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21" r:id="rId3"/>
    <p:sldId id="328" r:id="rId4"/>
    <p:sldId id="329" r:id="rId5"/>
    <p:sldId id="330" r:id="rId6"/>
    <p:sldId id="301" r:id="rId7"/>
    <p:sldId id="322" r:id="rId8"/>
    <p:sldId id="331" r:id="rId9"/>
    <p:sldId id="332" r:id="rId10"/>
    <p:sldId id="305" r:id="rId11"/>
    <p:sldId id="287" r:id="rId12"/>
    <p:sldId id="324" r:id="rId13"/>
    <p:sldId id="325" r:id="rId14"/>
    <p:sldId id="326" r:id="rId15"/>
    <p:sldId id="327" r:id="rId16"/>
    <p:sldId id="315" r:id="rId17"/>
    <p:sldId id="306" r:id="rId18"/>
    <p:sldId id="307" r:id="rId19"/>
    <p:sldId id="293" r:id="rId20"/>
  </p:sldIdLst>
  <p:sldSz cx="10693400" cy="7561263"/>
  <p:notesSz cx="6797675" cy="9926638"/>
  <p:defaultTextStyle>
    <a:defPPr>
      <a:defRPr lang="en-US"/>
    </a:defPPr>
    <a:lvl1pPr algn="l" rtl="0" eaLnBrk="0" fontAlgn="base" hangingPunct="0">
      <a:spcBef>
        <a:spcPct val="0"/>
      </a:spcBef>
      <a:spcAft>
        <a:spcPct val="0"/>
      </a:spcAft>
      <a:defRPr sz="2700" kern="1200">
        <a:solidFill>
          <a:schemeClr val="tx1"/>
        </a:solidFill>
        <a:latin typeface="Times" pitchFamily="18" charset="0"/>
        <a:ea typeface="+mn-ea"/>
        <a:cs typeface="+mn-cs"/>
      </a:defRPr>
    </a:lvl1pPr>
    <a:lvl2pPr marL="520700" indent="-63500" algn="l" rtl="0" eaLnBrk="0" fontAlgn="base" hangingPunct="0">
      <a:spcBef>
        <a:spcPct val="0"/>
      </a:spcBef>
      <a:spcAft>
        <a:spcPct val="0"/>
      </a:spcAft>
      <a:defRPr sz="2700" kern="1200">
        <a:solidFill>
          <a:schemeClr val="tx1"/>
        </a:solidFill>
        <a:latin typeface="Times" pitchFamily="18" charset="0"/>
        <a:ea typeface="+mn-ea"/>
        <a:cs typeface="+mn-cs"/>
      </a:defRPr>
    </a:lvl2pPr>
    <a:lvl3pPr marL="1042988" indent="-128588" algn="l" rtl="0" eaLnBrk="0" fontAlgn="base" hangingPunct="0">
      <a:spcBef>
        <a:spcPct val="0"/>
      </a:spcBef>
      <a:spcAft>
        <a:spcPct val="0"/>
      </a:spcAft>
      <a:defRPr sz="2700" kern="1200">
        <a:solidFill>
          <a:schemeClr val="tx1"/>
        </a:solidFill>
        <a:latin typeface="Times" pitchFamily="18" charset="0"/>
        <a:ea typeface="+mn-ea"/>
        <a:cs typeface="+mn-cs"/>
      </a:defRPr>
    </a:lvl3pPr>
    <a:lvl4pPr marL="1563688" indent="-192088" algn="l" rtl="0" eaLnBrk="0" fontAlgn="base" hangingPunct="0">
      <a:spcBef>
        <a:spcPct val="0"/>
      </a:spcBef>
      <a:spcAft>
        <a:spcPct val="0"/>
      </a:spcAft>
      <a:defRPr sz="2700" kern="1200">
        <a:solidFill>
          <a:schemeClr val="tx1"/>
        </a:solidFill>
        <a:latin typeface="Times" pitchFamily="18" charset="0"/>
        <a:ea typeface="+mn-ea"/>
        <a:cs typeface="+mn-cs"/>
      </a:defRPr>
    </a:lvl4pPr>
    <a:lvl5pPr marL="2085975" indent="-257175" algn="l" rtl="0" eaLnBrk="0" fontAlgn="base" hangingPunct="0">
      <a:spcBef>
        <a:spcPct val="0"/>
      </a:spcBef>
      <a:spcAft>
        <a:spcPct val="0"/>
      </a:spcAft>
      <a:defRPr sz="2700" kern="1200">
        <a:solidFill>
          <a:schemeClr val="tx1"/>
        </a:solidFill>
        <a:latin typeface="Times" pitchFamily="18" charset="0"/>
        <a:ea typeface="+mn-ea"/>
        <a:cs typeface="+mn-cs"/>
      </a:defRPr>
    </a:lvl5pPr>
    <a:lvl6pPr marL="2286000" algn="l" defTabSz="914400" rtl="0" eaLnBrk="1" latinLnBrk="0" hangingPunct="1">
      <a:defRPr sz="2700" kern="1200">
        <a:solidFill>
          <a:schemeClr val="tx1"/>
        </a:solidFill>
        <a:latin typeface="Times" pitchFamily="18" charset="0"/>
        <a:ea typeface="+mn-ea"/>
        <a:cs typeface="+mn-cs"/>
      </a:defRPr>
    </a:lvl6pPr>
    <a:lvl7pPr marL="2743200" algn="l" defTabSz="914400" rtl="0" eaLnBrk="1" latinLnBrk="0" hangingPunct="1">
      <a:defRPr sz="2700" kern="1200">
        <a:solidFill>
          <a:schemeClr val="tx1"/>
        </a:solidFill>
        <a:latin typeface="Times" pitchFamily="18" charset="0"/>
        <a:ea typeface="+mn-ea"/>
        <a:cs typeface="+mn-cs"/>
      </a:defRPr>
    </a:lvl7pPr>
    <a:lvl8pPr marL="3200400" algn="l" defTabSz="914400" rtl="0" eaLnBrk="1" latinLnBrk="0" hangingPunct="1">
      <a:defRPr sz="2700" kern="1200">
        <a:solidFill>
          <a:schemeClr val="tx1"/>
        </a:solidFill>
        <a:latin typeface="Times" pitchFamily="18" charset="0"/>
        <a:ea typeface="+mn-ea"/>
        <a:cs typeface="+mn-cs"/>
      </a:defRPr>
    </a:lvl8pPr>
    <a:lvl9pPr marL="3657600" algn="l" defTabSz="914400" rtl="0" eaLnBrk="1" latinLnBrk="0" hangingPunct="1">
      <a:defRPr sz="27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79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23E"/>
    <a:srgbClr val="008000"/>
    <a:srgbClr val="FFCC00"/>
    <a:srgbClr val="0066FF"/>
    <a:srgbClr val="FF0000"/>
    <a:srgbClr val="003C16"/>
    <a:srgbClr val="009900"/>
    <a:srgbClr val="E0B200"/>
    <a:srgbClr val="A7212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24" autoAdjust="0"/>
    <p:restoredTop sz="94664" autoAdjust="0"/>
  </p:normalViewPr>
  <p:slideViewPr>
    <p:cSldViewPr>
      <p:cViewPr varScale="1">
        <p:scale>
          <a:sx n="74" d="100"/>
          <a:sy n="74" d="100"/>
        </p:scale>
        <p:origin x="-2672" y="-96"/>
      </p:cViewPr>
      <p:guideLst>
        <p:guide orient="horz" pos="794"/>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YoY change in Asda Income Tracker excluding bonus</c:v>
                </c:pt>
              </c:strCache>
            </c:strRef>
          </c:tx>
          <c:spPr>
            <a:solidFill>
              <a:srgbClr val="FFCC00"/>
            </a:solidFill>
            <a:ln>
              <a:solidFill>
                <a:schemeClr val="bg1">
                  <a:lumMod val="50000"/>
                </a:schemeClr>
              </a:solidFill>
            </a:ln>
          </c:spPr>
          <c:invertIfNegative val="0"/>
          <c:cat>
            <c:numRef>
              <c:f>Sheet1!$A$2:$A$86</c:f>
              <c:numCache>
                <c:formatCode>mmm\-yy</c:formatCode>
                <c:ptCount val="85"/>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numCache>
            </c:numRef>
          </c:cat>
          <c:val>
            <c:numRef>
              <c:f>Sheet1!$B$2:$B$86</c:f>
              <c:numCache>
                <c:formatCode>"£"#,##0.0</c:formatCode>
                <c:ptCount val="85"/>
                <c:pt idx="0">
                  <c:v>9.92578454619576</c:v>
                </c:pt>
                <c:pt idx="1">
                  <c:v>10.38231023720192</c:v>
                </c:pt>
                <c:pt idx="2">
                  <c:v>10.69224565102866</c:v>
                </c:pt>
                <c:pt idx="3">
                  <c:v>14.6869006352045</c:v>
                </c:pt>
                <c:pt idx="4">
                  <c:v>13.04153488752212</c:v>
                </c:pt>
                <c:pt idx="5">
                  <c:v>10.81932533144993</c:v>
                </c:pt>
                <c:pt idx="6">
                  <c:v>6.06729387925219</c:v>
                </c:pt>
                <c:pt idx="7">
                  <c:v>4.90724963567999</c:v>
                </c:pt>
                <c:pt idx="8">
                  <c:v>2.216655651871178</c:v>
                </c:pt>
                <c:pt idx="9">
                  <c:v>3.673140122179291</c:v>
                </c:pt>
                <c:pt idx="10">
                  <c:v>6.816086802598875</c:v>
                </c:pt>
                <c:pt idx="11">
                  <c:v>16.30273253644155</c:v>
                </c:pt>
                <c:pt idx="12">
                  <c:v>18.46765195945125</c:v>
                </c:pt>
                <c:pt idx="13">
                  <c:v>16.99112002828764</c:v>
                </c:pt>
                <c:pt idx="14">
                  <c:v>18.12742632496969</c:v>
                </c:pt>
                <c:pt idx="15">
                  <c:v>17.24916497283607</c:v>
                </c:pt>
                <c:pt idx="16">
                  <c:v>17.60283290785196</c:v>
                </c:pt>
                <c:pt idx="17">
                  <c:v>20.56298492556027</c:v>
                </c:pt>
                <c:pt idx="18">
                  <c:v>21.69195316400414</c:v>
                </c:pt>
                <c:pt idx="19">
                  <c:v>22.18526867213722</c:v>
                </c:pt>
                <c:pt idx="20">
                  <c:v>24.35263946449874</c:v>
                </c:pt>
                <c:pt idx="21">
                  <c:v>23.68088119115805</c:v>
                </c:pt>
                <c:pt idx="22">
                  <c:v>20.42191987207882</c:v>
                </c:pt>
                <c:pt idx="23">
                  <c:v>11.08488961552098</c:v>
                </c:pt>
                <c:pt idx="24">
                  <c:v>5.654500599485398</c:v>
                </c:pt>
                <c:pt idx="25">
                  <c:v>7.11208364737365</c:v>
                </c:pt>
                <c:pt idx="26">
                  <c:v>5.668929835143954</c:v>
                </c:pt>
                <c:pt idx="27">
                  <c:v>-0.419542316129764</c:v>
                </c:pt>
                <c:pt idx="28">
                  <c:v>-0.00384888425264762</c:v>
                </c:pt>
                <c:pt idx="29">
                  <c:v>-0.940681720794941</c:v>
                </c:pt>
                <c:pt idx="30">
                  <c:v>-0.430190722822772</c:v>
                </c:pt>
                <c:pt idx="31">
                  <c:v>0.457538568263601</c:v>
                </c:pt>
                <c:pt idx="32">
                  <c:v>0.851663962946759</c:v>
                </c:pt>
                <c:pt idx="33">
                  <c:v>0.379487101938139</c:v>
                </c:pt>
                <c:pt idx="34">
                  <c:v>-0.945761145085271</c:v>
                </c:pt>
                <c:pt idx="35">
                  <c:v>-3.756469744513367</c:v>
                </c:pt>
                <c:pt idx="36">
                  <c:v>-3.423312753452592</c:v>
                </c:pt>
                <c:pt idx="37">
                  <c:v>-5.129807549542136</c:v>
                </c:pt>
                <c:pt idx="38">
                  <c:v>-4.922152396880961</c:v>
                </c:pt>
                <c:pt idx="39">
                  <c:v>-5.998630045583241</c:v>
                </c:pt>
                <c:pt idx="40">
                  <c:v>-6.091730515149152</c:v>
                </c:pt>
                <c:pt idx="41">
                  <c:v>-5.863942072148971</c:v>
                </c:pt>
                <c:pt idx="42">
                  <c:v>-7.8942275097624</c:v>
                </c:pt>
                <c:pt idx="43">
                  <c:v>-9.70378076154225</c:v>
                </c:pt>
                <c:pt idx="44">
                  <c:v>-12.86705077970618</c:v>
                </c:pt>
                <c:pt idx="45">
                  <c:v>-12.22099019452059</c:v>
                </c:pt>
                <c:pt idx="46" formatCode="&quot;£&quot;#,##0">
                  <c:v>-11.34348363489841</c:v>
                </c:pt>
                <c:pt idx="47">
                  <c:v>-9.07777861820165</c:v>
                </c:pt>
                <c:pt idx="48">
                  <c:v>-7.90678682584121</c:v>
                </c:pt>
                <c:pt idx="49">
                  <c:v>-6.850133469562706</c:v>
                </c:pt>
                <c:pt idx="50">
                  <c:v>-6.653523436845431</c:v>
                </c:pt>
                <c:pt idx="51">
                  <c:v>-0.800017120222264</c:v>
                </c:pt>
                <c:pt idx="52">
                  <c:v>1.979525718854518</c:v>
                </c:pt>
                <c:pt idx="53">
                  <c:v>3.426759712492128</c:v>
                </c:pt>
                <c:pt idx="54">
                  <c:v>4.833103671521826</c:v>
                </c:pt>
                <c:pt idx="55">
                  <c:v>5.893230166259455</c:v>
                </c:pt>
                <c:pt idx="56">
                  <c:v>7.133113708990436</c:v>
                </c:pt>
                <c:pt idx="57">
                  <c:v>4.488745843774382</c:v>
                </c:pt>
                <c:pt idx="58">
                  <c:v>4.704341869438279</c:v>
                </c:pt>
                <c:pt idx="59">
                  <c:v>3.410173091974571</c:v>
                </c:pt>
                <c:pt idx="60">
                  <c:v>2.150364088235506</c:v>
                </c:pt>
                <c:pt idx="61">
                  <c:v>0.187908827470892</c:v>
                </c:pt>
                <c:pt idx="62">
                  <c:v>-0.962655564628221</c:v>
                </c:pt>
                <c:pt idx="63">
                  <c:v>1.222859428800177</c:v>
                </c:pt>
                <c:pt idx="64">
                  <c:v>-0.986091575880494</c:v>
                </c:pt>
                <c:pt idx="65">
                  <c:v>-0.450558962768696</c:v>
                </c:pt>
                <c:pt idx="66" formatCode="&quot;£&quot;#,##0.00">
                  <c:v>-2.010642155900654</c:v>
                </c:pt>
                <c:pt idx="67" formatCode="&quot;£&quot;#,##0.00">
                  <c:v>-2.763272707796773</c:v>
                </c:pt>
                <c:pt idx="68" formatCode="&quot;£&quot;#,##0.00">
                  <c:v>-1.889601353023238</c:v>
                </c:pt>
                <c:pt idx="69" formatCode="&quot;£&quot;#,##0.00">
                  <c:v>1.155939943158216</c:v>
                </c:pt>
                <c:pt idx="70" formatCode="&quot;£&quot;#,##0.00">
                  <c:v>0.340363863711389</c:v>
                </c:pt>
                <c:pt idx="71" formatCode="&quot;£&quot;#,##0.00">
                  <c:v>1.147678929826384</c:v>
                </c:pt>
                <c:pt idx="72" formatCode="&quot;£&quot;#,##0.00">
                  <c:v>3.588880900579568</c:v>
                </c:pt>
                <c:pt idx="73" formatCode="&quot;£&quot;#,##0.00">
                  <c:v>5.872607597046056</c:v>
                </c:pt>
                <c:pt idx="74" formatCode="&quot;£&quot;#,##0.00">
                  <c:v>6.48907810459139</c:v>
                </c:pt>
                <c:pt idx="75" formatCode="&quot;£&quot;#,##0.00">
                  <c:v>3.178522577238312</c:v>
                </c:pt>
                <c:pt idx="76" formatCode="&quot;£&quot;#,##0.00">
                  <c:v>4.219883745465154</c:v>
                </c:pt>
                <c:pt idx="77" formatCode="&quot;£&quot;#,##0.00">
                  <c:v>2.098040932537515</c:v>
                </c:pt>
                <c:pt idx="78" formatCode="&quot;£&quot;#,##0.00">
                  <c:v>4.950614055421909</c:v>
                </c:pt>
                <c:pt idx="79" formatCode="&quot;£&quot;#,##0.00">
                  <c:v>5.984076879207404</c:v>
                </c:pt>
                <c:pt idx="80" formatCode="&quot;£&quot;#,##0.00">
                  <c:v>7.806133317898398</c:v>
                </c:pt>
                <c:pt idx="81" formatCode="&quot;£&quot;#,##0.00">
                  <c:v>8.716622842423872</c:v>
                </c:pt>
                <c:pt idx="82" formatCode="&quot;£&quot;#,##0.00">
                  <c:v>12.27295228620852</c:v>
                </c:pt>
                <c:pt idx="83" formatCode="&quot;£&quot;#,##0.00">
                  <c:v>15.47455632936311</c:v>
                </c:pt>
                <c:pt idx="84" formatCode="&quot;£&quot;#,##0.00">
                  <c:v>15.73844938123307</c:v>
                </c:pt>
              </c:numCache>
            </c:numRef>
          </c:val>
        </c:ser>
        <c:dLbls>
          <c:showLegendKey val="0"/>
          <c:showVal val="0"/>
          <c:showCatName val="0"/>
          <c:showSerName val="0"/>
          <c:showPercent val="0"/>
          <c:showBubbleSize val="0"/>
        </c:dLbls>
        <c:gapWidth val="0"/>
        <c:axId val="2078646808"/>
        <c:axId val="2078648216"/>
      </c:barChart>
      <c:dateAx>
        <c:axId val="2078646808"/>
        <c:scaling>
          <c:orientation val="minMax"/>
          <c:min val="39814.0"/>
        </c:scaling>
        <c:delete val="0"/>
        <c:axPos val="b"/>
        <c:minorGridlines/>
        <c:numFmt formatCode="mmm\-yy" sourceLinked="1"/>
        <c:majorTickMark val="out"/>
        <c:minorTickMark val="none"/>
        <c:tickLblPos val="low"/>
        <c:spPr>
          <a:ln>
            <a:solidFill>
              <a:schemeClr val="tx1"/>
            </a:solidFill>
          </a:ln>
        </c:spPr>
        <c:crossAx val="2078648216"/>
        <c:crosses val="autoZero"/>
        <c:auto val="1"/>
        <c:lblOffset val="100"/>
        <c:baseTimeUnit val="months"/>
        <c:majorUnit val="3.0"/>
        <c:majorTimeUnit val="months"/>
        <c:minorUnit val="12.0"/>
        <c:minorTimeUnit val="months"/>
      </c:dateAx>
      <c:valAx>
        <c:axId val="2078648216"/>
        <c:scaling>
          <c:orientation val="minMax"/>
          <c:min val="-15.0"/>
        </c:scaling>
        <c:delete val="0"/>
        <c:axPos val="l"/>
        <c:majorGridlines>
          <c:spPr>
            <a:ln>
              <a:solidFill>
                <a:schemeClr val="bg1">
                  <a:lumMod val="75000"/>
                </a:schemeClr>
              </a:solidFill>
            </a:ln>
          </c:spPr>
        </c:majorGridlines>
        <c:numFmt formatCode="&quot;£&quot;#,##0" sourceLinked="0"/>
        <c:majorTickMark val="out"/>
        <c:minorTickMark val="none"/>
        <c:tickLblPos val="nextTo"/>
        <c:crossAx val="2078646808"/>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Nov-14</c:v>
                </c:pt>
              </c:strCache>
            </c:strRef>
          </c:tx>
          <c:spPr>
            <a:ln>
              <a:solidFill>
                <a:schemeClr val="tx1">
                  <a:lumMod val="75000"/>
                  <a:lumOff val="25000"/>
                </a:schemeClr>
              </a:solidFill>
            </a:ln>
          </c:spPr>
          <c:invertIfNegative val="0"/>
          <c:dPt>
            <c:idx val="0"/>
            <c:invertIfNegative val="0"/>
            <c:bubble3D val="0"/>
            <c:spPr>
              <a:solidFill>
                <a:srgbClr val="FFCC00"/>
              </a:solidFill>
              <a:ln>
                <a:solidFill>
                  <a:schemeClr val="tx1">
                    <a:lumMod val="75000"/>
                    <a:lumOff val="25000"/>
                  </a:schemeClr>
                </a:solidFill>
              </a:ln>
            </c:spPr>
          </c:dPt>
          <c:dPt>
            <c:idx val="1"/>
            <c:invertIfNegative val="0"/>
            <c:bubble3D val="0"/>
            <c:spPr>
              <a:solidFill>
                <a:srgbClr val="A72120"/>
              </a:solidFill>
              <a:ln>
                <a:solidFill>
                  <a:schemeClr val="tx1">
                    <a:lumMod val="75000"/>
                    <a:lumOff val="25000"/>
                  </a:schemeClr>
                </a:solidFill>
              </a:ln>
            </c:spPr>
          </c:dPt>
          <c:dPt>
            <c:idx val="2"/>
            <c:invertIfNegative val="0"/>
            <c:bubble3D val="0"/>
            <c:spPr>
              <a:solidFill>
                <a:srgbClr val="009900"/>
              </a:solidFill>
              <a:ln>
                <a:solidFill>
                  <a:schemeClr val="tx1">
                    <a:lumMod val="75000"/>
                    <a:lumOff val="25000"/>
                  </a:schemeClr>
                </a:solidFill>
              </a:ln>
            </c:spPr>
          </c:dPt>
          <c:cat>
            <c:strRef>
              <c:f>Sheet1!$A$2:$A$4</c:f>
              <c:strCache>
                <c:ptCount val="3"/>
                <c:pt idx="0">
                  <c:v>Income Tracker</c:v>
                </c:pt>
                <c:pt idx="1">
                  <c:v>Essential spending</c:v>
                </c:pt>
                <c:pt idx="2">
                  <c:v>Net Income</c:v>
                </c:pt>
              </c:strCache>
            </c:strRef>
          </c:cat>
          <c:val>
            <c:numRef>
              <c:f>Sheet1!$B$2:$B$4</c:f>
              <c:numCache>
                <c:formatCode>General</c:formatCode>
                <c:ptCount val="3"/>
                <c:pt idx="0" formatCode="0.00">
                  <c:v>15.73844938123307</c:v>
                </c:pt>
                <c:pt idx="1">
                  <c:v>-1.875111621458928</c:v>
                </c:pt>
                <c:pt idx="2" formatCode="0.0">
                  <c:v>17.613561002692</c:v>
                </c:pt>
              </c:numCache>
            </c:numRef>
          </c:val>
        </c:ser>
        <c:dLbls>
          <c:showLegendKey val="0"/>
          <c:showVal val="0"/>
          <c:showCatName val="0"/>
          <c:showSerName val="0"/>
          <c:showPercent val="0"/>
          <c:showBubbleSize val="0"/>
        </c:dLbls>
        <c:gapWidth val="150"/>
        <c:axId val="2078662952"/>
        <c:axId val="2078666520"/>
      </c:barChart>
      <c:catAx>
        <c:axId val="207866295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crossAx val="2078666520"/>
        <c:crosses val="autoZero"/>
        <c:auto val="1"/>
        <c:lblAlgn val="ctr"/>
        <c:lblOffset val="100"/>
        <c:noMultiLvlLbl val="0"/>
      </c:catAx>
      <c:valAx>
        <c:axId val="2078666520"/>
        <c:scaling>
          <c:orientation val="minMax"/>
        </c:scaling>
        <c:delete val="0"/>
        <c:axPos val="b"/>
        <c:majorGridlines>
          <c:spPr>
            <a:ln>
              <a:solidFill>
                <a:schemeClr val="bg1">
                  <a:lumMod val="75000"/>
                </a:schemeClr>
              </a:solidFill>
            </a:ln>
          </c:spPr>
        </c:majorGridlines>
        <c:numFmt formatCode="&quot;£&quot;#,##0" sourceLinked="0"/>
        <c:majorTickMark val="out"/>
        <c:minorTickMark val="none"/>
        <c:tickLblPos val="nextTo"/>
        <c:crossAx val="2078662952"/>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CPI</c:v>
                </c:pt>
              </c:strCache>
            </c:strRef>
          </c:tx>
          <c:spPr>
            <a:ln>
              <a:solidFill>
                <a:srgbClr val="A72120"/>
              </a:solidFill>
            </a:ln>
          </c:spPr>
          <c:marker>
            <c:symbol val="none"/>
          </c:marker>
          <c:cat>
            <c:numRef>
              <c:f>Sheet1!$A$2:$A$182</c:f>
              <c:numCache>
                <c:formatCode>mmm\-yy</c:formatCode>
                <c:ptCount val="181"/>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numCache>
            </c:numRef>
          </c:cat>
          <c:val>
            <c:numRef>
              <c:f>Sheet1!$B$2:$B$182</c:f>
              <c:numCache>
                <c:formatCode>0.0%</c:formatCode>
                <c:ptCount val="181"/>
                <c:pt idx="0">
                  <c:v>0.008</c:v>
                </c:pt>
                <c:pt idx="1">
                  <c:v>0.009</c:v>
                </c:pt>
                <c:pt idx="2">
                  <c:v>0.006</c:v>
                </c:pt>
                <c:pt idx="3">
                  <c:v>0.006</c:v>
                </c:pt>
                <c:pt idx="4">
                  <c:v>0.005</c:v>
                </c:pt>
                <c:pt idx="5">
                  <c:v>0.008</c:v>
                </c:pt>
                <c:pt idx="6">
                  <c:v>0.009</c:v>
                </c:pt>
                <c:pt idx="7">
                  <c:v>0.006</c:v>
                </c:pt>
                <c:pt idx="8">
                  <c:v>0.01</c:v>
                </c:pt>
                <c:pt idx="9">
                  <c:v>0.01</c:v>
                </c:pt>
                <c:pt idx="10">
                  <c:v>0.011</c:v>
                </c:pt>
                <c:pt idx="11">
                  <c:v>0.008</c:v>
                </c:pt>
                <c:pt idx="12">
                  <c:v>0.009</c:v>
                </c:pt>
                <c:pt idx="13">
                  <c:v>0.008</c:v>
                </c:pt>
                <c:pt idx="14">
                  <c:v>0.009</c:v>
                </c:pt>
                <c:pt idx="15">
                  <c:v>0.012</c:v>
                </c:pt>
                <c:pt idx="16">
                  <c:v>0.017</c:v>
                </c:pt>
                <c:pt idx="17">
                  <c:v>0.017</c:v>
                </c:pt>
                <c:pt idx="18">
                  <c:v>0.014</c:v>
                </c:pt>
                <c:pt idx="19">
                  <c:v>0.018</c:v>
                </c:pt>
                <c:pt idx="20">
                  <c:v>0.013</c:v>
                </c:pt>
                <c:pt idx="21">
                  <c:v>0.012</c:v>
                </c:pt>
                <c:pt idx="22">
                  <c:v>0.008</c:v>
                </c:pt>
                <c:pt idx="23">
                  <c:v>0.011</c:v>
                </c:pt>
                <c:pt idx="24">
                  <c:v>0.016</c:v>
                </c:pt>
                <c:pt idx="25">
                  <c:v>0.015</c:v>
                </c:pt>
                <c:pt idx="26">
                  <c:v>0.015</c:v>
                </c:pt>
                <c:pt idx="27">
                  <c:v>0.014</c:v>
                </c:pt>
                <c:pt idx="28">
                  <c:v>0.008</c:v>
                </c:pt>
                <c:pt idx="29">
                  <c:v>0.006</c:v>
                </c:pt>
                <c:pt idx="30">
                  <c:v>0.011</c:v>
                </c:pt>
                <c:pt idx="31">
                  <c:v>0.01</c:v>
                </c:pt>
                <c:pt idx="32">
                  <c:v>0.01</c:v>
                </c:pt>
                <c:pt idx="33">
                  <c:v>0.014</c:v>
                </c:pt>
                <c:pt idx="34">
                  <c:v>0.015</c:v>
                </c:pt>
                <c:pt idx="35">
                  <c:v>0.017</c:v>
                </c:pt>
                <c:pt idx="36">
                  <c:v>0.013</c:v>
                </c:pt>
                <c:pt idx="37">
                  <c:v>0.016</c:v>
                </c:pt>
                <c:pt idx="38">
                  <c:v>0.015</c:v>
                </c:pt>
                <c:pt idx="39">
                  <c:v>0.014</c:v>
                </c:pt>
                <c:pt idx="40">
                  <c:v>0.013</c:v>
                </c:pt>
                <c:pt idx="41">
                  <c:v>0.011</c:v>
                </c:pt>
                <c:pt idx="42">
                  <c:v>0.013</c:v>
                </c:pt>
                <c:pt idx="43">
                  <c:v>0.014</c:v>
                </c:pt>
                <c:pt idx="44">
                  <c:v>0.014</c:v>
                </c:pt>
                <c:pt idx="45">
                  <c:v>0.014</c:v>
                </c:pt>
                <c:pt idx="46">
                  <c:v>0.013</c:v>
                </c:pt>
                <c:pt idx="47">
                  <c:v>0.013</c:v>
                </c:pt>
                <c:pt idx="48">
                  <c:v>0.014</c:v>
                </c:pt>
                <c:pt idx="49">
                  <c:v>0.013</c:v>
                </c:pt>
                <c:pt idx="50">
                  <c:v>0.011</c:v>
                </c:pt>
                <c:pt idx="51">
                  <c:v>0.011</c:v>
                </c:pt>
                <c:pt idx="52">
                  <c:v>0.015</c:v>
                </c:pt>
                <c:pt idx="53">
                  <c:v>0.016</c:v>
                </c:pt>
                <c:pt idx="54">
                  <c:v>0.014</c:v>
                </c:pt>
                <c:pt idx="55">
                  <c:v>0.013</c:v>
                </c:pt>
                <c:pt idx="56">
                  <c:v>0.011</c:v>
                </c:pt>
                <c:pt idx="57">
                  <c:v>0.012</c:v>
                </c:pt>
                <c:pt idx="58">
                  <c:v>0.015</c:v>
                </c:pt>
                <c:pt idx="59">
                  <c:v>0.017</c:v>
                </c:pt>
                <c:pt idx="60">
                  <c:v>0.016</c:v>
                </c:pt>
                <c:pt idx="61">
                  <c:v>0.017</c:v>
                </c:pt>
                <c:pt idx="62">
                  <c:v>0.019</c:v>
                </c:pt>
                <c:pt idx="63">
                  <c:v>0.019</c:v>
                </c:pt>
                <c:pt idx="64">
                  <c:v>0.019</c:v>
                </c:pt>
                <c:pt idx="65">
                  <c:v>0.02</c:v>
                </c:pt>
                <c:pt idx="66">
                  <c:v>0.023</c:v>
                </c:pt>
                <c:pt idx="67">
                  <c:v>0.024</c:v>
                </c:pt>
                <c:pt idx="68">
                  <c:v>0.025</c:v>
                </c:pt>
                <c:pt idx="69">
                  <c:v>0.023</c:v>
                </c:pt>
                <c:pt idx="70">
                  <c:v>0.021</c:v>
                </c:pt>
                <c:pt idx="71">
                  <c:v>0.019</c:v>
                </c:pt>
                <c:pt idx="72">
                  <c:v>0.019</c:v>
                </c:pt>
                <c:pt idx="73">
                  <c:v>0.02</c:v>
                </c:pt>
                <c:pt idx="74">
                  <c:v>0.018</c:v>
                </c:pt>
                <c:pt idx="75">
                  <c:v>0.02</c:v>
                </c:pt>
                <c:pt idx="76">
                  <c:v>0.022</c:v>
                </c:pt>
                <c:pt idx="77">
                  <c:v>0.025</c:v>
                </c:pt>
                <c:pt idx="78">
                  <c:v>0.024</c:v>
                </c:pt>
                <c:pt idx="79">
                  <c:v>0.025</c:v>
                </c:pt>
                <c:pt idx="80">
                  <c:v>0.024</c:v>
                </c:pt>
                <c:pt idx="81">
                  <c:v>0.024</c:v>
                </c:pt>
                <c:pt idx="82">
                  <c:v>0.027</c:v>
                </c:pt>
                <c:pt idx="83">
                  <c:v>0.03</c:v>
                </c:pt>
                <c:pt idx="84">
                  <c:v>0.027</c:v>
                </c:pt>
                <c:pt idx="85">
                  <c:v>0.028</c:v>
                </c:pt>
                <c:pt idx="86">
                  <c:v>0.031</c:v>
                </c:pt>
                <c:pt idx="87">
                  <c:v>0.028</c:v>
                </c:pt>
                <c:pt idx="88">
                  <c:v>0.025</c:v>
                </c:pt>
                <c:pt idx="89">
                  <c:v>0.024</c:v>
                </c:pt>
                <c:pt idx="90">
                  <c:v>0.019</c:v>
                </c:pt>
                <c:pt idx="91">
                  <c:v>0.018</c:v>
                </c:pt>
                <c:pt idx="92">
                  <c:v>0.018</c:v>
                </c:pt>
                <c:pt idx="93">
                  <c:v>0.021</c:v>
                </c:pt>
                <c:pt idx="94">
                  <c:v>0.021</c:v>
                </c:pt>
                <c:pt idx="95">
                  <c:v>0.021</c:v>
                </c:pt>
                <c:pt idx="96">
                  <c:v>0.022</c:v>
                </c:pt>
                <c:pt idx="97">
                  <c:v>0.025</c:v>
                </c:pt>
                <c:pt idx="98">
                  <c:v>0.025</c:v>
                </c:pt>
                <c:pt idx="99">
                  <c:v>0.03</c:v>
                </c:pt>
                <c:pt idx="100">
                  <c:v>0.033</c:v>
                </c:pt>
                <c:pt idx="101">
                  <c:v>0.038</c:v>
                </c:pt>
                <c:pt idx="102">
                  <c:v>0.044</c:v>
                </c:pt>
                <c:pt idx="103">
                  <c:v>0.047</c:v>
                </c:pt>
                <c:pt idx="104">
                  <c:v>0.052</c:v>
                </c:pt>
                <c:pt idx="105">
                  <c:v>0.045</c:v>
                </c:pt>
                <c:pt idx="106">
                  <c:v>0.041</c:v>
                </c:pt>
                <c:pt idx="107">
                  <c:v>0.031</c:v>
                </c:pt>
                <c:pt idx="108">
                  <c:v>0.03</c:v>
                </c:pt>
                <c:pt idx="109">
                  <c:v>0.032</c:v>
                </c:pt>
                <c:pt idx="110">
                  <c:v>0.029</c:v>
                </c:pt>
                <c:pt idx="111">
                  <c:v>0.023</c:v>
                </c:pt>
                <c:pt idx="112">
                  <c:v>0.022</c:v>
                </c:pt>
                <c:pt idx="113">
                  <c:v>0.018</c:v>
                </c:pt>
                <c:pt idx="114">
                  <c:v>0.018</c:v>
                </c:pt>
                <c:pt idx="115">
                  <c:v>0.016</c:v>
                </c:pt>
                <c:pt idx="116">
                  <c:v>0.011</c:v>
                </c:pt>
                <c:pt idx="117">
                  <c:v>0.015</c:v>
                </c:pt>
                <c:pt idx="118">
                  <c:v>0.019</c:v>
                </c:pt>
                <c:pt idx="119">
                  <c:v>0.029</c:v>
                </c:pt>
                <c:pt idx="120">
                  <c:v>0.035</c:v>
                </c:pt>
                <c:pt idx="121">
                  <c:v>0.03</c:v>
                </c:pt>
                <c:pt idx="122">
                  <c:v>0.034</c:v>
                </c:pt>
                <c:pt idx="123">
                  <c:v>0.037</c:v>
                </c:pt>
                <c:pt idx="124">
                  <c:v>0.034</c:v>
                </c:pt>
                <c:pt idx="125">
                  <c:v>0.032</c:v>
                </c:pt>
                <c:pt idx="126">
                  <c:v>0.031</c:v>
                </c:pt>
                <c:pt idx="127">
                  <c:v>0.031</c:v>
                </c:pt>
                <c:pt idx="128">
                  <c:v>0.031</c:v>
                </c:pt>
                <c:pt idx="129">
                  <c:v>0.032</c:v>
                </c:pt>
                <c:pt idx="130">
                  <c:v>0.033</c:v>
                </c:pt>
                <c:pt idx="131">
                  <c:v>0.037</c:v>
                </c:pt>
                <c:pt idx="132">
                  <c:v>0.04</c:v>
                </c:pt>
                <c:pt idx="133">
                  <c:v>0.044</c:v>
                </c:pt>
                <c:pt idx="134">
                  <c:v>0.04</c:v>
                </c:pt>
                <c:pt idx="135">
                  <c:v>0.045</c:v>
                </c:pt>
                <c:pt idx="136">
                  <c:v>0.045</c:v>
                </c:pt>
                <c:pt idx="137">
                  <c:v>0.042</c:v>
                </c:pt>
                <c:pt idx="138">
                  <c:v>0.044</c:v>
                </c:pt>
                <c:pt idx="139">
                  <c:v>0.045</c:v>
                </c:pt>
                <c:pt idx="140">
                  <c:v>0.052</c:v>
                </c:pt>
                <c:pt idx="141">
                  <c:v>0.05</c:v>
                </c:pt>
                <c:pt idx="142">
                  <c:v>0.048</c:v>
                </c:pt>
                <c:pt idx="143">
                  <c:v>0.042</c:v>
                </c:pt>
                <c:pt idx="144">
                  <c:v>0.036</c:v>
                </c:pt>
                <c:pt idx="145">
                  <c:v>0.034</c:v>
                </c:pt>
                <c:pt idx="146">
                  <c:v>0.035</c:v>
                </c:pt>
                <c:pt idx="147">
                  <c:v>0.03</c:v>
                </c:pt>
                <c:pt idx="148">
                  <c:v>0.028</c:v>
                </c:pt>
                <c:pt idx="149">
                  <c:v>0.024</c:v>
                </c:pt>
                <c:pt idx="150">
                  <c:v>0.026</c:v>
                </c:pt>
                <c:pt idx="151">
                  <c:v>0.025</c:v>
                </c:pt>
                <c:pt idx="152">
                  <c:v>0.022</c:v>
                </c:pt>
                <c:pt idx="153">
                  <c:v>0.027</c:v>
                </c:pt>
                <c:pt idx="154">
                  <c:v>0.027</c:v>
                </c:pt>
                <c:pt idx="155">
                  <c:v>0.027</c:v>
                </c:pt>
                <c:pt idx="156">
                  <c:v>0.027</c:v>
                </c:pt>
                <c:pt idx="157">
                  <c:v>0.028</c:v>
                </c:pt>
                <c:pt idx="158">
                  <c:v>0.028</c:v>
                </c:pt>
                <c:pt idx="159">
                  <c:v>0.024</c:v>
                </c:pt>
                <c:pt idx="160">
                  <c:v>0.027</c:v>
                </c:pt>
                <c:pt idx="161">
                  <c:v>0.029</c:v>
                </c:pt>
                <c:pt idx="162">
                  <c:v>0.028</c:v>
                </c:pt>
                <c:pt idx="163">
                  <c:v>0.027</c:v>
                </c:pt>
                <c:pt idx="164">
                  <c:v>0.027</c:v>
                </c:pt>
                <c:pt idx="165">
                  <c:v>0.022</c:v>
                </c:pt>
                <c:pt idx="166">
                  <c:v>0.021</c:v>
                </c:pt>
                <c:pt idx="167">
                  <c:v>0.02</c:v>
                </c:pt>
                <c:pt idx="168">
                  <c:v>0.019</c:v>
                </c:pt>
                <c:pt idx="169">
                  <c:v>0.017</c:v>
                </c:pt>
                <c:pt idx="170">
                  <c:v>0.016</c:v>
                </c:pt>
                <c:pt idx="171">
                  <c:v>0.018</c:v>
                </c:pt>
                <c:pt idx="172">
                  <c:v>0.015</c:v>
                </c:pt>
                <c:pt idx="173">
                  <c:v>0.019</c:v>
                </c:pt>
                <c:pt idx="174">
                  <c:v>0.016</c:v>
                </c:pt>
                <c:pt idx="175">
                  <c:v>0.015</c:v>
                </c:pt>
                <c:pt idx="176" formatCode="0.00%">
                  <c:v>0.012</c:v>
                </c:pt>
                <c:pt idx="177" formatCode="0.00%">
                  <c:v>0.013</c:v>
                </c:pt>
                <c:pt idx="178" formatCode="0%">
                  <c:v>0.01</c:v>
                </c:pt>
                <c:pt idx="179" formatCode="0.00%">
                  <c:v>0.005</c:v>
                </c:pt>
                <c:pt idx="180" formatCode="0.00%">
                  <c:v>0.003</c:v>
                </c:pt>
              </c:numCache>
            </c:numRef>
          </c:val>
          <c:smooth val="0"/>
        </c:ser>
        <c:ser>
          <c:idx val="1"/>
          <c:order val="1"/>
          <c:tx>
            <c:strRef>
              <c:f>Sheet1!$C$1</c:f>
              <c:strCache>
                <c:ptCount val="1"/>
                <c:pt idx="0">
                  <c:v>Essential item</c:v>
                </c:pt>
              </c:strCache>
            </c:strRef>
          </c:tx>
          <c:spPr>
            <a:ln>
              <a:solidFill>
                <a:srgbClr val="FFCC00"/>
              </a:solidFill>
            </a:ln>
          </c:spPr>
          <c:marker>
            <c:symbol val="none"/>
          </c:marker>
          <c:cat>
            <c:numRef>
              <c:f>Sheet1!$A$2:$A$182</c:f>
              <c:numCache>
                <c:formatCode>mmm\-yy</c:formatCode>
                <c:ptCount val="181"/>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numCache>
            </c:numRef>
          </c:cat>
          <c:val>
            <c:numRef>
              <c:f>Sheet1!$C$2:$C$182</c:f>
              <c:numCache>
                <c:formatCode>General</c:formatCode>
                <c:ptCount val="181"/>
                <c:pt idx="12" formatCode="0.0%">
                  <c:v>0.00283548074372986</c:v>
                </c:pt>
                <c:pt idx="13" formatCode="0.0%">
                  <c:v>0.00104747820945605</c:v>
                </c:pt>
                <c:pt idx="14" formatCode="0.0%">
                  <c:v>-0.0026142894798481</c:v>
                </c:pt>
                <c:pt idx="15" formatCode="0.0%">
                  <c:v>-0.00722664973979081</c:v>
                </c:pt>
                <c:pt idx="16" formatCode="0.0%">
                  <c:v>-0.00338953947711507</c:v>
                </c:pt>
                <c:pt idx="17" formatCode="0.0%">
                  <c:v>-0.00412908526822264</c:v>
                </c:pt>
                <c:pt idx="18" formatCode="0.0%">
                  <c:v>-0.00601954423076434</c:v>
                </c:pt>
                <c:pt idx="19" formatCode="0.0%">
                  <c:v>-0.000636403786064443</c:v>
                </c:pt>
                <c:pt idx="20" formatCode="0.0%">
                  <c:v>-0.00665041239481889</c:v>
                </c:pt>
                <c:pt idx="21" formatCode="0.0%">
                  <c:v>-0.0105040382710451</c:v>
                </c:pt>
                <c:pt idx="22" formatCode="0.0%">
                  <c:v>-0.0166350252695807</c:v>
                </c:pt>
                <c:pt idx="23" formatCode="0.0%">
                  <c:v>-0.0169260026575002</c:v>
                </c:pt>
                <c:pt idx="24" formatCode="0.0%">
                  <c:v>-0.00960265837042606</c:v>
                </c:pt>
                <c:pt idx="25" formatCode="0.0%">
                  <c:v>-0.0124130904907802</c:v>
                </c:pt>
                <c:pt idx="26" formatCode="0.0%">
                  <c:v>-0.00964181676258246</c:v>
                </c:pt>
                <c:pt idx="27" formatCode="0.0%">
                  <c:v>-0.00897742503223442</c:v>
                </c:pt>
                <c:pt idx="28" formatCode="0.0%">
                  <c:v>-0.0125159086464608</c:v>
                </c:pt>
                <c:pt idx="29" formatCode="0.0%">
                  <c:v>-0.0137174049654162</c:v>
                </c:pt>
                <c:pt idx="30" formatCode="0.0%">
                  <c:v>-0.00678704728750445</c:v>
                </c:pt>
                <c:pt idx="31" formatCode="0.0%">
                  <c:v>-0.0102632311787909</c:v>
                </c:pt>
                <c:pt idx="32" formatCode="0.0%">
                  <c:v>-0.00755736917047567</c:v>
                </c:pt>
                <c:pt idx="33" formatCode="0.0%">
                  <c:v>-0.00252650896540352</c:v>
                </c:pt>
                <c:pt idx="34" formatCode="0.0%">
                  <c:v>0.00203516013857641</c:v>
                </c:pt>
                <c:pt idx="35" formatCode="0.0%">
                  <c:v>0.00498654935146203</c:v>
                </c:pt>
                <c:pt idx="36" formatCode="0.0%">
                  <c:v>0.00512220215495063</c:v>
                </c:pt>
                <c:pt idx="37" formatCode="0.0%">
                  <c:v>0.00896599834707534</c:v>
                </c:pt>
                <c:pt idx="38" formatCode="0.0%">
                  <c:v>0.00764744168489928</c:v>
                </c:pt>
                <c:pt idx="39" formatCode="0.0%">
                  <c:v>0.00791685077259707</c:v>
                </c:pt>
                <c:pt idx="40" formatCode="0.0%">
                  <c:v>0.00628345117853279</c:v>
                </c:pt>
                <c:pt idx="41" formatCode="0.0%">
                  <c:v>0.00526255525123176</c:v>
                </c:pt>
                <c:pt idx="42" formatCode="0.0%">
                  <c:v>0.0110282172231624</c:v>
                </c:pt>
                <c:pt idx="43" formatCode="0.0%">
                  <c:v>0.0116577433504803</c:v>
                </c:pt>
                <c:pt idx="44" formatCode="0.0%">
                  <c:v>0.00956372714537701</c:v>
                </c:pt>
                <c:pt idx="45" formatCode="0.0%">
                  <c:v>0.00922220976921339</c:v>
                </c:pt>
                <c:pt idx="46" formatCode="0.0%">
                  <c:v>0.00812880101224311</c:v>
                </c:pt>
                <c:pt idx="47" formatCode="0.0%">
                  <c:v>0.0106744093822961</c:v>
                </c:pt>
                <c:pt idx="48" formatCode="0.0%">
                  <c:v>0.0140305206777993</c:v>
                </c:pt>
                <c:pt idx="49" formatCode="0.0%">
                  <c:v>0.0111182079469985</c:v>
                </c:pt>
                <c:pt idx="50" formatCode="0.0%">
                  <c:v>0.0114109456898122</c:v>
                </c:pt>
                <c:pt idx="51" formatCode="0.0%">
                  <c:v>0.0119055172099509</c:v>
                </c:pt>
                <c:pt idx="52" formatCode="0.0%">
                  <c:v>0.0149644739287893</c:v>
                </c:pt>
                <c:pt idx="53" formatCode="0.0%">
                  <c:v>0.0180509215385392</c:v>
                </c:pt>
                <c:pt idx="54" formatCode="0.0%">
                  <c:v>0.0182632871207404</c:v>
                </c:pt>
                <c:pt idx="55" formatCode="0.0%">
                  <c:v>0.0175513624092585</c:v>
                </c:pt>
                <c:pt idx="56" formatCode="0.0%">
                  <c:v>0.0169851120923139</c:v>
                </c:pt>
                <c:pt idx="57" formatCode="0.0%">
                  <c:v>0.0189896581956108</c:v>
                </c:pt>
                <c:pt idx="58" formatCode="0.0%">
                  <c:v>0.0214514049127552</c:v>
                </c:pt>
                <c:pt idx="59" formatCode="0.0%">
                  <c:v>0.0210872349230604</c:v>
                </c:pt>
                <c:pt idx="60" formatCode="0.0%">
                  <c:v>0.0204007966548601</c:v>
                </c:pt>
                <c:pt idx="61" formatCode="0.0%">
                  <c:v>0.0211383744624547</c:v>
                </c:pt>
                <c:pt idx="62" formatCode="0.0%">
                  <c:v>0.0229528885772088</c:v>
                </c:pt>
                <c:pt idx="63" formatCode="0.0%">
                  <c:v>0.0221169797378553</c:v>
                </c:pt>
                <c:pt idx="64" formatCode="0.0%">
                  <c:v>0.0218503748012924</c:v>
                </c:pt>
                <c:pt idx="65" formatCode="0.0%">
                  <c:v>0.0219363311984153</c:v>
                </c:pt>
                <c:pt idx="66" formatCode="0.0%">
                  <c:v>0.0229121732729864</c:v>
                </c:pt>
                <c:pt idx="67" formatCode="0.0%">
                  <c:v>0.0242329837162021</c:v>
                </c:pt>
                <c:pt idx="68" formatCode="0.0%">
                  <c:v>0.0195984743952946</c:v>
                </c:pt>
                <c:pt idx="69" formatCode="0.0%">
                  <c:v>0.0182065240242855</c:v>
                </c:pt>
                <c:pt idx="70" formatCode="0.0%">
                  <c:v>0.0166943336570913</c:v>
                </c:pt>
                <c:pt idx="71" formatCode="0.0%">
                  <c:v>0.0158214326242703</c:v>
                </c:pt>
                <c:pt idx="72" formatCode="0.0%">
                  <c:v>0.0166928676189806</c:v>
                </c:pt>
                <c:pt idx="73" formatCode="0.0%">
                  <c:v>0.016963971823027</c:v>
                </c:pt>
                <c:pt idx="74" formatCode="0.0%">
                  <c:v>0.0142827674841992</c:v>
                </c:pt>
                <c:pt idx="75" formatCode="0.0%">
                  <c:v>0.0178732676904381</c:v>
                </c:pt>
                <c:pt idx="76" formatCode="0.0%">
                  <c:v>0.0204498339510011</c:v>
                </c:pt>
                <c:pt idx="77" formatCode="0.0%">
                  <c:v>0.0228152540399058</c:v>
                </c:pt>
                <c:pt idx="78" formatCode="0.0%">
                  <c:v>0.0226016936506694</c:v>
                </c:pt>
                <c:pt idx="79" formatCode="0.0%">
                  <c:v>0.0237301252831117</c:v>
                </c:pt>
                <c:pt idx="80" formatCode="0.0%">
                  <c:v>0.0285330876339442</c:v>
                </c:pt>
                <c:pt idx="81" formatCode="0.0%">
                  <c:v>0.0291840148137992</c:v>
                </c:pt>
                <c:pt idx="82" formatCode="0.0%">
                  <c:v>0.0316130631991285</c:v>
                </c:pt>
                <c:pt idx="83" formatCode="0.0%">
                  <c:v>0.0359639096572337</c:v>
                </c:pt>
                <c:pt idx="84" formatCode="0.0%">
                  <c:v>0.0331120503597506</c:v>
                </c:pt>
                <c:pt idx="85" formatCode="0.0%">
                  <c:v>0.036954334557326</c:v>
                </c:pt>
                <c:pt idx="86" formatCode="0.0%">
                  <c:v>0.0398000793496451</c:v>
                </c:pt>
                <c:pt idx="87" formatCode="0.0%">
                  <c:v>0.0370623539490294</c:v>
                </c:pt>
                <c:pt idx="88" formatCode="0.0%">
                  <c:v>0.0337282777631041</c:v>
                </c:pt>
                <c:pt idx="89" formatCode="0.0%">
                  <c:v>0.0357766244363933</c:v>
                </c:pt>
                <c:pt idx="90" formatCode="0.0%">
                  <c:v>0.03038811597739</c:v>
                </c:pt>
                <c:pt idx="91" formatCode="0.0%">
                  <c:v>0.0317748103520226</c:v>
                </c:pt>
                <c:pt idx="92" formatCode="0.0%">
                  <c:v>0.0282519961710514</c:v>
                </c:pt>
                <c:pt idx="93" formatCode="0.0%">
                  <c:v>0.031244032905611</c:v>
                </c:pt>
                <c:pt idx="94" formatCode="0.0%">
                  <c:v>0.0312851041841233</c:v>
                </c:pt>
                <c:pt idx="95" formatCode="0.0%">
                  <c:v>0.0292099918512601</c:v>
                </c:pt>
                <c:pt idx="96" formatCode="0.0%">
                  <c:v>0.0278105272830831</c:v>
                </c:pt>
                <c:pt idx="97" formatCode="0.0%">
                  <c:v>0.0281438270179317</c:v>
                </c:pt>
                <c:pt idx="98" formatCode="0.0%">
                  <c:v>0.0249829775342274</c:v>
                </c:pt>
                <c:pt idx="99" formatCode="0.0%">
                  <c:v>0.0290572832794855</c:v>
                </c:pt>
                <c:pt idx="100" formatCode="0.0%">
                  <c:v>0.0303595261628002</c:v>
                </c:pt>
                <c:pt idx="101" formatCode="0.0%">
                  <c:v>0.0317769818679119</c:v>
                </c:pt>
                <c:pt idx="102" formatCode="0.0%">
                  <c:v>0.039399243205593</c:v>
                </c:pt>
                <c:pt idx="103" formatCode="0.0%">
                  <c:v>0.0395863178429341</c:v>
                </c:pt>
                <c:pt idx="104" formatCode="0.0%">
                  <c:v>0.044253628801276</c:v>
                </c:pt>
                <c:pt idx="105" formatCode="0.0%">
                  <c:v>0.0367572959573395</c:v>
                </c:pt>
                <c:pt idx="106" formatCode="0.0%">
                  <c:v>0.0267445280341541</c:v>
                </c:pt>
                <c:pt idx="107" formatCode="0.0%">
                  <c:v>0.00188685733320049</c:v>
                </c:pt>
                <c:pt idx="108" formatCode="0.0%">
                  <c:v>-0.00409490050359274</c:v>
                </c:pt>
                <c:pt idx="109" formatCode="0.0%">
                  <c:v>-0.00679377251585023</c:v>
                </c:pt>
                <c:pt idx="110" formatCode="0.0%">
                  <c:v>-0.0105278666524715</c:v>
                </c:pt>
                <c:pt idx="111" formatCode="0.0%">
                  <c:v>-0.0195831111399043</c:v>
                </c:pt>
                <c:pt idx="112" formatCode="0.0%">
                  <c:v>-0.0182175874937822</c:v>
                </c:pt>
                <c:pt idx="113" formatCode="0.0%">
                  <c:v>-0.0229768595179006</c:v>
                </c:pt>
                <c:pt idx="114" formatCode="0.0%">
                  <c:v>-0.0238231253269839</c:v>
                </c:pt>
                <c:pt idx="115" formatCode="0.0%">
                  <c:v>-0.0268783434660136</c:v>
                </c:pt>
                <c:pt idx="116" formatCode="0.0%">
                  <c:v>-0.031521811421205</c:v>
                </c:pt>
                <c:pt idx="117" formatCode="0.0%">
                  <c:v>-0.0273118731290536</c:v>
                </c:pt>
                <c:pt idx="118" formatCode="0.0%">
                  <c:v>-0.0183380231046718</c:v>
                </c:pt>
                <c:pt idx="119" formatCode="0.0%">
                  <c:v>0.00624413619010333</c:v>
                </c:pt>
                <c:pt idx="120" formatCode="0.0%">
                  <c:v>0.0185475833935564</c:v>
                </c:pt>
                <c:pt idx="121" formatCode="0.0%">
                  <c:v>0.0186769282064823</c:v>
                </c:pt>
                <c:pt idx="122" formatCode="0.0%">
                  <c:v>0.02652622496585</c:v>
                </c:pt>
                <c:pt idx="123" formatCode="0.0%">
                  <c:v>0.035581071570538</c:v>
                </c:pt>
                <c:pt idx="124" formatCode="0.0%">
                  <c:v>0.0323136674342519</c:v>
                </c:pt>
                <c:pt idx="125" formatCode="0.0%">
                  <c:v>0.0307979734218751</c:v>
                </c:pt>
                <c:pt idx="126" formatCode="0.0%">
                  <c:v>0.0290560174221342</c:v>
                </c:pt>
                <c:pt idx="127" formatCode="0.0%">
                  <c:v>0.0308338941360993</c:v>
                </c:pt>
                <c:pt idx="128" formatCode="0.0%">
                  <c:v>0.0320590971633426</c:v>
                </c:pt>
                <c:pt idx="129" formatCode="0.0%">
                  <c:v>0.0317487049784346</c:v>
                </c:pt>
                <c:pt idx="130" formatCode="0.0%">
                  <c:v>0.0343453201378214</c:v>
                </c:pt>
                <c:pt idx="131" formatCode="0.0%">
                  <c:v>0.0381001977570667</c:v>
                </c:pt>
                <c:pt idx="132" formatCode="0.0%">
                  <c:v>0.0407485126049196</c:v>
                </c:pt>
                <c:pt idx="133" formatCode="0.0%">
                  <c:v>0.0453443007745093</c:v>
                </c:pt>
                <c:pt idx="134" formatCode="0.0%">
                  <c:v>0.0418125600224528</c:v>
                </c:pt>
                <c:pt idx="135" formatCode="0.0%">
                  <c:v>0.045033464146621</c:v>
                </c:pt>
                <c:pt idx="136" formatCode="0.0%">
                  <c:v>0.0449665336547955</c:v>
                </c:pt>
                <c:pt idx="137" formatCode="0.0%">
                  <c:v>0.044288201718927</c:v>
                </c:pt>
                <c:pt idx="138" formatCode="0.0%">
                  <c:v>0.0468626803387586</c:v>
                </c:pt>
                <c:pt idx="139" formatCode="0.0%">
                  <c:v>0.0479488086416664</c:v>
                </c:pt>
                <c:pt idx="140" formatCode="0.0%">
                  <c:v>0.0535099651462703</c:v>
                </c:pt>
                <c:pt idx="141" formatCode="0.0%">
                  <c:v>0.0512914010645182</c:v>
                </c:pt>
                <c:pt idx="142" formatCode="0.0%">
                  <c:v>0.0481814922516015</c:v>
                </c:pt>
                <c:pt idx="143" formatCode="0.0%">
                  <c:v>0.0426876921482824</c:v>
                </c:pt>
                <c:pt idx="144" formatCode="0.0%">
                  <c:v>0.0376713691702568</c:v>
                </c:pt>
                <c:pt idx="145" formatCode="0.0%">
                  <c:v>0.0364729784301863</c:v>
                </c:pt>
                <c:pt idx="146" formatCode="0.0%">
                  <c:v>0.0369449837903806</c:v>
                </c:pt>
                <c:pt idx="147" formatCode="0.0%">
                  <c:v>0.0315696182684453</c:v>
                </c:pt>
                <c:pt idx="148" formatCode="0.0%">
                  <c:v>0.0287396543607159</c:v>
                </c:pt>
                <c:pt idx="149" formatCode="0.0%">
                  <c:v>0.0239662091619615</c:v>
                </c:pt>
                <c:pt idx="150" formatCode="0.0%">
                  <c:v>0.0256459422824342</c:v>
                </c:pt>
                <c:pt idx="151" formatCode="0.0%">
                  <c:v>0.0246282299383063</c:v>
                </c:pt>
                <c:pt idx="152" formatCode="0.0%">
                  <c:v>0.0211790851998974</c:v>
                </c:pt>
                <c:pt idx="153" formatCode="0.0%">
                  <c:v>0.0283006992609869</c:v>
                </c:pt>
                <c:pt idx="154" formatCode="0.0%">
                  <c:v>0.0264313549059387</c:v>
                </c:pt>
                <c:pt idx="155" formatCode="0.0%">
                  <c:v>0.0277331047661493</c:v>
                </c:pt>
                <c:pt idx="156" formatCode="0.0%">
                  <c:v>0.0285257509045313</c:v>
                </c:pt>
                <c:pt idx="157" formatCode="0.0%">
                  <c:v>0.0277839165588449</c:v>
                </c:pt>
                <c:pt idx="158" formatCode="0.0%">
                  <c:v>0.028120381728443</c:v>
                </c:pt>
                <c:pt idx="159" formatCode="0.0%">
                  <c:v>0.0249008732372709</c:v>
                </c:pt>
                <c:pt idx="160" formatCode="0.0%">
                  <c:v>0.0279193212074333</c:v>
                </c:pt>
                <c:pt idx="161" formatCode="0.0%">
                  <c:v>0.0304632445071553</c:v>
                </c:pt>
                <c:pt idx="162" formatCode="0.0%">
                  <c:v>0.0290161029362628</c:v>
                </c:pt>
                <c:pt idx="163" formatCode="0.0%">
                  <c:v>0.0282351500669877</c:v>
                </c:pt>
                <c:pt idx="164" formatCode="0.0%">
                  <c:v>0.0272637948462056</c:v>
                </c:pt>
                <c:pt idx="165" formatCode="0.0%">
                  <c:v>0.0208193942076342</c:v>
                </c:pt>
                <c:pt idx="166" formatCode="0.0%">
                  <c:v>0.0202158256511267</c:v>
                </c:pt>
                <c:pt idx="167" formatCode="0.0%">
                  <c:v>0.0197597614977409</c:v>
                </c:pt>
                <c:pt idx="168" formatCode="0.0%">
                  <c:v>0.0188538927743407</c:v>
                </c:pt>
                <c:pt idx="169" formatCode="0.0%">
                  <c:v>0.0163760418750647</c:v>
                </c:pt>
                <c:pt idx="170" formatCode="0.0%">
                  <c:v>0.0145210594277538</c:v>
                </c:pt>
                <c:pt idx="171" formatCode="0.0%">
                  <c:v>0.0165946233635139</c:v>
                </c:pt>
                <c:pt idx="172" formatCode="0.0%">
                  <c:v>0.0125112050612952</c:v>
                </c:pt>
                <c:pt idx="173" formatCode="0.0%">
                  <c:v>0.016</c:v>
                </c:pt>
                <c:pt idx="174" formatCode="0.0%">
                  <c:v>0.0136019607244477</c:v>
                </c:pt>
                <c:pt idx="175" formatCode="0.00%">
                  <c:v>0.012</c:v>
                </c:pt>
                <c:pt idx="176" formatCode="0%">
                  <c:v>0.01</c:v>
                </c:pt>
                <c:pt idx="177" formatCode="0%">
                  <c:v>0.01</c:v>
                </c:pt>
                <c:pt idx="178" formatCode="0.00%">
                  <c:v>0.008</c:v>
                </c:pt>
                <c:pt idx="179" formatCode="0.00%">
                  <c:v>0.002</c:v>
                </c:pt>
                <c:pt idx="180" formatCode="0.00%">
                  <c:v>-0.001</c:v>
                </c:pt>
              </c:numCache>
            </c:numRef>
          </c:val>
          <c:smooth val="0"/>
        </c:ser>
        <c:dLbls>
          <c:showLegendKey val="0"/>
          <c:showVal val="0"/>
          <c:showCatName val="0"/>
          <c:showSerName val="0"/>
          <c:showPercent val="0"/>
          <c:showBubbleSize val="0"/>
        </c:dLbls>
        <c:marker val="1"/>
        <c:smooth val="0"/>
        <c:axId val="-2134427384"/>
        <c:axId val="-2134423832"/>
      </c:lineChart>
      <c:dateAx>
        <c:axId val="-2134427384"/>
        <c:scaling>
          <c:orientation val="minMax"/>
          <c:min val="39814.0"/>
        </c:scaling>
        <c:delete val="0"/>
        <c:axPos val="b"/>
        <c:majorGridlines>
          <c:spPr>
            <a:ln>
              <a:solidFill>
                <a:schemeClr val="bg1">
                  <a:lumMod val="75000"/>
                </a:schemeClr>
              </a:solidFill>
            </a:ln>
          </c:spPr>
        </c:majorGridlines>
        <c:numFmt formatCode="mmm\-yy" sourceLinked="1"/>
        <c:majorTickMark val="out"/>
        <c:minorTickMark val="none"/>
        <c:tickLblPos val="low"/>
        <c:spPr>
          <a:ln>
            <a:solidFill>
              <a:schemeClr val="tx1"/>
            </a:solidFill>
          </a:ln>
        </c:spPr>
        <c:txPr>
          <a:bodyPr rot="-5400000" vert="horz"/>
          <a:lstStyle/>
          <a:p>
            <a:pPr>
              <a:defRPr/>
            </a:pPr>
            <a:endParaRPr lang="en-US"/>
          </a:p>
        </c:txPr>
        <c:crossAx val="-2134423832"/>
        <c:crosses val="autoZero"/>
        <c:auto val="1"/>
        <c:lblOffset val="100"/>
        <c:baseTimeUnit val="months"/>
        <c:majorUnit val="6.0"/>
        <c:majorTimeUnit val="months"/>
      </c:dateAx>
      <c:valAx>
        <c:axId val="-2134423832"/>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crossAx val="-2134427384"/>
        <c:crosses val="autoZero"/>
        <c:crossBetween val="between"/>
      </c:valAx>
    </c:plotArea>
    <c:legend>
      <c:legendPos val="b"/>
      <c:layout/>
      <c:overlay val="0"/>
    </c:legend>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12217195952"/>
          <c:y val="0.0349410034974482"/>
          <c:w val="0.863232096422986"/>
          <c:h val="0.582442410782021"/>
        </c:manualLayout>
      </c:layout>
      <c:barChart>
        <c:barDir val="col"/>
        <c:grouping val="stacked"/>
        <c:varyColors val="0"/>
        <c:ser>
          <c:idx val="0"/>
          <c:order val="0"/>
          <c:tx>
            <c:strRef>
              <c:f>Sheet1!$B$1</c:f>
              <c:strCache>
                <c:ptCount val="1"/>
                <c:pt idx="0">
                  <c:v>Series 1</c:v>
                </c:pt>
              </c:strCache>
            </c:strRef>
          </c:tx>
          <c:spPr>
            <a:solidFill>
              <a:srgbClr val="FFCC00"/>
            </a:solidFill>
            <a:ln>
              <a:solidFill>
                <a:schemeClr val="bg1">
                  <a:lumMod val="50000"/>
                </a:schemeClr>
              </a:solidFill>
            </a:ln>
          </c:spPr>
          <c:invertIfNegative val="0"/>
          <c:cat>
            <c:strRef>
              <c:f>Sheet1!$A$2:$A$14</c:f>
              <c:strCache>
                <c:ptCount val="13"/>
                <c:pt idx="0">
                  <c:v>Vehicle Fuel</c:v>
                </c:pt>
                <c:pt idx="1">
                  <c:v>Transport</c:v>
                </c:pt>
                <c:pt idx="2">
                  <c:v>Food &amp; non-alc drink</c:v>
                </c:pt>
                <c:pt idx="3">
                  <c:v>Gas</c:v>
                </c:pt>
                <c:pt idx="4">
                  <c:v>Electricity</c:v>
                </c:pt>
                <c:pt idx="5">
                  <c:v>Recreation &amp; Culture</c:v>
                </c:pt>
                <c:pt idx="6">
                  <c:v>Communication</c:v>
                </c:pt>
                <c:pt idx="7">
                  <c:v>Mortgage interest payments</c:v>
                </c:pt>
                <c:pt idx="8">
                  <c:v>Housing &amp; utilities</c:v>
                </c:pt>
                <c:pt idx="9">
                  <c:v>Clothing &amp; footwear</c:v>
                </c:pt>
                <c:pt idx="10">
                  <c:v>Health</c:v>
                </c:pt>
                <c:pt idx="11">
                  <c:v>Restaurants &amp; hotels</c:v>
                </c:pt>
                <c:pt idx="12">
                  <c:v>Alcohol &amp; tobacco</c:v>
                </c:pt>
              </c:strCache>
            </c:strRef>
          </c:cat>
          <c:val>
            <c:numRef>
              <c:f>Sheet1!$B$2:$B$14</c:f>
              <c:numCache>
                <c:formatCode>0.0%</c:formatCode>
                <c:ptCount val="13"/>
                <c:pt idx="0">
                  <c:v>-0.162</c:v>
                </c:pt>
                <c:pt idx="1">
                  <c:v>-0.028</c:v>
                </c:pt>
                <c:pt idx="2">
                  <c:v>-0.025</c:v>
                </c:pt>
                <c:pt idx="3">
                  <c:v>-0.01</c:v>
                </c:pt>
                <c:pt idx="4">
                  <c:v>-0.007</c:v>
                </c:pt>
                <c:pt idx="5">
                  <c:v>0.001</c:v>
                </c:pt>
                <c:pt idx="6">
                  <c:v>0.002</c:v>
                </c:pt>
                <c:pt idx="7">
                  <c:v>0.005</c:v>
                </c:pt>
                <c:pt idx="8">
                  <c:v>0.01</c:v>
                </c:pt>
                <c:pt idx="9">
                  <c:v>0.014</c:v>
                </c:pt>
                <c:pt idx="10">
                  <c:v>0.022</c:v>
                </c:pt>
                <c:pt idx="11">
                  <c:v>0.024</c:v>
                </c:pt>
                <c:pt idx="12">
                  <c:v>0.033</c:v>
                </c:pt>
              </c:numCache>
            </c:numRef>
          </c:val>
        </c:ser>
        <c:dLbls>
          <c:showLegendKey val="0"/>
          <c:showVal val="0"/>
          <c:showCatName val="0"/>
          <c:showSerName val="0"/>
          <c:showPercent val="0"/>
          <c:showBubbleSize val="0"/>
        </c:dLbls>
        <c:gapWidth val="50"/>
        <c:overlap val="100"/>
        <c:axId val="-2134358856"/>
        <c:axId val="-2134355224"/>
      </c:barChart>
      <c:catAx>
        <c:axId val="-2134358856"/>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txPr>
          <a:bodyPr rot="-3300000"/>
          <a:lstStyle/>
          <a:p>
            <a:pPr>
              <a:defRPr/>
            </a:pPr>
            <a:endParaRPr lang="en-US"/>
          </a:p>
        </c:txPr>
        <c:crossAx val="-2134355224"/>
        <c:crosses val="autoZero"/>
        <c:auto val="1"/>
        <c:lblAlgn val="ctr"/>
        <c:lblOffset val="100"/>
        <c:noMultiLvlLbl val="0"/>
      </c:catAx>
      <c:valAx>
        <c:axId val="-2134355224"/>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n-US"/>
          </a:p>
        </c:txPr>
        <c:crossAx val="-2134358856"/>
        <c:crosses val="autoZero"/>
        <c:crossBetween val="between"/>
      </c:valAx>
    </c:plotArea>
    <c:plotVisOnly val="1"/>
    <c:dispBlanksAs val="gap"/>
    <c:showDLblsOverMax val="0"/>
  </c:chart>
  <c:spPr>
    <a:noFill/>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Unemployment rate (LHS)</c:v>
                </c:pt>
              </c:strCache>
            </c:strRef>
          </c:tx>
          <c:spPr>
            <a:ln w="31750">
              <a:solidFill>
                <a:srgbClr val="0066FF"/>
              </a:solidFill>
            </a:ln>
          </c:spPr>
          <c:marker>
            <c:symbol val="none"/>
          </c:marker>
          <c:cat>
            <c:numRef>
              <c:f>Sheet1!$A$2:$A$85</c:f>
              <c:numCache>
                <c:formatCode>mmm\-yy</c:formatCode>
                <c:ptCount val="8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numCache>
            </c:numRef>
          </c:cat>
          <c:val>
            <c:numRef>
              <c:f>Sheet1!$B$2:$B$85</c:f>
              <c:numCache>
                <c:formatCode>0.0%</c:formatCode>
                <c:ptCount val="84"/>
                <c:pt idx="0">
                  <c:v>0.052</c:v>
                </c:pt>
                <c:pt idx="1">
                  <c:v>0.052</c:v>
                </c:pt>
                <c:pt idx="2">
                  <c:v>0.053</c:v>
                </c:pt>
                <c:pt idx="3">
                  <c:v>0.052</c:v>
                </c:pt>
                <c:pt idx="4">
                  <c:v>0.054</c:v>
                </c:pt>
                <c:pt idx="5">
                  <c:v>0.055</c:v>
                </c:pt>
                <c:pt idx="6">
                  <c:v>0.057</c:v>
                </c:pt>
                <c:pt idx="7">
                  <c:v>0.059</c:v>
                </c:pt>
                <c:pt idx="8">
                  <c:v>0.06</c:v>
                </c:pt>
                <c:pt idx="9">
                  <c:v>0.062</c:v>
                </c:pt>
                <c:pt idx="10">
                  <c:v>0.064</c:v>
                </c:pt>
                <c:pt idx="11">
                  <c:v>0.065</c:v>
                </c:pt>
                <c:pt idx="12">
                  <c:v>0.067</c:v>
                </c:pt>
                <c:pt idx="13">
                  <c:v>0.071</c:v>
                </c:pt>
                <c:pt idx="14">
                  <c:v>0.073</c:v>
                </c:pt>
                <c:pt idx="15">
                  <c:v>0.076</c:v>
                </c:pt>
                <c:pt idx="16">
                  <c:v>0.078</c:v>
                </c:pt>
                <c:pt idx="17">
                  <c:v>0.079</c:v>
                </c:pt>
                <c:pt idx="18">
                  <c:v>0.079</c:v>
                </c:pt>
                <c:pt idx="19">
                  <c:v>0.078</c:v>
                </c:pt>
                <c:pt idx="20">
                  <c:v>0.079</c:v>
                </c:pt>
                <c:pt idx="21">
                  <c:v>0.078</c:v>
                </c:pt>
                <c:pt idx="22">
                  <c:v>0.078</c:v>
                </c:pt>
                <c:pt idx="23">
                  <c:v>0.077</c:v>
                </c:pt>
                <c:pt idx="24">
                  <c:v>0.079</c:v>
                </c:pt>
                <c:pt idx="25">
                  <c:v>0.08</c:v>
                </c:pt>
                <c:pt idx="26">
                  <c:v>0.08</c:v>
                </c:pt>
                <c:pt idx="27">
                  <c:v>0.079</c:v>
                </c:pt>
                <c:pt idx="28">
                  <c:v>0.079</c:v>
                </c:pt>
                <c:pt idx="29">
                  <c:v>0.078</c:v>
                </c:pt>
                <c:pt idx="30">
                  <c:v>0.078</c:v>
                </c:pt>
                <c:pt idx="31">
                  <c:v>0.078</c:v>
                </c:pt>
                <c:pt idx="32">
                  <c:v>0.079</c:v>
                </c:pt>
                <c:pt idx="33">
                  <c:v>0.079</c:v>
                </c:pt>
                <c:pt idx="34">
                  <c:v>0.079</c:v>
                </c:pt>
                <c:pt idx="35">
                  <c:v>0.079</c:v>
                </c:pt>
                <c:pt idx="36">
                  <c:v>0.078</c:v>
                </c:pt>
                <c:pt idx="37">
                  <c:v>0.078</c:v>
                </c:pt>
                <c:pt idx="38">
                  <c:v>0.077</c:v>
                </c:pt>
                <c:pt idx="39">
                  <c:v>0.078</c:v>
                </c:pt>
                <c:pt idx="40">
                  <c:v>0.079</c:v>
                </c:pt>
                <c:pt idx="41">
                  <c:v>0.08</c:v>
                </c:pt>
                <c:pt idx="42">
                  <c:v>0.082</c:v>
                </c:pt>
                <c:pt idx="43">
                  <c:v>0.083</c:v>
                </c:pt>
                <c:pt idx="44">
                  <c:v>0.084</c:v>
                </c:pt>
                <c:pt idx="45">
                  <c:v>0.085</c:v>
                </c:pt>
                <c:pt idx="46">
                  <c:v>0.084</c:v>
                </c:pt>
                <c:pt idx="47">
                  <c:v>0.083</c:v>
                </c:pt>
                <c:pt idx="48">
                  <c:v>0.083</c:v>
                </c:pt>
                <c:pt idx="49">
                  <c:v>0.082</c:v>
                </c:pt>
                <c:pt idx="50">
                  <c:v>0.082</c:v>
                </c:pt>
                <c:pt idx="51">
                  <c:v>0.081</c:v>
                </c:pt>
                <c:pt idx="52">
                  <c:v>0.08</c:v>
                </c:pt>
                <c:pt idx="53">
                  <c:v>0.081</c:v>
                </c:pt>
                <c:pt idx="54">
                  <c:v>0.079</c:v>
                </c:pt>
                <c:pt idx="55">
                  <c:v>0.079</c:v>
                </c:pt>
                <c:pt idx="56">
                  <c:v>0.079</c:v>
                </c:pt>
                <c:pt idx="57">
                  <c:v>0.078</c:v>
                </c:pt>
                <c:pt idx="58">
                  <c:v>0.078</c:v>
                </c:pt>
                <c:pt idx="59">
                  <c:v>0.078</c:v>
                </c:pt>
                <c:pt idx="60">
                  <c:v>0.08</c:v>
                </c:pt>
                <c:pt idx="61">
                  <c:v>0.078</c:v>
                </c:pt>
                <c:pt idx="62">
                  <c:v>0.078</c:v>
                </c:pt>
                <c:pt idx="63">
                  <c:v>0.078</c:v>
                </c:pt>
                <c:pt idx="64">
                  <c:v>0.078</c:v>
                </c:pt>
                <c:pt idx="65">
                  <c:v>0.077</c:v>
                </c:pt>
                <c:pt idx="66">
                  <c:v>0.077</c:v>
                </c:pt>
                <c:pt idx="67">
                  <c:v>0.076</c:v>
                </c:pt>
                <c:pt idx="68">
                  <c:v>0.074</c:v>
                </c:pt>
                <c:pt idx="69">
                  <c:v>0.071</c:v>
                </c:pt>
                <c:pt idx="70">
                  <c:v>0.072</c:v>
                </c:pt>
                <c:pt idx="71">
                  <c:v>0.072</c:v>
                </c:pt>
                <c:pt idx="72">
                  <c:v>0.069</c:v>
                </c:pt>
                <c:pt idx="73">
                  <c:v>0.068</c:v>
                </c:pt>
                <c:pt idx="74">
                  <c:v>0.066</c:v>
                </c:pt>
                <c:pt idx="75">
                  <c:v>0.065</c:v>
                </c:pt>
                <c:pt idx="76">
                  <c:v>0.063</c:v>
                </c:pt>
                <c:pt idx="77">
                  <c:v>0.062</c:v>
                </c:pt>
                <c:pt idx="78">
                  <c:v>0.06</c:v>
                </c:pt>
                <c:pt idx="79">
                  <c:v>0.06</c:v>
                </c:pt>
                <c:pt idx="80">
                  <c:v>0.06</c:v>
                </c:pt>
                <c:pt idx="81">
                  <c:v>0.058</c:v>
                </c:pt>
                <c:pt idx="82">
                  <c:v>0.057</c:v>
                </c:pt>
              </c:numCache>
            </c:numRef>
          </c:val>
          <c:smooth val="0"/>
        </c:ser>
        <c:dLbls>
          <c:showLegendKey val="0"/>
          <c:showVal val="0"/>
          <c:showCatName val="0"/>
          <c:showSerName val="0"/>
          <c:showPercent val="0"/>
          <c:showBubbleSize val="0"/>
        </c:dLbls>
        <c:marker val="1"/>
        <c:smooth val="0"/>
        <c:axId val="-2134290728"/>
        <c:axId val="-2134287656"/>
      </c:lineChart>
      <c:lineChart>
        <c:grouping val="standard"/>
        <c:varyColors val="0"/>
        <c:ser>
          <c:idx val="1"/>
          <c:order val="1"/>
          <c:tx>
            <c:strRef>
              <c:f>Sheet1!$C$1</c:f>
              <c:strCache>
                <c:ptCount val="1"/>
                <c:pt idx="0">
                  <c:v>Regular earnings growth (RHS)</c:v>
                </c:pt>
              </c:strCache>
            </c:strRef>
          </c:tx>
          <c:spPr>
            <a:ln w="31750">
              <a:solidFill>
                <a:srgbClr val="FF0000"/>
              </a:solidFill>
            </a:ln>
          </c:spPr>
          <c:marker>
            <c:symbol val="none"/>
          </c:marker>
          <c:cat>
            <c:numRef>
              <c:f>Sheet1!$A$2:$A$85</c:f>
              <c:numCache>
                <c:formatCode>mmm\-yy</c:formatCode>
                <c:ptCount val="8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numCache>
            </c:numRef>
          </c:cat>
          <c:val>
            <c:numRef>
              <c:f>Sheet1!$C$2:$C$85</c:f>
              <c:numCache>
                <c:formatCode>0.0%</c:formatCode>
                <c:ptCount val="84"/>
                <c:pt idx="0">
                  <c:v>0.041</c:v>
                </c:pt>
                <c:pt idx="1">
                  <c:v>0.041</c:v>
                </c:pt>
                <c:pt idx="2">
                  <c:v>0.041</c:v>
                </c:pt>
                <c:pt idx="3">
                  <c:v>0.044</c:v>
                </c:pt>
                <c:pt idx="4">
                  <c:v>0.042</c:v>
                </c:pt>
                <c:pt idx="5">
                  <c:v>0.04</c:v>
                </c:pt>
                <c:pt idx="6">
                  <c:v>0.036</c:v>
                </c:pt>
                <c:pt idx="7">
                  <c:v>0.034</c:v>
                </c:pt>
                <c:pt idx="8">
                  <c:v>0.033</c:v>
                </c:pt>
                <c:pt idx="9">
                  <c:v>0.034</c:v>
                </c:pt>
                <c:pt idx="10">
                  <c:v>0.034</c:v>
                </c:pt>
                <c:pt idx="11">
                  <c:v>0.033</c:v>
                </c:pt>
                <c:pt idx="12">
                  <c:v>0.031</c:v>
                </c:pt>
                <c:pt idx="13">
                  <c:v>0.029</c:v>
                </c:pt>
                <c:pt idx="14">
                  <c:v>0.025</c:v>
                </c:pt>
                <c:pt idx="15">
                  <c:v>0.022</c:v>
                </c:pt>
                <c:pt idx="16">
                  <c:v>0.021</c:v>
                </c:pt>
                <c:pt idx="17">
                  <c:v>0.02</c:v>
                </c:pt>
                <c:pt idx="18">
                  <c:v>0.019</c:v>
                </c:pt>
                <c:pt idx="19">
                  <c:v>0.016</c:v>
                </c:pt>
                <c:pt idx="20">
                  <c:v>0.014</c:v>
                </c:pt>
                <c:pt idx="21">
                  <c:v>0.012</c:v>
                </c:pt>
                <c:pt idx="22">
                  <c:v>0.011</c:v>
                </c:pt>
                <c:pt idx="23">
                  <c:v>0.011</c:v>
                </c:pt>
                <c:pt idx="24">
                  <c:v>0.014</c:v>
                </c:pt>
                <c:pt idx="25">
                  <c:v>0.016</c:v>
                </c:pt>
                <c:pt idx="26">
                  <c:v>0.018</c:v>
                </c:pt>
                <c:pt idx="27">
                  <c:v>0.017</c:v>
                </c:pt>
                <c:pt idx="28">
                  <c:v>0.016</c:v>
                </c:pt>
                <c:pt idx="29">
                  <c:v>0.013</c:v>
                </c:pt>
                <c:pt idx="30">
                  <c:v>0.016</c:v>
                </c:pt>
                <c:pt idx="31">
                  <c:v>0.02</c:v>
                </c:pt>
                <c:pt idx="32">
                  <c:v>0.022</c:v>
                </c:pt>
                <c:pt idx="33">
                  <c:v>0.023</c:v>
                </c:pt>
                <c:pt idx="34">
                  <c:v>0.023</c:v>
                </c:pt>
                <c:pt idx="35">
                  <c:v>0.022</c:v>
                </c:pt>
                <c:pt idx="36">
                  <c:v>0.022</c:v>
                </c:pt>
                <c:pt idx="37">
                  <c:v>0.022</c:v>
                </c:pt>
                <c:pt idx="38">
                  <c:v>0.021</c:v>
                </c:pt>
                <c:pt idx="39">
                  <c:v>0.021</c:v>
                </c:pt>
                <c:pt idx="40">
                  <c:v>0.021</c:v>
                </c:pt>
                <c:pt idx="41">
                  <c:v>0.023</c:v>
                </c:pt>
                <c:pt idx="42">
                  <c:v>0.021</c:v>
                </c:pt>
                <c:pt idx="43">
                  <c:v>0.018</c:v>
                </c:pt>
                <c:pt idx="44">
                  <c:v>0.017</c:v>
                </c:pt>
                <c:pt idx="45">
                  <c:v>0.018</c:v>
                </c:pt>
                <c:pt idx="46">
                  <c:v>0.019</c:v>
                </c:pt>
                <c:pt idx="47">
                  <c:v>0.019</c:v>
                </c:pt>
                <c:pt idx="48">
                  <c:v>0.016</c:v>
                </c:pt>
                <c:pt idx="49">
                  <c:v>0.016</c:v>
                </c:pt>
                <c:pt idx="50">
                  <c:v>0.016</c:v>
                </c:pt>
                <c:pt idx="51">
                  <c:v>0.018</c:v>
                </c:pt>
                <c:pt idx="52">
                  <c:v>0.018</c:v>
                </c:pt>
                <c:pt idx="53">
                  <c:v>0.018</c:v>
                </c:pt>
                <c:pt idx="54">
                  <c:v>0.019</c:v>
                </c:pt>
                <c:pt idx="55">
                  <c:v>0.02</c:v>
                </c:pt>
                <c:pt idx="56">
                  <c:v>0.019</c:v>
                </c:pt>
                <c:pt idx="57">
                  <c:v>0.017</c:v>
                </c:pt>
                <c:pt idx="58">
                  <c:v>0.014</c:v>
                </c:pt>
                <c:pt idx="59">
                  <c:v>0.013</c:v>
                </c:pt>
                <c:pt idx="60">
                  <c:v>0.012</c:v>
                </c:pt>
                <c:pt idx="61">
                  <c:v>0.01</c:v>
                </c:pt>
                <c:pt idx="62">
                  <c:v>0.008</c:v>
                </c:pt>
                <c:pt idx="63">
                  <c:v>0.009</c:v>
                </c:pt>
                <c:pt idx="64">
                  <c:v>0.01</c:v>
                </c:pt>
                <c:pt idx="65">
                  <c:v>0.011</c:v>
                </c:pt>
                <c:pt idx="66">
                  <c:v>0.01</c:v>
                </c:pt>
                <c:pt idx="67">
                  <c:v>0.009</c:v>
                </c:pt>
                <c:pt idx="68">
                  <c:v>0.008</c:v>
                </c:pt>
                <c:pt idx="69">
                  <c:v>0.008</c:v>
                </c:pt>
                <c:pt idx="70">
                  <c:v>0.008</c:v>
                </c:pt>
                <c:pt idx="71">
                  <c:v>0.01</c:v>
                </c:pt>
                <c:pt idx="72">
                  <c:v>0.012</c:v>
                </c:pt>
                <c:pt idx="73">
                  <c:v>0.014</c:v>
                </c:pt>
                <c:pt idx="74">
                  <c:v>0.013</c:v>
                </c:pt>
                <c:pt idx="75">
                  <c:v>0.009</c:v>
                </c:pt>
                <c:pt idx="76">
                  <c:v>0.007</c:v>
                </c:pt>
                <c:pt idx="77">
                  <c:v>0.007</c:v>
                </c:pt>
                <c:pt idx="78">
                  <c:v>0.008</c:v>
                </c:pt>
                <c:pt idx="79">
                  <c:v>0.009</c:v>
                </c:pt>
                <c:pt idx="80">
                  <c:v>0.012</c:v>
                </c:pt>
                <c:pt idx="81">
                  <c:v>0.016</c:v>
                </c:pt>
                <c:pt idx="82">
                  <c:v>0.018</c:v>
                </c:pt>
                <c:pt idx="83">
                  <c:v>0.017</c:v>
                </c:pt>
              </c:numCache>
            </c:numRef>
          </c:val>
          <c:smooth val="0"/>
        </c:ser>
        <c:dLbls>
          <c:showLegendKey val="0"/>
          <c:showVal val="0"/>
          <c:showCatName val="0"/>
          <c:showSerName val="0"/>
          <c:showPercent val="0"/>
          <c:showBubbleSize val="0"/>
        </c:dLbls>
        <c:marker val="1"/>
        <c:smooth val="0"/>
        <c:axId val="-2134281064"/>
        <c:axId val="-2134284312"/>
      </c:lineChart>
      <c:dateAx>
        <c:axId val="-2134290728"/>
        <c:scaling>
          <c:orientation val="minMax"/>
          <c:max val="42005.0"/>
          <c:min val="39417.0"/>
        </c:scaling>
        <c:delete val="0"/>
        <c:axPos val="b"/>
        <c:minorGridlines/>
        <c:numFmt formatCode="mmm\-yy" sourceLinked="1"/>
        <c:majorTickMark val="out"/>
        <c:minorTickMark val="none"/>
        <c:tickLblPos val="nextTo"/>
        <c:txPr>
          <a:bodyPr rot="-5400000" vert="horz"/>
          <a:lstStyle/>
          <a:p>
            <a:pPr>
              <a:defRPr/>
            </a:pPr>
            <a:endParaRPr lang="en-US"/>
          </a:p>
        </c:txPr>
        <c:crossAx val="-2134287656"/>
        <c:crosses val="autoZero"/>
        <c:auto val="1"/>
        <c:lblOffset val="100"/>
        <c:baseTimeUnit val="months"/>
        <c:majorUnit val="6.0"/>
        <c:majorTimeUnit val="months"/>
        <c:minorUnit val="6.0"/>
        <c:minorTimeUnit val="months"/>
      </c:dateAx>
      <c:valAx>
        <c:axId val="-2134287656"/>
        <c:scaling>
          <c:orientation val="minMax"/>
          <c:max val="0.1"/>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a:solidFill>
                  <a:srgbClr val="0066FF"/>
                </a:solidFill>
              </a:defRPr>
            </a:pPr>
            <a:endParaRPr lang="en-US"/>
          </a:p>
        </c:txPr>
        <c:crossAx val="-2134290728"/>
        <c:crosses val="autoZero"/>
        <c:crossBetween val="between"/>
      </c:valAx>
      <c:valAx>
        <c:axId val="-2134284312"/>
        <c:scaling>
          <c:orientation val="minMax"/>
        </c:scaling>
        <c:delete val="0"/>
        <c:axPos val="r"/>
        <c:numFmt formatCode="0.0%" sourceLinked="0"/>
        <c:majorTickMark val="out"/>
        <c:minorTickMark val="none"/>
        <c:tickLblPos val="nextTo"/>
        <c:txPr>
          <a:bodyPr/>
          <a:lstStyle/>
          <a:p>
            <a:pPr>
              <a:defRPr>
                <a:solidFill>
                  <a:srgbClr val="FF0000"/>
                </a:solidFill>
              </a:defRPr>
            </a:pPr>
            <a:endParaRPr lang="en-US"/>
          </a:p>
        </c:txPr>
        <c:crossAx val="-2134281064"/>
        <c:crosses val="max"/>
        <c:crossBetween val="between"/>
      </c:valAx>
      <c:dateAx>
        <c:axId val="-2134281064"/>
        <c:scaling>
          <c:orientation val="minMax"/>
        </c:scaling>
        <c:delete val="1"/>
        <c:axPos val="b"/>
        <c:numFmt formatCode="mmm\-yy" sourceLinked="1"/>
        <c:majorTickMark val="out"/>
        <c:minorTickMark val="none"/>
        <c:tickLblPos val="nextTo"/>
        <c:crossAx val="-2134284312"/>
        <c:crosses val="autoZero"/>
        <c:auto val="1"/>
        <c:lblOffset val="100"/>
        <c:baseTimeUnit val="months"/>
      </c:dateAx>
    </c:plotArea>
    <c:legend>
      <c:legendPos val="b"/>
      <c:layout>
        <c:manualLayout>
          <c:xMode val="edge"/>
          <c:yMode val="edge"/>
          <c:x val="0.028684812633966"/>
          <c:y val="0.87580491511205"/>
          <c:w val="0.968924786313204"/>
          <c:h val="0.108496458950359"/>
        </c:manualLayout>
      </c:layout>
      <c:overlay val="0"/>
      <c:txPr>
        <a:bodyPr/>
        <a:lstStyle/>
        <a:p>
          <a:pPr>
            <a:defRPr sz="1300"/>
          </a:pPr>
          <a:endParaRPr lang="en-US"/>
        </a:p>
      </c:txPr>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Income Tracker</c:v>
                </c:pt>
              </c:strCache>
            </c:strRef>
          </c:tx>
          <c:spPr>
            <a:solidFill>
              <a:srgbClr val="FFCC00"/>
            </a:solidFill>
          </c:spPr>
          <c:invertIfNegative val="0"/>
          <c:cat>
            <c:numRef>
              <c:f>Sheet1!$A$2:$A$87</c:f>
              <c:numCache>
                <c:formatCode>mmm\-yy</c:formatCode>
                <c:ptCount val="86"/>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numCache>
            </c:numRef>
          </c:cat>
          <c:val>
            <c:numRef>
              <c:f>Sheet1!$B$2:$B$87</c:f>
              <c:numCache>
                <c:formatCode>#,##0.0</c:formatCode>
                <c:ptCount val="86"/>
                <c:pt idx="0">
                  <c:v>150.8486875895713</c:v>
                </c:pt>
                <c:pt idx="1">
                  <c:v>150.4434473558962</c:v>
                </c:pt>
                <c:pt idx="2">
                  <c:v>150.4944624563858</c:v>
                </c:pt>
                <c:pt idx="3">
                  <c:v>155.2955840530336</c:v>
                </c:pt>
                <c:pt idx="4">
                  <c:v>154.0424838456672</c:v>
                </c:pt>
                <c:pt idx="5">
                  <c:v>152.0051434464851</c:v>
                </c:pt>
                <c:pt idx="6">
                  <c:v>152.1506852116806</c:v>
                </c:pt>
                <c:pt idx="7">
                  <c:v>150.3361699322414</c:v>
                </c:pt>
                <c:pt idx="8">
                  <c:v>148.6957611426428</c:v>
                </c:pt>
                <c:pt idx="9">
                  <c:v>150.0482556612619</c:v>
                </c:pt>
                <c:pt idx="10">
                  <c:v>153.6887799922915</c:v>
                </c:pt>
                <c:pt idx="11">
                  <c:v>162.3430064924474</c:v>
                </c:pt>
                <c:pt idx="12">
                  <c:v>169.3163395490226</c:v>
                </c:pt>
                <c:pt idx="13">
                  <c:v>167.4345673841838</c:v>
                </c:pt>
                <c:pt idx="14">
                  <c:v>168.6218887813555</c:v>
                </c:pt>
                <c:pt idx="15">
                  <c:v>172.5447490258697</c:v>
                </c:pt>
                <c:pt idx="16">
                  <c:v>171.6453167535192</c:v>
                </c:pt>
                <c:pt idx="17">
                  <c:v>172.5681283720454</c:v>
                </c:pt>
                <c:pt idx="18">
                  <c:v>173.8426383756847</c:v>
                </c:pt>
                <c:pt idx="19">
                  <c:v>172.5214386043786</c:v>
                </c:pt>
                <c:pt idx="20">
                  <c:v>173.0484006071416</c:v>
                </c:pt>
                <c:pt idx="21">
                  <c:v>173.7291368524201</c:v>
                </c:pt>
                <c:pt idx="22">
                  <c:v>174.1106998643703</c:v>
                </c:pt>
                <c:pt idx="23">
                  <c:v>173.4278961079685</c:v>
                </c:pt>
                <c:pt idx="24">
                  <c:v>174.970840148508</c:v>
                </c:pt>
                <c:pt idx="25">
                  <c:v>174.5466510315573</c:v>
                </c:pt>
                <c:pt idx="26">
                  <c:v>174.2908186164995</c:v>
                </c:pt>
                <c:pt idx="27">
                  <c:v>172.12520670974</c:v>
                </c:pt>
                <c:pt idx="28">
                  <c:v>171.6414678692665</c:v>
                </c:pt>
                <c:pt idx="29">
                  <c:v>171.6274466512504</c:v>
                </c:pt>
                <c:pt idx="30">
                  <c:v>173.412447652862</c:v>
                </c:pt>
                <c:pt idx="31">
                  <c:v>172.9789771726422</c:v>
                </c:pt>
                <c:pt idx="32">
                  <c:v>173.9000645700883</c:v>
                </c:pt>
                <c:pt idx="33">
                  <c:v>174.1086239543581</c:v>
                </c:pt>
                <c:pt idx="34">
                  <c:v>173.164938719285</c:v>
                </c:pt>
                <c:pt idx="35">
                  <c:v>169.6714263634551</c:v>
                </c:pt>
                <c:pt idx="36">
                  <c:v>171.5475273950554</c:v>
                </c:pt>
                <c:pt idx="37">
                  <c:v>169.4168434820154</c:v>
                </c:pt>
                <c:pt idx="38">
                  <c:v>169.3686662196185</c:v>
                </c:pt>
                <c:pt idx="39">
                  <c:v>166.1265766641565</c:v>
                </c:pt>
                <c:pt idx="40">
                  <c:v>165.5497373541174</c:v>
                </c:pt>
                <c:pt idx="41">
                  <c:v>165.7635045791013</c:v>
                </c:pt>
                <c:pt idx="42">
                  <c:v>165.5182201430996</c:v>
                </c:pt>
                <c:pt idx="43">
                  <c:v>163.2751964111</c:v>
                </c:pt>
                <c:pt idx="44">
                  <c:v>161.0330137903821</c:v>
                </c:pt>
                <c:pt idx="45">
                  <c:v>161.8876337598376</c:v>
                </c:pt>
                <c:pt idx="46">
                  <c:v>161.8214550843866</c:v>
                </c:pt>
                <c:pt idx="47">
                  <c:v>160.5936477452534</c:v>
                </c:pt>
                <c:pt idx="48">
                  <c:v>163.6407405692142</c:v>
                </c:pt>
                <c:pt idx="49">
                  <c:v>162.5667100124526</c:v>
                </c:pt>
                <c:pt idx="50">
                  <c:v>162.7151427827731</c:v>
                </c:pt>
                <c:pt idx="51">
                  <c:v>165.3265595439345</c:v>
                </c:pt>
                <c:pt idx="52">
                  <c:v>167.529263072972</c:v>
                </c:pt>
                <c:pt idx="53">
                  <c:v>169.1902642915935</c:v>
                </c:pt>
                <c:pt idx="54">
                  <c:v>170.3513238146214</c:v>
                </c:pt>
                <c:pt idx="55">
                  <c:v>169.1684265773594</c:v>
                </c:pt>
                <c:pt idx="56">
                  <c:v>168.1661274993726</c:v>
                </c:pt>
                <c:pt idx="57">
                  <c:v>166.376379603612</c:v>
                </c:pt>
                <c:pt idx="58">
                  <c:v>166.525796953825</c:v>
                </c:pt>
                <c:pt idx="59">
                  <c:v>164.003820837228</c:v>
                </c:pt>
                <c:pt idx="60">
                  <c:v>165.7911046574497</c:v>
                </c:pt>
                <c:pt idx="61">
                  <c:v>162.7546188399236</c:v>
                </c:pt>
                <c:pt idx="62">
                  <c:v>161.7524872181448</c:v>
                </c:pt>
                <c:pt idx="63">
                  <c:v>166.5494189727346</c:v>
                </c:pt>
                <c:pt idx="64">
                  <c:v>166.5431714970914</c:v>
                </c:pt>
                <c:pt idx="65">
                  <c:v>168.7397053288248</c:v>
                </c:pt>
                <c:pt idx="66">
                  <c:v>168.3406816587207</c:v>
                </c:pt>
                <c:pt idx="67">
                  <c:v>166.4051538695626</c:v>
                </c:pt>
                <c:pt idx="68">
                  <c:v>166.2765261463493</c:v>
                </c:pt>
                <c:pt idx="69">
                  <c:v>167.5323195467702</c:v>
                </c:pt>
                <c:pt idx="70">
                  <c:v>166.8661608175363</c:v>
                </c:pt>
                <c:pt idx="71">
                  <c:v>165.1514997670544</c:v>
                </c:pt>
                <c:pt idx="72">
                  <c:v>169.3799855580293</c:v>
                </c:pt>
                <c:pt idx="73">
                  <c:v>168.6272264369696</c:v>
                </c:pt>
                <c:pt idx="74">
                  <c:v>168.2415653227362</c:v>
                </c:pt>
                <c:pt idx="75">
                  <c:v>169.727941549973</c:v>
                </c:pt>
                <c:pt idx="76">
                  <c:v>170.7630552425564</c:v>
                </c:pt>
                <c:pt idx="77">
                  <c:v>170.8377462613624</c:v>
                </c:pt>
                <c:pt idx="78">
                  <c:v>173.2912957141425</c:v>
                </c:pt>
                <c:pt idx="79">
                  <c:v>172.3892307487701</c:v>
                </c:pt>
                <c:pt idx="80">
                  <c:v>174.0826594642477</c:v>
                </c:pt>
                <c:pt idx="81">
                  <c:v>176.248942389194</c:v>
                </c:pt>
                <c:pt idx="82">
                  <c:v>179.1391131037448</c:v>
                </c:pt>
                <c:pt idx="83">
                  <c:v>180.6260560964174</c:v>
                </c:pt>
                <c:pt idx="84">
                  <c:v>185.1184349392623</c:v>
                </c:pt>
              </c:numCache>
            </c:numRef>
          </c:val>
        </c:ser>
        <c:dLbls>
          <c:showLegendKey val="0"/>
          <c:showVal val="0"/>
          <c:showCatName val="0"/>
          <c:showSerName val="0"/>
          <c:showPercent val="0"/>
          <c:showBubbleSize val="0"/>
        </c:dLbls>
        <c:gapWidth val="25"/>
        <c:overlap val="54"/>
        <c:axId val="-2133991880"/>
        <c:axId val="-2133988808"/>
      </c:barChart>
      <c:lineChart>
        <c:grouping val="standard"/>
        <c:varyColors val="0"/>
        <c:ser>
          <c:idx val="2"/>
          <c:order val="1"/>
          <c:tx>
            <c:strRef>
              <c:f>Sheet1!$D$1</c:f>
              <c:strCache>
                <c:ptCount val="1"/>
                <c:pt idx="0">
                  <c:v>0%</c:v>
                </c:pt>
              </c:strCache>
            </c:strRef>
          </c:tx>
          <c:spPr>
            <a:ln w="22225">
              <a:solidFill>
                <a:schemeClr val="tx1">
                  <a:lumMod val="50000"/>
                  <a:lumOff val="50000"/>
                </a:schemeClr>
              </a:solidFill>
            </a:ln>
          </c:spPr>
          <c:marker>
            <c:symbol val="none"/>
          </c:marker>
          <c:cat>
            <c:numRef>
              <c:f>Sheet1!$A$2:$A$87</c:f>
              <c:numCache>
                <c:formatCode>mmm\-yy</c:formatCode>
                <c:ptCount val="86"/>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numCache>
            </c:numRef>
          </c:cat>
          <c:val>
            <c:numRef>
              <c:f>Sheet1!$D$2:$D$87</c:f>
              <c:numCache>
                <c:formatCode>General</c:formatCode>
                <c:ptCount val="86"/>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pt idx="76">
                  <c:v>0.0</c:v>
                </c:pt>
                <c:pt idx="77">
                  <c:v>0.0</c:v>
                </c:pt>
                <c:pt idx="78">
                  <c:v>0.0</c:v>
                </c:pt>
                <c:pt idx="79">
                  <c:v>0.0</c:v>
                </c:pt>
                <c:pt idx="80">
                  <c:v>0.0</c:v>
                </c:pt>
                <c:pt idx="81">
                  <c:v>0.0</c:v>
                </c:pt>
                <c:pt idx="82">
                  <c:v>0.0</c:v>
                </c:pt>
                <c:pt idx="83">
                  <c:v>0.0</c:v>
                </c:pt>
                <c:pt idx="84">
                  <c:v>0.0</c:v>
                </c:pt>
                <c:pt idx="85">
                  <c:v>0.0</c:v>
                </c:pt>
              </c:numCache>
            </c:numRef>
          </c:val>
          <c:smooth val="0"/>
        </c:ser>
        <c:ser>
          <c:idx val="1"/>
          <c:order val="2"/>
          <c:tx>
            <c:strRef>
              <c:f>Sheet1!$C$1</c:f>
              <c:strCache>
                <c:ptCount val="1"/>
                <c:pt idx="0">
                  <c:v>Annual % change</c:v>
                </c:pt>
              </c:strCache>
            </c:strRef>
          </c:tx>
          <c:spPr>
            <a:ln>
              <a:solidFill>
                <a:srgbClr val="A72120"/>
              </a:solidFill>
            </a:ln>
          </c:spPr>
          <c:marker>
            <c:symbol val="none"/>
          </c:marker>
          <c:cat>
            <c:numRef>
              <c:f>Sheet1!$A$2:$A$87</c:f>
              <c:numCache>
                <c:formatCode>mmm\-yy</c:formatCode>
                <c:ptCount val="86"/>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numCache>
            </c:numRef>
          </c:cat>
          <c:val>
            <c:numRef>
              <c:f>Sheet1!$C$2:$C$87</c:f>
              <c:numCache>
                <c:formatCode>0.0%</c:formatCode>
                <c:ptCount val="86"/>
                <c:pt idx="0">
                  <c:v>0.0704341475504562</c:v>
                </c:pt>
                <c:pt idx="1">
                  <c:v>0.0741269880481084</c:v>
                </c:pt>
                <c:pt idx="2">
                  <c:v>0.0764812310946055</c:v>
                </c:pt>
                <c:pt idx="3">
                  <c:v>0.104452301793918</c:v>
                </c:pt>
                <c:pt idx="4">
                  <c:v>0.0924925327374455</c:v>
                </c:pt>
                <c:pt idx="5">
                  <c:v>0.0766318138457405</c:v>
                </c:pt>
                <c:pt idx="6">
                  <c:v>0.0415330847943243</c:v>
                </c:pt>
                <c:pt idx="7">
                  <c:v>0.0337432858998956</c:v>
                </c:pt>
                <c:pt idx="8">
                  <c:v>0.0151329136291785</c:v>
                </c:pt>
                <c:pt idx="9">
                  <c:v>0.0250940203097469</c:v>
                </c:pt>
                <c:pt idx="10">
                  <c:v>0.0464081283904531</c:v>
                </c:pt>
                <c:pt idx="11">
                  <c:v>0.111631758109086</c:v>
                </c:pt>
                <c:pt idx="12">
                  <c:v>0.122425009156844</c:v>
                </c:pt>
                <c:pt idx="13">
                  <c:v>0.112940246497361</c:v>
                </c:pt>
                <c:pt idx="14">
                  <c:v>0.120452447412961</c:v>
                </c:pt>
                <c:pt idx="15">
                  <c:v>0.111073119548238</c:v>
                </c:pt>
                <c:pt idx="16">
                  <c:v>0.11427258551276</c:v>
                </c:pt>
                <c:pt idx="17">
                  <c:v>0.135278217955826</c:v>
                </c:pt>
                <c:pt idx="18">
                  <c:v>0.142568882511604</c:v>
                </c:pt>
                <c:pt idx="19">
                  <c:v>0.147571064781925</c:v>
                </c:pt>
                <c:pt idx="20">
                  <c:v>0.163774940706867</c:v>
                </c:pt>
                <c:pt idx="21">
                  <c:v>0.157821769315455</c:v>
                </c:pt>
                <c:pt idx="22">
                  <c:v>0.132878404481467</c:v>
                </c:pt>
                <c:pt idx="23">
                  <c:v>0.0682806722323248</c:v>
                </c:pt>
                <c:pt idx="24">
                  <c:v>0.0333960716050576</c:v>
                </c:pt>
                <c:pt idx="25">
                  <c:v>0.0424767941201458</c:v>
                </c:pt>
                <c:pt idx="26">
                  <c:v>0.0336191812113704</c:v>
                </c:pt>
                <c:pt idx="27">
                  <c:v>-0.00243149860252689</c:v>
                </c:pt>
                <c:pt idx="28">
                  <c:v>-2.24234737390416E-5</c:v>
                </c:pt>
                <c:pt idx="29">
                  <c:v>-0.0054510744809545</c:v>
                </c:pt>
                <c:pt idx="30">
                  <c:v>-0.00247459844628628</c:v>
                </c:pt>
                <c:pt idx="31">
                  <c:v>0.00265206789350292</c:v>
                </c:pt>
                <c:pt idx="32">
                  <c:v>0.00492153617114455</c:v>
                </c:pt>
                <c:pt idx="33">
                  <c:v>0.00218436071699646</c:v>
                </c:pt>
                <c:pt idx="34">
                  <c:v>-0.00543195303805</c:v>
                </c:pt>
                <c:pt idx="35">
                  <c:v>-0.0216601240562519</c:v>
                </c:pt>
                <c:pt idx="36">
                  <c:v>-0.0195650472418548</c:v>
                </c:pt>
                <c:pt idx="37">
                  <c:v>-0.0293893209593272</c:v>
                </c:pt>
                <c:pt idx="38">
                  <c:v>-0.0282410309157559</c:v>
                </c:pt>
                <c:pt idx="39">
                  <c:v>-0.0348503868797028</c:v>
                </c:pt>
                <c:pt idx="40">
                  <c:v>-0.0354910185211712</c:v>
                </c:pt>
                <c:pt idx="41">
                  <c:v>-0.0341666917883163</c:v>
                </c:pt>
                <c:pt idx="42">
                  <c:v>-0.0455228423138638</c:v>
                </c:pt>
                <c:pt idx="43">
                  <c:v>-0.0560980352650447</c:v>
                </c:pt>
                <c:pt idx="44">
                  <c:v>-0.0739910638418439</c:v>
                </c:pt>
                <c:pt idx="45">
                  <c:v>-0.0701917568294852</c:v>
                </c:pt>
                <c:pt idx="46">
                  <c:v>-0.0655068151716737</c:v>
                </c:pt>
                <c:pt idx="47">
                  <c:v>-0.0535021058805508</c:v>
                </c:pt>
                <c:pt idx="48">
                  <c:v>-0.0460909401954406</c:v>
                </c:pt>
                <c:pt idx="49">
                  <c:v>-0.0404336034645215</c:v>
                </c:pt>
                <c:pt idx="50">
                  <c:v>-0.0392842642346718</c:v>
                </c:pt>
                <c:pt idx="51">
                  <c:v>-0.00481570821651001</c:v>
                </c:pt>
                <c:pt idx="52">
                  <c:v>0.01195728697908</c:v>
                </c:pt>
                <c:pt idx="53">
                  <c:v>0.0206725824311762</c:v>
                </c:pt>
                <c:pt idx="54">
                  <c:v>0.0291998286795456</c:v>
                </c:pt>
                <c:pt idx="55">
                  <c:v>0.0360938482745492</c:v>
                </c:pt>
                <c:pt idx="56">
                  <c:v>0.0442959710005531</c:v>
                </c:pt>
                <c:pt idx="57">
                  <c:v>0.0277275400197243</c:v>
                </c:pt>
                <c:pt idx="58">
                  <c:v>0.0290711875442293</c:v>
                </c:pt>
                <c:pt idx="59">
                  <c:v>0.0212347944009845</c:v>
                </c:pt>
                <c:pt idx="60">
                  <c:v>0.0131407623844502</c:v>
                </c:pt>
                <c:pt idx="61">
                  <c:v>0.00115588749662532</c:v>
                </c:pt>
                <c:pt idx="62">
                  <c:v>-0.00591620145589877</c:v>
                </c:pt>
                <c:pt idx="63">
                  <c:v>0.00739663023396564</c:v>
                </c:pt>
                <c:pt idx="64">
                  <c:v>-0.0058860855577868</c:v>
                </c:pt>
                <c:pt idx="65">
                  <c:v>-0.00266303126042866</c:v>
                </c:pt>
                <c:pt idx="66">
                  <c:v>-0.0118029147697653</c:v>
                </c:pt>
                <c:pt idx="67">
                  <c:v>-0.0163344470579039</c:v>
                </c:pt>
                <c:pt idx="68">
                  <c:v>-0.0112365158258775</c:v>
                </c:pt>
                <c:pt idx="69">
                  <c:v>0.00694774069439563</c:v>
                </c:pt>
                <c:pt idx="70">
                  <c:v>0.00204391073297661</c:v>
                </c:pt>
                <c:pt idx="71">
                  <c:v>0.00699787921993256</c:v>
                </c:pt>
                <c:pt idx="72">
                  <c:v>0.0216470051755475</c:v>
                </c:pt>
                <c:pt idx="73">
                  <c:v>0.0360825864046417</c:v>
                </c:pt>
                <c:pt idx="74">
                  <c:v>0.040117331215068</c:v>
                </c:pt>
                <c:pt idx="75">
                  <c:v>0.019084561188164</c:v>
                </c:pt>
                <c:pt idx="76">
                  <c:v>0.0253380772536738</c:v>
                </c:pt>
                <c:pt idx="77">
                  <c:v>0.0124335936728646</c:v>
                </c:pt>
                <c:pt idx="78">
                  <c:v>0.0294083046750302</c:v>
                </c:pt>
                <c:pt idx="79">
                  <c:v>0.0359608866675971</c:v>
                </c:pt>
                <c:pt idx="80">
                  <c:v>0.0469466947549036</c:v>
                </c:pt>
                <c:pt idx="81">
                  <c:v>0.0520295001346915</c:v>
                </c:pt>
                <c:pt idx="82">
                  <c:v>0.0735496773346913</c:v>
                </c:pt>
                <c:pt idx="83">
                  <c:v>0.0936991571447423</c:v>
                </c:pt>
                <c:pt idx="84">
                  <c:v>0.0929179993101434</c:v>
                </c:pt>
              </c:numCache>
            </c:numRef>
          </c:val>
          <c:smooth val="0"/>
        </c:ser>
        <c:dLbls>
          <c:showLegendKey val="0"/>
          <c:showVal val="0"/>
          <c:showCatName val="0"/>
          <c:showSerName val="0"/>
          <c:showPercent val="0"/>
          <c:showBubbleSize val="0"/>
        </c:dLbls>
        <c:marker val="1"/>
        <c:smooth val="0"/>
        <c:axId val="-2133982328"/>
        <c:axId val="-2133985288"/>
      </c:lineChart>
      <c:dateAx>
        <c:axId val="-2133991880"/>
        <c:scaling>
          <c:orientation val="minMax"/>
          <c:max val="42005.0"/>
          <c:min val="39814.0"/>
        </c:scaling>
        <c:delete val="0"/>
        <c:axPos val="b"/>
        <c:numFmt formatCode="mmm\-yy" sourceLinked="1"/>
        <c:majorTickMark val="out"/>
        <c:minorTickMark val="none"/>
        <c:tickLblPos val="nextTo"/>
        <c:txPr>
          <a:bodyPr rot="-5400000" vert="horz"/>
          <a:lstStyle/>
          <a:p>
            <a:pPr>
              <a:defRPr/>
            </a:pPr>
            <a:endParaRPr lang="en-US"/>
          </a:p>
        </c:txPr>
        <c:crossAx val="-2133988808"/>
        <c:crosses val="autoZero"/>
        <c:auto val="1"/>
        <c:lblOffset val="100"/>
        <c:baseTimeUnit val="months"/>
        <c:majorUnit val="4.0"/>
        <c:majorTimeUnit val="months"/>
      </c:dateAx>
      <c:valAx>
        <c:axId val="-2133988808"/>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33991880"/>
        <c:crosses val="autoZero"/>
        <c:crossBetween val="between"/>
      </c:valAx>
      <c:valAx>
        <c:axId val="-2133985288"/>
        <c:scaling>
          <c:orientation val="minMax"/>
          <c:min val="-0.15"/>
        </c:scaling>
        <c:delete val="0"/>
        <c:axPos val="r"/>
        <c:numFmt formatCode="0%" sourceLinked="0"/>
        <c:majorTickMark val="out"/>
        <c:minorTickMark val="none"/>
        <c:tickLblPos val="nextTo"/>
        <c:crossAx val="-2133982328"/>
        <c:crosses val="max"/>
        <c:crossBetween val="between"/>
      </c:valAx>
      <c:dateAx>
        <c:axId val="-2133982328"/>
        <c:scaling>
          <c:orientation val="minMax"/>
        </c:scaling>
        <c:delete val="1"/>
        <c:axPos val="b"/>
        <c:numFmt formatCode="mmm\-yy" sourceLinked="1"/>
        <c:majorTickMark val="out"/>
        <c:minorTickMark val="none"/>
        <c:tickLblPos val="nextTo"/>
        <c:crossAx val="-2133985288"/>
        <c:crosses val="autoZero"/>
        <c:auto val="1"/>
        <c:lblOffset val="100"/>
        <c:baseTimeUnit val="months"/>
      </c:date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56931151492276"/>
          <c:y val="0.0340537280353685"/>
          <c:w val="0.920488874671933"/>
          <c:h val="0.701791800255683"/>
        </c:manualLayout>
      </c:layout>
      <c:lineChart>
        <c:grouping val="standard"/>
        <c:varyColors val="0"/>
        <c:ser>
          <c:idx val="0"/>
          <c:order val="0"/>
          <c:tx>
            <c:strRef>
              <c:f>Sheet1!$B$1</c:f>
              <c:strCache>
                <c:ptCount val="1"/>
                <c:pt idx="0">
                  <c:v>Asda Income Tracker including Bonuses</c:v>
                </c:pt>
              </c:strCache>
            </c:strRef>
          </c:tx>
          <c:spPr>
            <a:ln w="31750">
              <a:solidFill>
                <a:srgbClr val="FFCC00"/>
              </a:solidFill>
            </a:ln>
          </c:spPr>
          <c:marker>
            <c:symbol val="none"/>
          </c:marker>
          <c:cat>
            <c:numRef>
              <c:f>Sheet1!$A$2:$A$88</c:f>
              <c:numCache>
                <c:formatCode>mmm\-yy</c:formatCode>
                <c:ptCount val="87"/>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numCache>
            </c:numRef>
          </c:cat>
          <c:val>
            <c:numRef>
              <c:f>Sheet1!$B$2:$B$88</c:f>
              <c:numCache>
                <c:formatCode>"£"#,##0.00</c:formatCode>
                <c:ptCount val="87"/>
                <c:pt idx="0">
                  <c:v>9.81760737053628</c:v>
                </c:pt>
                <c:pt idx="1">
                  <c:v>9.736725824125127</c:v>
                </c:pt>
                <c:pt idx="2">
                  <c:v>10.76779812565337</c:v>
                </c:pt>
                <c:pt idx="3">
                  <c:v>12.69345981687548</c:v>
                </c:pt>
                <c:pt idx="4">
                  <c:v>17.51466094563893</c:v>
                </c:pt>
                <c:pt idx="5">
                  <c:v>15.75551378828487</c:v>
                </c:pt>
                <c:pt idx="6">
                  <c:v>12.64307704241867</c:v>
                </c:pt>
                <c:pt idx="7">
                  <c:v>7.55159817159597</c:v>
                </c:pt>
                <c:pt idx="8">
                  <c:v>5.237182896334899</c:v>
                </c:pt>
                <c:pt idx="9">
                  <c:v>1.663618367321987</c:v>
                </c:pt>
                <c:pt idx="10">
                  <c:v>3.34961374664448</c:v>
                </c:pt>
                <c:pt idx="11">
                  <c:v>5.865899539485722</c:v>
                </c:pt>
                <c:pt idx="12">
                  <c:v>15.04347381163217</c:v>
                </c:pt>
                <c:pt idx="13">
                  <c:v>16.04226043819073</c:v>
                </c:pt>
                <c:pt idx="14">
                  <c:v>4.48164703026612</c:v>
                </c:pt>
                <c:pt idx="15">
                  <c:v>-1.271815216869242</c:v>
                </c:pt>
                <c:pt idx="16">
                  <c:v>-1.873828865968107</c:v>
                </c:pt>
                <c:pt idx="17">
                  <c:v>7.437333002934908</c:v>
                </c:pt>
                <c:pt idx="18">
                  <c:v>16.48308483498896</c:v>
                </c:pt>
                <c:pt idx="19">
                  <c:v>16.57042359268752</c:v>
                </c:pt>
                <c:pt idx="20">
                  <c:v>18.22073013171871</c:v>
                </c:pt>
                <c:pt idx="21">
                  <c:v>21.24179075476995</c:v>
                </c:pt>
                <c:pt idx="22">
                  <c:v>21.18852740450086</c:v>
                </c:pt>
                <c:pt idx="23">
                  <c:v>18.25887889308143</c:v>
                </c:pt>
                <c:pt idx="24">
                  <c:v>10.90190489637928</c:v>
                </c:pt>
                <c:pt idx="25">
                  <c:v>5.214090776683006</c:v>
                </c:pt>
                <c:pt idx="26">
                  <c:v>11.9623958693261</c:v>
                </c:pt>
                <c:pt idx="27">
                  <c:v>14.9811662612844</c:v>
                </c:pt>
                <c:pt idx="28">
                  <c:v>8.85064252240682</c:v>
                </c:pt>
                <c:pt idx="29">
                  <c:v>4.355068053073638</c:v>
                </c:pt>
                <c:pt idx="30">
                  <c:v>-1.50624693571649</c:v>
                </c:pt>
                <c:pt idx="31">
                  <c:v>-0.161782120092312</c:v>
                </c:pt>
                <c:pt idx="32">
                  <c:v>0.177001339976925</c:v>
                </c:pt>
                <c:pt idx="33">
                  <c:v>-0.00460615875283565</c:v>
                </c:pt>
                <c:pt idx="34">
                  <c:v>-0.217294748606832</c:v>
                </c:pt>
                <c:pt idx="35">
                  <c:v>-1.268971813316853</c:v>
                </c:pt>
                <c:pt idx="36">
                  <c:v>-5.20149674771534</c:v>
                </c:pt>
                <c:pt idx="37">
                  <c:v>-2.324913306352528</c:v>
                </c:pt>
                <c:pt idx="38">
                  <c:v>-4.277244104577051</c:v>
                </c:pt>
                <c:pt idx="39">
                  <c:v>-1.869911202524349</c:v>
                </c:pt>
                <c:pt idx="40">
                  <c:v>-4.638276147300871</c:v>
                </c:pt>
                <c:pt idx="41">
                  <c:v>-3.952020806927067</c:v>
                </c:pt>
                <c:pt idx="42">
                  <c:v>-3.474537712776226</c:v>
                </c:pt>
                <c:pt idx="43">
                  <c:v>-4.184543717160238</c:v>
                </c:pt>
                <c:pt idx="44">
                  <c:v>-5.491587641661113</c:v>
                </c:pt>
                <c:pt idx="45">
                  <c:v>-9.4545727948518</c:v>
                </c:pt>
                <c:pt idx="46">
                  <c:v>-10.47557472811718</c:v>
                </c:pt>
                <c:pt idx="47">
                  <c:v>-9.856208052525573</c:v>
                </c:pt>
                <c:pt idx="48">
                  <c:v>-7.84352251159038</c:v>
                </c:pt>
                <c:pt idx="49">
                  <c:v>-8.056853089780133</c:v>
                </c:pt>
                <c:pt idx="50">
                  <c:v>-8.6341331850366</c:v>
                </c:pt>
                <c:pt idx="51">
                  <c:v>-9.269667447271498</c:v>
                </c:pt>
                <c:pt idx="52">
                  <c:v>-2.562653065819063</c:v>
                </c:pt>
                <c:pt idx="53">
                  <c:v>1.63986716676692</c:v>
                </c:pt>
                <c:pt idx="54">
                  <c:v>3.094639007289914</c:v>
                </c:pt>
                <c:pt idx="55">
                  <c:v>3.485821314887175</c:v>
                </c:pt>
                <c:pt idx="56">
                  <c:v>4.593223018335436</c:v>
                </c:pt>
                <c:pt idx="57">
                  <c:v>6.664695871501179</c:v>
                </c:pt>
                <c:pt idx="58">
                  <c:v>4.596857190624636</c:v>
                </c:pt>
                <c:pt idx="59">
                  <c:v>4.52014673459462</c:v>
                </c:pt>
                <c:pt idx="60">
                  <c:v>2.657351507469571</c:v>
                </c:pt>
                <c:pt idx="61">
                  <c:v>1.622516942600441</c:v>
                </c:pt>
                <c:pt idx="62">
                  <c:v>-0.0573753773803673</c:v>
                </c:pt>
                <c:pt idx="63">
                  <c:v>-2.312561638322791</c:v>
                </c:pt>
                <c:pt idx="64">
                  <c:v>4.433407419387608</c:v>
                </c:pt>
                <c:pt idx="65">
                  <c:v>3.048285047460752</c:v>
                </c:pt>
                <c:pt idx="66">
                  <c:v>5.016272929254683</c:v>
                </c:pt>
                <c:pt idx="67">
                  <c:v>-0.204624514202692</c:v>
                </c:pt>
                <c:pt idx="68">
                  <c:v>-2.054005858758501</c:v>
                </c:pt>
                <c:pt idx="69">
                  <c:v>-1.12097564499294</c:v>
                </c:pt>
                <c:pt idx="70">
                  <c:v>1.967079470816373</c:v>
                </c:pt>
                <c:pt idx="71">
                  <c:v>1.415107941714212</c:v>
                </c:pt>
                <c:pt idx="72">
                  <c:v>2.79073438024932</c:v>
                </c:pt>
                <c:pt idx="73">
                  <c:v>5.060136934727152</c:v>
                </c:pt>
                <c:pt idx="74">
                  <c:v>7.903142316182482</c:v>
                </c:pt>
                <c:pt idx="75">
                  <c:v>9.649435952679482</c:v>
                </c:pt>
                <c:pt idx="76">
                  <c:v>3.331250476110822</c:v>
                </c:pt>
                <c:pt idx="77">
                  <c:v>3.653746134160086</c:v>
                </c:pt>
                <c:pt idx="78">
                  <c:v>-0.824677216898181</c:v>
                </c:pt>
                <c:pt idx="79">
                  <c:v>5.691379117309396</c:v>
                </c:pt>
                <c:pt idx="80">
                  <c:v>6.271305458148447</c:v>
                </c:pt>
                <c:pt idx="81">
                  <c:v>7.392521946931593</c:v>
                </c:pt>
                <c:pt idx="82">
                  <c:v>8.9806701742437</c:v>
                </c:pt>
                <c:pt idx="83">
                  <c:v>13.0176807722491</c:v>
                </c:pt>
                <c:pt idx="84">
                  <c:v>17.2964297997642</c:v>
                </c:pt>
                <c:pt idx="85">
                  <c:v>18.15501440545836</c:v>
                </c:pt>
              </c:numCache>
            </c:numRef>
          </c:val>
          <c:smooth val="0"/>
        </c:ser>
        <c:ser>
          <c:idx val="1"/>
          <c:order val="1"/>
          <c:tx>
            <c:strRef>
              <c:f>Sheet1!$C$1</c:f>
              <c:strCache>
                <c:ptCount val="1"/>
                <c:pt idx="0">
                  <c:v>Asda Income Tracker excluding Bonuses</c:v>
                </c:pt>
              </c:strCache>
            </c:strRef>
          </c:tx>
          <c:spPr>
            <a:ln w="31750">
              <a:solidFill>
                <a:srgbClr val="A72120"/>
              </a:solidFill>
            </a:ln>
          </c:spPr>
          <c:marker>
            <c:symbol val="none"/>
          </c:marker>
          <c:cat>
            <c:numRef>
              <c:f>Sheet1!$A$2:$A$88</c:f>
              <c:numCache>
                <c:formatCode>mmm\-yy</c:formatCode>
                <c:ptCount val="87"/>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numCache>
            </c:numRef>
          </c:cat>
          <c:val>
            <c:numRef>
              <c:f>Sheet1!$C$2:$C$88</c:f>
              <c:numCache>
                <c:formatCode>"£"#,##0.00</c:formatCode>
                <c:ptCount val="87"/>
                <c:pt idx="0">
                  <c:v>8.898299568448862</c:v>
                </c:pt>
                <c:pt idx="1">
                  <c:v>9.92578454619576</c:v>
                </c:pt>
                <c:pt idx="2">
                  <c:v>10.38231023720192</c:v>
                </c:pt>
                <c:pt idx="3">
                  <c:v>10.69224565102866</c:v>
                </c:pt>
                <c:pt idx="4">
                  <c:v>14.6869006352045</c:v>
                </c:pt>
                <c:pt idx="5">
                  <c:v>13.04153488752212</c:v>
                </c:pt>
                <c:pt idx="6">
                  <c:v>10.81932533144993</c:v>
                </c:pt>
                <c:pt idx="7">
                  <c:v>6.06729387925219</c:v>
                </c:pt>
                <c:pt idx="8">
                  <c:v>4.90724963567999</c:v>
                </c:pt>
                <c:pt idx="9">
                  <c:v>2.216655651871178</c:v>
                </c:pt>
                <c:pt idx="10">
                  <c:v>3.673140122179291</c:v>
                </c:pt>
                <c:pt idx="11">
                  <c:v>6.816086802598875</c:v>
                </c:pt>
                <c:pt idx="12">
                  <c:v>16.30273253644155</c:v>
                </c:pt>
                <c:pt idx="13">
                  <c:v>18.46765195945125</c:v>
                </c:pt>
                <c:pt idx="14">
                  <c:v>16.99112002828764</c:v>
                </c:pt>
                <c:pt idx="15">
                  <c:v>18.12742632496969</c:v>
                </c:pt>
                <c:pt idx="16">
                  <c:v>17.24916497283607</c:v>
                </c:pt>
                <c:pt idx="17">
                  <c:v>17.60283290785196</c:v>
                </c:pt>
                <c:pt idx="18">
                  <c:v>20.56298492556027</c:v>
                </c:pt>
                <c:pt idx="19">
                  <c:v>21.69195316400414</c:v>
                </c:pt>
                <c:pt idx="20">
                  <c:v>22.18526867213722</c:v>
                </c:pt>
                <c:pt idx="21">
                  <c:v>24.35263946449874</c:v>
                </c:pt>
                <c:pt idx="22">
                  <c:v>23.68088119115805</c:v>
                </c:pt>
                <c:pt idx="23">
                  <c:v>20.42191987207882</c:v>
                </c:pt>
                <c:pt idx="24">
                  <c:v>11.08488961552098</c:v>
                </c:pt>
                <c:pt idx="25">
                  <c:v>5.654500599485398</c:v>
                </c:pt>
                <c:pt idx="26">
                  <c:v>7.11208364737365</c:v>
                </c:pt>
                <c:pt idx="27">
                  <c:v>5.668929835143954</c:v>
                </c:pt>
                <c:pt idx="28">
                  <c:v>-0.419542316129764</c:v>
                </c:pt>
                <c:pt idx="29">
                  <c:v>-0.00384888425264762</c:v>
                </c:pt>
                <c:pt idx="30">
                  <c:v>-0.940681720794941</c:v>
                </c:pt>
                <c:pt idx="31">
                  <c:v>-0.430190722822772</c:v>
                </c:pt>
                <c:pt idx="32">
                  <c:v>0.457538568263601</c:v>
                </c:pt>
                <c:pt idx="33">
                  <c:v>0.851663962946759</c:v>
                </c:pt>
                <c:pt idx="34">
                  <c:v>0.379487101938139</c:v>
                </c:pt>
                <c:pt idx="35">
                  <c:v>-0.945761145085271</c:v>
                </c:pt>
                <c:pt idx="36">
                  <c:v>-3.756469744513367</c:v>
                </c:pt>
                <c:pt idx="37">
                  <c:v>-3.423312753452592</c:v>
                </c:pt>
                <c:pt idx="38">
                  <c:v>-5.129807549542136</c:v>
                </c:pt>
                <c:pt idx="39">
                  <c:v>-4.922152396880961</c:v>
                </c:pt>
                <c:pt idx="40">
                  <c:v>-5.998630045583241</c:v>
                </c:pt>
                <c:pt idx="41">
                  <c:v>-6.091730515149152</c:v>
                </c:pt>
                <c:pt idx="42">
                  <c:v>-5.863942072148971</c:v>
                </c:pt>
                <c:pt idx="43">
                  <c:v>-7.8942275097624</c:v>
                </c:pt>
                <c:pt idx="44">
                  <c:v>-9.70378076154225</c:v>
                </c:pt>
                <c:pt idx="45">
                  <c:v>-12.86705077970618</c:v>
                </c:pt>
                <c:pt idx="46">
                  <c:v>-12.22099019452059</c:v>
                </c:pt>
                <c:pt idx="47">
                  <c:v>-11.34348363489841</c:v>
                </c:pt>
                <c:pt idx="48">
                  <c:v>-9.07777861820165</c:v>
                </c:pt>
                <c:pt idx="49">
                  <c:v>-7.90678682584121</c:v>
                </c:pt>
                <c:pt idx="50">
                  <c:v>-6.850133469562706</c:v>
                </c:pt>
                <c:pt idx="51">
                  <c:v>-6.653523436845431</c:v>
                </c:pt>
                <c:pt idx="52">
                  <c:v>-0.800017120222264</c:v>
                </c:pt>
                <c:pt idx="53">
                  <c:v>1.979525718854518</c:v>
                </c:pt>
                <c:pt idx="54">
                  <c:v>3.426759712492128</c:v>
                </c:pt>
                <c:pt idx="55">
                  <c:v>4.833103671521826</c:v>
                </c:pt>
                <c:pt idx="56">
                  <c:v>5.893230166259455</c:v>
                </c:pt>
                <c:pt idx="57">
                  <c:v>7.133113708990436</c:v>
                </c:pt>
                <c:pt idx="58">
                  <c:v>4.488745843774382</c:v>
                </c:pt>
                <c:pt idx="59">
                  <c:v>4.704341869438279</c:v>
                </c:pt>
                <c:pt idx="60">
                  <c:v>3.410173091974571</c:v>
                </c:pt>
                <c:pt idx="61">
                  <c:v>2.150364088235506</c:v>
                </c:pt>
                <c:pt idx="62">
                  <c:v>0.187908827470892</c:v>
                </c:pt>
                <c:pt idx="63">
                  <c:v>-0.962655564628221</c:v>
                </c:pt>
                <c:pt idx="64">
                  <c:v>1.222859428800177</c:v>
                </c:pt>
                <c:pt idx="65">
                  <c:v>-0.986091575880494</c:v>
                </c:pt>
                <c:pt idx="66">
                  <c:v>-0.450558962768696</c:v>
                </c:pt>
                <c:pt idx="67">
                  <c:v>-2.010642155900654</c:v>
                </c:pt>
                <c:pt idx="68">
                  <c:v>-2.763272707796773</c:v>
                </c:pt>
                <c:pt idx="69">
                  <c:v>-1.889601353023238</c:v>
                </c:pt>
                <c:pt idx="70">
                  <c:v>1.155939943158216</c:v>
                </c:pt>
                <c:pt idx="71">
                  <c:v>0.340363863711389</c:v>
                </c:pt>
                <c:pt idx="72">
                  <c:v>1.147678929826384</c:v>
                </c:pt>
                <c:pt idx="73">
                  <c:v>3.588880900579568</c:v>
                </c:pt>
                <c:pt idx="74">
                  <c:v>5.872607597046056</c:v>
                </c:pt>
                <c:pt idx="75">
                  <c:v>6.48907810459139</c:v>
                </c:pt>
                <c:pt idx="76">
                  <c:v>3.178522577238312</c:v>
                </c:pt>
                <c:pt idx="77">
                  <c:v>4.219883745465154</c:v>
                </c:pt>
                <c:pt idx="78">
                  <c:v>2.098040932537515</c:v>
                </c:pt>
                <c:pt idx="79">
                  <c:v>4.950614055421909</c:v>
                </c:pt>
                <c:pt idx="80">
                  <c:v>5.984076879207404</c:v>
                </c:pt>
                <c:pt idx="81">
                  <c:v>7.806133317898398</c:v>
                </c:pt>
                <c:pt idx="82">
                  <c:v>8.716622842423872</c:v>
                </c:pt>
                <c:pt idx="83">
                  <c:v>12.27295228620852</c:v>
                </c:pt>
                <c:pt idx="84">
                  <c:v>15.47455632936311</c:v>
                </c:pt>
                <c:pt idx="85">
                  <c:v>15.73844938123307</c:v>
                </c:pt>
                <c:pt idx="86">
                  <c:v>15.73844938123307</c:v>
                </c:pt>
              </c:numCache>
            </c:numRef>
          </c:val>
          <c:smooth val="0"/>
        </c:ser>
        <c:dLbls>
          <c:showLegendKey val="0"/>
          <c:showVal val="0"/>
          <c:showCatName val="0"/>
          <c:showSerName val="0"/>
          <c:showPercent val="0"/>
          <c:showBubbleSize val="0"/>
        </c:dLbls>
        <c:marker val="1"/>
        <c:smooth val="0"/>
        <c:axId val="-2133924488"/>
        <c:axId val="-2133921256"/>
      </c:lineChart>
      <c:dateAx>
        <c:axId val="-2133924488"/>
        <c:scaling>
          <c:orientation val="minMax"/>
          <c:max val="42005.0"/>
          <c:min val="39814.0"/>
        </c:scaling>
        <c:delete val="0"/>
        <c:axPos val="b"/>
        <c:numFmt formatCode="mmm\-yy" sourceLinked="1"/>
        <c:majorTickMark val="out"/>
        <c:minorTickMark val="none"/>
        <c:tickLblPos val="low"/>
        <c:spPr>
          <a:ln>
            <a:solidFill>
              <a:schemeClr val="tx1"/>
            </a:solidFill>
          </a:ln>
        </c:spPr>
        <c:txPr>
          <a:bodyPr rot="-5400000" vert="horz"/>
          <a:lstStyle/>
          <a:p>
            <a:pPr>
              <a:defRPr/>
            </a:pPr>
            <a:endParaRPr lang="en-US"/>
          </a:p>
        </c:txPr>
        <c:crossAx val="-2133921256"/>
        <c:crosses val="autoZero"/>
        <c:auto val="1"/>
        <c:lblOffset val="100"/>
        <c:baseTimeUnit val="months"/>
        <c:majorUnit val="3.0"/>
        <c:majorTimeUnit val="months"/>
      </c:dateAx>
      <c:valAx>
        <c:axId val="-2133921256"/>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2133924488"/>
        <c:crosses val="autoZero"/>
        <c:crossBetween val="midCat"/>
      </c:valAx>
    </c:plotArea>
    <c:legend>
      <c:legendPos val="b"/>
      <c:layout/>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12m MA IT exc bonus</c:v>
                </c:pt>
              </c:strCache>
            </c:strRef>
          </c:tx>
          <c:spPr>
            <a:solidFill>
              <a:srgbClr val="FFCC00"/>
            </a:solidFill>
          </c:spPr>
          <c:invertIfNegative val="0"/>
          <c:cat>
            <c:numRef>
              <c:f>Sheet1!$A$2:$A$86</c:f>
              <c:numCache>
                <c:formatCode>mmm\-yy</c:formatCode>
                <c:ptCount val="85"/>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numCache>
            </c:numRef>
          </c:cat>
          <c:val>
            <c:numRef>
              <c:f>Sheet1!$B$2:$B$86</c:f>
              <c:numCache>
                <c:formatCode>General</c:formatCode>
                <c:ptCount val="85"/>
                <c:pt idx="0">
                  <c:v>144.2322493174313</c:v>
                </c:pt>
                <c:pt idx="1">
                  <c:v>145.0974418371981</c:v>
                </c:pt>
                <c:pt idx="2">
                  <c:v>145.9884623081172</c:v>
                </c:pt>
                <c:pt idx="3">
                  <c:v>147.2123706943841</c:v>
                </c:pt>
                <c:pt idx="4">
                  <c:v>148.2991652683442</c:v>
                </c:pt>
                <c:pt idx="5">
                  <c:v>149.2007757126318</c:v>
                </c:pt>
                <c:pt idx="6">
                  <c:v>149.7063835359028</c:v>
                </c:pt>
                <c:pt idx="7">
                  <c:v>150.1153210055428</c:v>
                </c:pt>
                <c:pt idx="8">
                  <c:v>150.3000423098654</c:v>
                </c:pt>
                <c:pt idx="9">
                  <c:v>150.6061373200471</c:v>
                </c:pt>
                <c:pt idx="10">
                  <c:v>151.174144553597</c:v>
                </c:pt>
                <c:pt idx="11">
                  <c:v>152.5327055983004</c:v>
                </c:pt>
                <c:pt idx="12">
                  <c:v>154.0716765949213</c:v>
                </c:pt>
                <c:pt idx="13">
                  <c:v>155.4876032639453</c:v>
                </c:pt>
                <c:pt idx="14">
                  <c:v>156.9982221243594</c:v>
                </c:pt>
                <c:pt idx="15">
                  <c:v>158.4356525387624</c:v>
                </c:pt>
                <c:pt idx="16">
                  <c:v>159.9025552810834</c:v>
                </c:pt>
                <c:pt idx="17">
                  <c:v>161.6161373582135</c:v>
                </c:pt>
                <c:pt idx="18">
                  <c:v>163.4238001218805</c:v>
                </c:pt>
                <c:pt idx="19">
                  <c:v>165.2725725112252</c:v>
                </c:pt>
                <c:pt idx="20">
                  <c:v>167.3019591332668</c:v>
                </c:pt>
                <c:pt idx="21">
                  <c:v>169.2753658991965</c:v>
                </c:pt>
                <c:pt idx="22">
                  <c:v>170.9771925552033</c:v>
                </c:pt>
                <c:pt idx="23">
                  <c:v>171.9009333564966</c:v>
                </c:pt>
                <c:pt idx="24">
                  <c:v>172.3721417397871</c:v>
                </c:pt>
                <c:pt idx="25">
                  <c:v>172.9648153770682</c:v>
                </c:pt>
                <c:pt idx="26">
                  <c:v>173.4372261966636</c:v>
                </c:pt>
                <c:pt idx="27">
                  <c:v>173.4022643369861</c:v>
                </c:pt>
                <c:pt idx="28">
                  <c:v>173.4019435966317</c:v>
                </c:pt>
                <c:pt idx="29">
                  <c:v>173.3235534532321</c:v>
                </c:pt>
                <c:pt idx="30">
                  <c:v>173.2877042263302</c:v>
                </c:pt>
                <c:pt idx="31">
                  <c:v>173.3258324403522</c:v>
                </c:pt>
                <c:pt idx="32">
                  <c:v>173.3968044372645</c:v>
                </c:pt>
                <c:pt idx="33">
                  <c:v>173.428428362426</c:v>
                </c:pt>
                <c:pt idx="34">
                  <c:v>173.3496149336688</c:v>
                </c:pt>
                <c:pt idx="35">
                  <c:v>173.0365757882927</c:v>
                </c:pt>
                <c:pt idx="36">
                  <c:v>172.751299725505</c:v>
                </c:pt>
                <c:pt idx="37">
                  <c:v>172.3238157630431</c:v>
                </c:pt>
                <c:pt idx="38">
                  <c:v>171.9136363966364</c:v>
                </c:pt>
                <c:pt idx="39">
                  <c:v>171.4137505595044</c:v>
                </c:pt>
                <c:pt idx="40">
                  <c:v>170.9061063499087</c:v>
                </c:pt>
                <c:pt idx="41">
                  <c:v>170.417444510563</c:v>
                </c:pt>
                <c:pt idx="42">
                  <c:v>169.7595922180827</c:v>
                </c:pt>
                <c:pt idx="43">
                  <c:v>168.9509438212876</c:v>
                </c:pt>
                <c:pt idx="44">
                  <c:v>167.8786895896454</c:v>
                </c:pt>
                <c:pt idx="45">
                  <c:v>166.860273740102</c:v>
                </c:pt>
                <c:pt idx="46">
                  <c:v>165.9149834371938</c:v>
                </c:pt>
                <c:pt idx="47">
                  <c:v>165.158501885677</c:v>
                </c:pt>
                <c:pt idx="48">
                  <c:v>164.4996029835235</c:v>
                </c:pt>
                <c:pt idx="49">
                  <c:v>163.9287585277267</c:v>
                </c:pt>
                <c:pt idx="50">
                  <c:v>163.3742982413229</c:v>
                </c:pt>
                <c:pt idx="51">
                  <c:v>163.3076301479711</c:v>
                </c:pt>
                <c:pt idx="52">
                  <c:v>163.4725906245421</c:v>
                </c:pt>
                <c:pt idx="53">
                  <c:v>163.7581539339166</c:v>
                </c:pt>
                <c:pt idx="54">
                  <c:v>164.1609125732101</c:v>
                </c:pt>
                <c:pt idx="55">
                  <c:v>164.652015087065</c:v>
                </c:pt>
                <c:pt idx="56">
                  <c:v>165.2464412294809</c:v>
                </c:pt>
                <c:pt idx="57">
                  <c:v>165.6205033831287</c:v>
                </c:pt>
                <c:pt idx="58">
                  <c:v>166.0125318722486</c:v>
                </c:pt>
                <c:pt idx="59">
                  <c:v>166.2967129632465</c:v>
                </c:pt>
                <c:pt idx="60">
                  <c:v>166.4759099705995</c:v>
                </c:pt>
                <c:pt idx="61">
                  <c:v>166.4915690395553</c:v>
                </c:pt>
                <c:pt idx="62">
                  <c:v>166.411347742503</c:v>
                </c:pt>
                <c:pt idx="63">
                  <c:v>166.5132526949029</c:v>
                </c:pt>
                <c:pt idx="64">
                  <c:v>166.431078396913</c:v>
                </c:pt>
                <c:pt idx="65">
                  <c:v>166.3935318166823</c:v>
                </c:pt>
                <c:pt idx="66">
                  <c:v>166.2259783036906</c:v>
                </c:pt>
                <c:pt idx="67">
                  <c:v>165.9957055780408</c:v>
                </c:pt>
                <c:pt idx="68">
                  <c:v>165.8382387986222</c:v>
                </c:pt>
                <c:pt idx="69">
                  <c:v>165.9345671272187</c:v>
                </c:pt>
                <c:pt idx="70">
                  <c:v>165.962930782528</c:v>
                </c:pt>
                <c:pt idx="71">
                  <c:v>166.0585706933468</c:v>
                </c:pt>
                <c:pt idx="72">
                  <c:v>166.3576441017285</c:v>
                </c:pt>
                <c:pt idx="73">
                  <c:v>166.847028068149</c:v>
                </c:pt>
                <c:pt idx="74">
                  <c:v>167.387784576865</c:v>
                </c:pt>
                <c:pt idx="75">
                  <c:v>167.6526614583015</c:v>
                </c:pt>
                <c:pt idx="76">
                  <c:v>168.0043184370903</c:v>
                </c:pt>
                <c:pt idx="77">
                  <c:v>168.1791551814682</c:v>
                </c:pt>
                <c:pt idx="78">
                  <c:v>168.5917063527536</c:v>
                </c:pt>
                <c:pt idx="79">
                  <c:v>169.0903794260208</c:v>
                </c:pt>
                <c:pt idx="80">
                  <c:v>169.7408905358456</c:v>
                </c:pt>
                <c:pt idx="81">
                  <c:v>170.4672757727143</c:v>
                </c:pt>
                <c:pt idx="82">
                  <c:v>171.490021796565</c:v>
                </c:pt>
                <c:pt idx="83">
                  <c:v>172.7795681573453</c:v>
                </c:pt>
                <c:pt idx="84">
                  <c:v>174.0911056057814</c:v>
                </c:pt>
              </c:numCache>
            </c:numRef>
          </c:val>
        </c:ser>
        <c:dLbls>
          <c:showLegendKey val="0"/>
          <c:showVal val="0"/>
          <c:showCatName val="0"/>
          <c:showSerName val="0"/>
          <c:showPercent val="0"/>
          <c:showBubbleSize val="0"/>
        </c:dLbls>
        <c:gapWidth val="50"/>
        <c:axId val="-2134892136"/>
        <c:axId val="-2134889032"/>
      </c:barChart>
      <c:dateAx>
        <c:axId val="-2134892136"/>
        <c:scaling>
          <c:orientation val="minMax"/>
          <c:min val="39814.0"/>
        </c:scaling>
        <c:delete val="0"/>
        <c:axPos val="b"/>
        <c:numFmt formatCode="mmm\-yy" sourceLinked="1"/>
        <c:majorTickMark val="out"/>
        <c:minorTickMark val="none"/>
        <c:tickLblPos val="nextTo"/>
        <c:txPr>
          <a:bodyPr rot="-5400000" vert="horz"/>
          <a:lstStyle/>
          <a:p>
            <a:pPr>
              <a:defRPr/>
            </a:pPr>
            <a:endParaRPr lang="en-US"/>
          </a:p>
        </c:txPr>
        <c:crossAx val="-2134889032"/>
        <c:crosses val="autoZero"/>
        <c:auto val="1"/>
        <c:lblOffset val="100"/>
        <c:baseTimeUnit val="months"/>
        <c:majorUnit val="3.0"/>
        <c:majorTimeUnit val="months"/>
      </c:dateAx>
      <c:valAx>
        <c:axId val="-2134889032"/>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34892136"/>
        <c:crosses val="autoZero"/>
        <c:crossBetween val="between"/>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73731" name="Rectangle 3"/>
          <p:cNvSpPr>
            <a:spLocks noGrp="1" noChangeArrowheads="1"/>
          </p:cNvSpPr>
          <p:nvPr>
            <p:ph type="dt" sz="quarter" idx="1"/>
          </p:nvPr>
        </p:nvSpPr>
        <p:spPr bwMode="auto">
          <a:xfrm>
            <a:off x="3849900"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73732" name="Rectangle 4"/>
          <p:cNvSpPr>
            <a:spLocks noGrp="1" noChangeArrowheads="1"/>
          </p:cNvSpPr>
          <p:nvPr>
            <p:ph type="ftr" sz="quarter" idx="2"/>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73733" name="Rectangle 5"/>
          <p:cNvSpPr>
            <a:spLocks noGrp="1" noChangeArrowheads="1"/>
          </p:cNvSpPr>
          <p:nvPr>
            <p:ph type="sldNum" sz="quarter" idx="3"/>
          </p:nvPr>
        </p:nvSpPr>
        <p:spPr bwMode="auto">
          <a:xfrm>
            <a:off x="3849900"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8C50F309-2D61-4397-93B3-7F6ADD861A22}" type="slidenum">
              <a:rPr lang="en-US"/>
              <a:pPr>
                <a:defRPr/>
              </a:pPr>
              <a:t>‹#›</a:t>
            </a:fld>
            <a:endParaRPr lang="en-US" dirty="0"/>
          </a:p>
        </p:txBody>
      </p:sp>
    </p:spTree>
    <p:extLst>
      <p:ext uri="{BB962C8B-B14F-4D97-AF65-F5344CB8AC3E}">
        <p14:creationId xmlns:p14="http://schemas.microsoft.com/office/powerpoint/2010/main" val="398604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51203" name="Rectangle 3"/>
          <p:cNvSpPr>
            <a:spLocks noGrp="1" noChangeArrowheads="1"/>
          </p:cNvSpPr>
          <p:nvPr>
            <p:ph type="dt" idx="1"/>
          </p:nvPr>
        </p:nvSpPr>
        <p:spPr bwMode="auto">
          <a:xfrm>
            <a:off x="3849900"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766763" y="744538"/>
            <a:ext cx="5265737"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79768" y="4715788"/>
            <a:ext cx="5438140" cy="4466670"/>
          </a:xfrm>
          <a:prstGeom prst="rect">
            <a:avLst/>
          </a:prstGeom>
          <a:noFill/>
          <a:ln>
            <a:noFill/>
          </a:ln>
          <a:effectLst/>
          <a:extLst/>
        </p:spPr>
        <p:txBody>
          <a:bodyPr vert="horz" wrap="square" lIns="88221" tIns="44111" rIns="88221" bIns="44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51207" name="Rectangle 7"/>
          <p:cNvSpPr>
            <a:spLocks noGrp="1" noChangeArrowheads="1"/>
          </p:cNvSpPr>
          <p:nvPr>
            <p:ph type="sldNum" sz="quarter" idx="5"/>
          </p:nvPr>
        </p:nvSpPr>
        <p:spPr bwMode="auto">
          <a:xfrm>
            <a:off x="3849900"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27A9DB39-2334-4AF8-90C6-1F8E82F23633}" type="slidenum">
              <a:rPr lang="en-US"/>
              <a:pPr>
                <a:defRPr/>
              </a:pPr>
              <a:t>‹#›</a:t>
            </a:fld>
            <a:endParaRPr lang="en-US" dirty="0"/>
          </a:p>
        </p:txBody>
      </p:sp>
    </p:spTree>
    <p:extLst>
      <p:ext uri="{BB962C8B-B14F-4D97-AF65-F5344CB8AC3E}">
        <p14:creationId xmlns:p14="http://schemas.microsoft.com/office/powerpoint/2010/main" val="397867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520700" algn="l" rtl="0" eaLnBrk="0" fontAlgn="base" hangingPunct="0">
      <a:spcBef>
        <a:spcPct val="30000"/>
      </a:spcBef>
      <a:spcAft>
        <a:spcPct val="0"/>
      </a:spcAft>
      <a:defRPr sz="1400" kern="1200">
        <a:solidFill>
          <a:schemeClr val="tx1"/>
        </a:solidFill>
        <a:latin typeface="Times" pitchFamily="18" charset="0"/>
        <a:ea typeface="+mn-ea"/>
        <a:cs typeface="+mn-cs"/>
      </a:defRPr>
    </a:lvl2pPr>
    <a:lvl3pPr marL="1042988" algn="l" rtl="0" eaLnBrk="0" fontAlgn="base" hangingPunct="0">
      <a:spcBef>
        <a:spcPct val="30000"/>
      </a:spcBef>
      <a:spcAft>
        <a:spcPct val="0"/>
      </a:spcAft>
      <a:defRPr sz="1400" kern="1200">
        <a:solidFill>
          <a:schemeClr val="tx1"/>
        </a:solidFill>
        <a:latin typeface="Times" pitchFamily="18" charset="0"/>
        <a:ea typeface="+mn-ea"/>
        <a:cs typeface="+mn-cs"/>
      </a:defRPr>
    </a:lvl3pPr>
    <a:lvl4pPr marL="1563688" algn="l" rtl="0" eaLnBrk="0" fontAlgn="base" hangingPunct="0">
      <a:spcBef>
        <a:spcPct val="30000"/>
      </a:spcBef>
      <a:spcAft>
        <a:spcPct val="0"/>
      </a:spcAft>
      <a:defRPr sz="1400" kern="1200">
        <a:solidFill>
          <a:schemeClr val="tx1"/>
        </a:solidFill>
        <a:latin typeface="Times" pitchFamily="18" charset="0"/>
        <a:ea typeface="+mn-ea"/>
        <a:cs typeface="+mn-cs"/>
      </a:defRPr>
    </a:lvl4pPr>
    <a:lvl5pPr marL="2085975" algn="l" rtl="0" eaLnBrk="0" fontAlgn="base" hangingPunct="0">
      <a:spcBef>
        <a:spcPct val="30000"/>
      </a:spcBef>
      <a:spcAft>
        <a:spcPct val="0"/>
      </a:spcAft>
      <a:defRPr sz="1400" kern="1200">
        <a:solidFill>
          <a:schemeClr val="tx1"/>
        </a:solidFill>
        <a:latin typeface="Times" pitchFamily="18" charset="0"/>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F8BF68B-0F68-4BA9-9CE1-777EAA17CC6F}" type="slidenum">
              <a:rPr lang="en-US" sz="1200" smtClean="0"/>
              <a:pPr/>
              <a:t>1</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8315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BC48ECF-C77C-4B21-96EB-61986DB12040}" type="slidenum">
              <a:rPr lang="en-US" sz="1200" smtClean="0"/>
              <a:pPr/>
              <a:t>10</a:t>
            </a:fld>
            <a:endParaRPr lang="en-US" sz="1200"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4773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01459CA-4CA1-4769-A4D0-5CE6077DF646}" type="slidenum">
              <a:rPr lang="en-US" sz="1200" smtClean="0"/>
              <a:pPr/>
              <a:t>11</a:t>
            </a:fld>
            <a:endParaRPr lang="en-US" sz="1200"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8375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E355288-DD18-4621-AED5-90E8CF94E369}" type="slidenum">
              <a:rPr lang="en-US" sz="1200" smtClean="0"/>
              <a:pPr/>
              <a:t>12</a:t>
            </a:fld>
            <a:endParaRPr lang="en-US" sz="12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891579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204F9F3-3D18-4C3A-89A7-AC3B541EFFFF}" type="slidenum">
              <a:rPr lang="en-US" sz="1200" smtClean="0"/>
              <a:pPr/>
              <a:t>13</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775632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14</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570476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F23F316F-2160-4C71-874B-00AE1E49C101}" type="slidenum">
              <a:rPr lang="en-US" sz="1200" smtClean="0"/>
              <a:pPr/>
              <a:t>15</a:t>
            </a:fld>
            <a:endParaRPr lang="en-US" sz="1200"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308122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0CE4302-0F21-4521-9C38-50C4E975E16E}" type="slidenum">
              <a:rPr lang="en-US" sz="1200" smtClean="0"/>
              <a:pPr/>
              <a:t>16</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1535475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D0F9627-F0E8-40AD-B3B8-30841F835F0D}" type="slidenum">
              <a:rPr lang="en-US" sz="1200" smtClean="0"/>
              <a:pPr/>
              <a:t>17</a:t>
            </a:fld>
            <a:endParaRPr lang="en-US" sz="1200"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925393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251BF4-A97D-4CDF-BBEF-C1BF663A184C}" type="slidenum">
              <a:rPr lang="en-US" sz="1200" smtClean="0"/>
              <a:pPr/>
              <a:t>18</a:t>
            </a:fld>
            <a:endParaRPr lang="en-US" sz="1200"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04239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96967EF-F649-4D86-B183-B9E8C1920CDE}" type="slidenum">
              <a:rPr lang="en-US" sz="1200" smtClean="0"/>
              <a:pPr/>
              <a:t>19</a:t>
            </a:fld>
            <a:endParaRPr lang="en-US" sz="1200"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73290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9650C88-2463-4B95-9D7C-DD71244634A0}" type="slidenum">
              <a:rPr lang="en-US" sz="1200" smtClean="0"/>
              <a:pPr/>
              <a:t>2</a:t>
            </a:fld>
            <a:endParaRPr lang="en-US" sz="1200"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9505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19E1103-6C08-4B4E-8585-D331FF5D7168}" type="slidenum">
              <a:rPr lang="en-US" sz="1200" smtClean="0"/>
              <a:pPr/>
              <a:t>3</a:t>
            </a:fld>
            <a:endParaRPr lang="en-US" sz="1200"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13736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A6EE49A-86EF-4C28-B3C7-8AC8A0695FCF}" type="slidenum">
              <a:rPr lang="en-US" sz="1200" smtClean="0"/>
              <a:pPr/>
              <a:t>4</a:t>
            </a:fld>
            <a:endParaRPr lang="en-US" sz="1200"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9171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9F53FE8-A509-492F-8928-FE431FD2BCDE}" type="slidenum">
              <a:rPr lang="en-US" sz="1200" smtClean="0"/>
              <a:pPr/>
              <a:t>5</a:t>
            </a:fld>
            <a:endParaRPr lang="en-US" sz="1200"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46662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117FD5-252B-42FA-84AC-007FD4084F83}" type="slidenum">
              <a:rPr lang="en-US" sz="1200" smtClean="0"/>
              <a:pPr/>
              <a:t>6</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185902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A1CB2D5-1479-449B-B0EE-F479DD82068E}" type="slidenum">
              <a:rPr lang="en-US" sz="1200" smtClean="0"/>
              <a:pPr/>
              <a:t>7</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09008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EDF80A4-B0CF-42EF-9BCC-80CEBC392C57}" type="slidenum">
              <a:rPr lang="en-US" sz="1200" smtClean="0"/>
              <a:pPr/>
              <a:t>8</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457539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5CF845D-DF09-496C-A852-8824892DC397}" type="slidenum">
              <a:rPr lang="en-US" sz="1200" smtClean="0"/>
              <a:pPr/>
              <a:t>9</a:t>
            </a:fld>
            <a:endParaRPr 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881485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lIns="104306" tIns="52153" rIns="104306" bIns="52153"/>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a:prstGeom prst="rect">
            <a:avLst/>
          </a:prstGeom>
        </p:spPr>
        <p:txBody>
          <a:bodyPr lIns="104306" tIns="52153" rIns="104306" bIns="52153"/>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374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1764295"/>
            <a:ext cx="9624060" cy="4990084"/>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55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a:prstGeom prst="rect">
            <a:avLst/>
          </a:prstGeom>
        </p:spPr>
        <p:txBody>
          <a:bodyPr vert="eaVert"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302802"/>
            <a:ext cx="7039822" cy="6451578"/>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05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idx="1"/>
          </p:nvPr>
        </p:nvSpPr>
        <p:spPr>
          <a:xfrm>
            <a:off x="534670" y="1764295"/>
            <a:ext cx="9624060" cy="4990084"/>
          </a:xfrm>
          <a:prstGeom prst="rect">
            <a:avLst/>
          </a:prstGeom>
        </p:spPr>
        <p:txBody>
          <a:bodyPr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748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a:prstGeom prst="rect">
            <a:avLst/>
          </a:prstGeom>
        </p:spPr>
        <p:txBody>
          <a:bodyPr lIns="104306" tIns="52153" rIns="104306" bIns="52153"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a:prstGeom prst="rect">
            <a:avLst/>
          </a:prstGeom>
        </p:spPr>
        <p:txBody>
          <a:bodyPr lIns="104306" tIns="52153" rIns="104306" bIns="52153"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en-US" smtClean="0"/>
              <a:t>Click to edit Master text styles</a:t>
            </a:r>
          </a:p>
        </p:txBody>
      </p:sp>
    </p:spTree>
    <p:extLst>
      <p:ext uri="{BB962C8B-B14F-4D97-AF65-F5344CB8AC3E}">
        <p14:creationId xmlns:p14="http://schemas.microsoft.com/office/powerpoint/2010/main" val="28961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sz="half" idx="1"/>
          </p:nvPr>
        </p:nvSpPr>
        <p:spPr>
          <a:xfrm>
            <a:off x="534670"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35812"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025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01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Tree>
    <p:extLst>
      <p:ext uri="{BB962C8B-B14F-4D97-AF65-F5344CB8AC3E}">
        <p14:creationId xmlns:p14="http://schemas.microsoft.com/office/powerpoint/2010/main" val="2160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45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a:prstGeom prst="rect">
            <a:avLst/>
          </a:prstGeom>
        </p:spPr>
        <p:txBody>
          <a:bodyPr lIns="104306" tIns="52153" rIns="104306" bIns="52153"/>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403770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a:prstGeom prst="rect">
            <a:avLst/>
          </a:prstGeom>
        </p:spPr>
        <p:txBody>
          <a:bodyPr lIns="104306" tIns="52153" rIns="104306" bIns="52153"/>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en-GB" noProof="0" dirty="0" smtClean="0"/>
          </a:p>
        </p:txBody>
      </p:sp>
      <p:sp>
        <p:nvSpPr>
          <p:cNvPr id="4" name="Text Placeholder 3"/>
          <p:cNvSpPr>
            <a:spLocks noGrp="1"/>
          </p:cNvSpPr>
          <p:nvPr>
            <p:ph type="body" sz="half" idx="2"/>
          </p:nvPr>
        </p:nvSpPr>
        <p:spPr>
          <a:xfrm>
            <a:off x="2095981" y="5917739"/>
            <a:ext cx="6416040" cy="887398"/>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1683548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0693400" cy="7561263"/>
          </a:xfrm>
          <a:prstGeom prst="rect">
            <a:avLst/>
          </a:prstGeom>
          <a:solidFill>
            <a:srgbClr val="F1F1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1027"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889750"/>
            <a:ext cx="106949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9"/>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16675" y="7116763"/>
            <a:ext cx="41322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47650" y="7123113"/>
            <a:ext cx="3802979"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chemeClr val="bg2"/>
                </a:solidFill>
                <a:latin typeface="Arial" charset="0"/>
              </a:rPr>
              <a:t>© Centre for Economics and Business Research </a:t>
            </a:r>
            <a:r>
              <a:rPr lang="en-US" sz="1100" b="1" dirty="0" smtClean="0">
                <a:solidFill>
                  <a:schemeClr val="bg2"/>
                </a:solidFill>
                <a:latin typeface="Arial" charset="0"/>
              </a:rPr>
              <a:t>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5000">
          <a:solidFill>
            <a:schemeClr val="tx2"/>
          </a:solidFill>
          <a:latin typeface="+mj-lt"/>
          <a:ea typeface="+mj-ea"/>
          <a:cs typeface="+mj-cs"/>
        </a:defRPr>
      </a:lvl1pPr>
      <a:lvl2pPr algn="ctr" rtl="0" eaLnBrk="0" fontAlgn="base" hangingPunct="0">
        <a:spcBef>
          <a:spcPct val="0"/>
        </a:spcBef>
        <a:spcAft>
          <a:spcPct val="0"/>
        </a:spcAft>
        <a:defRPr sz="5000">
          <a:solidFill>
            <a:schemeClr val="tx2"/>
          </a:solidFill>
          <a:latin typeface="Times" pitchFamily="18" charset="0"/>
        </a:defRPr>
      </a:lvl2pPr>
      <a:lvl3pPr algn="ctr" rtl="0" eaLnBrk="0" fontAlgn="base" hangingPunct="0">
        <a:spcBef>
          <a:spcPct val="0"/>
        </a:spcBef>
        <a:spcAft>
          <a:spcPct val="0"/>
        </a:spcAft>
        <a:defRPr sz="5000">
          <a:solidFill>
            <a:schemeClr val="tx2"/>
          </a:solidFill>
          <a:latin typeface="Times" pitchFamily="18" charset="0"/>
        </a:defRPr>
      </a:lvl3pPr>
      <a:lvl4pPr algn="ctr" rtl="0" eaLnBrk="0" fontAlgn="base" hangingPunct="0">
        <a:spcBef>
          <a:spcPct val="0"/>
        </a:spcBef>
        <a:spcAft>
          <a:spcPct val="0"/>
        </a:spcAft>
        <a:defRPr sz="5000">
          <a:solidFill>
            <a:schemeClr val="tx2"/>
          </a:solidFill>
          <a:latin typeface="Times" pitchFamily="18" charset="0"/>
        </a:defRPr>
      </a:lvl4pPr>
      <a:lvl5pPr algn="ctr" rtl="0" eaLnBrk="0" fontAlgn="base" hangingPunct="0">
        <a:spcBef>
          <a:spcPct val="0"/>
        </a:spcBef>
        <a:spcAft>
          <a:spcPct val="0"/>
        </a:spcAft>
        <a:defRPr sz="5000">
          <a:solidFill>
            <a:schemeClr val="tx2"/>
          </a:solidFill>
          <a:latin typeface="Times" pitchFamily="18" charset="0"/>
        </a:defRPr>
      </a:lvl5pPr>
      <a:lvl6pPr marL="521528" algn="ctr" rtl="0" fontAlgn="base">
        <a:spcBef>
          <a:spcPct val="0"/>
        </a:spcBef>
        <a:spcAft>
          <a:spcPct val="0"/>
        </a:spcAft>
        <a:defRPr sz="5000">
          <a:solidFill>
            <a:schemeClr val="tx2"/>
          </a:solidFill>
          <a:latin typeface="Times" pitchFamily="18" charset="0"/>
        </a:defRPr>
      </a:lvl6pPr>
      <a:lvl7pPr marL="1043056" algn="ctr" rtl="0" fontAlgn="base">
        <a:spcBef>
          <a:spcPct val="0"/>
        </a:spcBef>
        <a:spcAft>
          <a:spcPct val="0"/>
        </a:spcAft>
        <a:defRPr sz="5000">
          <a:solidFill>
            <a:schemeClr val="tx2"/>
          </a:solidFill>
          <a:latin typeface="Times" pitchFamily="18" charset="0"/>
        </a:defRPr>
      </a:lvl7pPr>
      <a:lvl8pPr marL="1564584" algn="ctr" rtl="0" fontAlgn="base">
        <a:spcBef>
          <a:spcPct val="0"/>
        </a:spcBef>
        <a:spcAft>
          <a:spcPct val="0"/>
        </a:spcAft>
        <a:defRPr sz="5000">
          <a:solidFill>
            <a:schemeClr val="tx2"/>
          </a:solidFill>
          <a:latin typeface="Times" pitchFamily="18" charset="0"/>
        </a:defRPr>
      </a:lvl8pPr>
      <a:lvl9pPr marL="2086112" algn="ctr" rtl="0" fontAlgn="base">
        <a:spcBef>
          <a:spcPct val="0"/>
        </a:spcBef>
        <a:spcAft>
          <a:spcPct val="0"/>
        </a:spcAft>
        <a:defRPr sz="5000">
          <a:solidFill>
            <a:schemeClr val="tx2"/>
          </a:solidFill>
          <a:latin typeface="Times" pitchFamily="18" charset="0"/>
        </a:defRPr>
      </a:lvl9pPr>
    </p:titleStyle>
    <p:bodyStyle>
      <a:lvl1pPr marL="390525" indent="-390525" algn="l" rtl="0" eaLnBrk="0" fontAlgn="base" hangingPunct="0">
        <a:spcBef>
          <a:spcPct val="20000"/>
        </a:spcBef>
        <a:spcAft>
          <a:spcPct val="0"/>
        </a:spcAft>
        <a:buChar char="•"/>
        <a:defRPr sz="3700">
          <a:solidFill>
            <a:schemeClr val="tx1"/>
          </a:solidFill>
          <a:latin typeface="+mn-lt"/>
          <a:ea typeface="+mn-ea"/>
          <a:cs typeface="+mn-cs"/>
        </a:defRPr>
      </a:lvl1pPr>
      <a:lvl2pPr marL="846138" indent="-325438" algn="l" rtl="0" eaLnBrk="0" fontAlgn="base" hangingPunct="0">
        <a:spcBef>
          <a:spcPct val="20000"/>
        </a:spcBef>
        <a:spcAft>
          <a:spcPct val="0"/>
        </a:spcAft>
        <a:buChar char="–"/>
        <a:defRPr sz="3200">
          <a:solidFill>
            <a:schemeClr val="tx1"/>
          </a:solidFill>
          <a:latin typeface="+mn-lt"/>
        </a:defRPr>
      </a:lvl2pPr>
      <a:lvl3pPr marL="1303338" indent="-260350" algn="l" rtl="0" eaLnBrk="0" fontAlgn="base" hangingPunct="0">
        <a:spcBef>
          <a:spcPct val="20000"/>
        </a:spcBef>
        <a:spcAft>
          <a:spcPct val="0"/>
        </a:spcAft>
        <a:buChar char="•"/>
        <a:defRPr sz="2700">
          <a:solidFill>
            <a:schemeClr val="tx1"/>
          </a:solidFill>
          <a:latin typeface="+mn-lt"/>
        </a:defRPr>
      </a:lvl3pPr>
      <a:lvl4pPr marL="1824038" indent="-260350" algn="l" rtl="0" eaLnBrk="0" fontAlgn="base" hangingPunct="0">
        <a:spcBef>
          <a:spcPct val="20000"/>
        </a:spcBef>
        <a:spcAft>
          <a:spcPct val="0"/>
        </a:spcAft>
        <a:buChar char="–"/>
        <a:defRPr sz="2300">
          <a:solidFill>
            <a:schemeClr val="tx1"/>
          </a:solidFill>
          <a:latin typeface="+mn-lt"/>
        </a:defRPr>
      </a:lvl4pPr>
      <a:lvl5pPr marL="2346325" indent="-260350" algn="l" rtl="0" eaLnBrk="0" fontAlgn="base" hangingPunct="0">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hyperlink" Target="mailto:Bee.Rycroft@Asda.co.uk" TargetMode="External"/><Relationship Id="rId4" Type="http://schemas.openxmlformats.org/officeDocument/2006/relationships/hyperlink" Target="mailto:Salderson@Cebr.com" TargetMode="External"/><Relationship Id="rId5" Type="http://schemas.openxmlformats.org/officeDocument/2006/relationships/hyperlink" Target="mailto:Rharbron@Cebr.com" TargetMode="Externa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693400" cy="7561263"/>
          </a:xfrm>
          <a:prstGeom prst="rect">
            <a:avLst/>
          </a:prstGeom>
          <a:solidFill>
            <a:srgbClr val="62B03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675" y="7115175"/>
            <a:ext cx="4132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4"/>
          <p:cNvSpPr>
            <a:spLocks noChangeArrowheads="1"/>
          </p:cNvSpPr>
          <p:nvPr/>
        </p:nvSpPr>
        <p:spPr bwMode="auto">
          <a:xfrm>
            <a:off x="293688" y="1609725"/>
            <a:ext cx="741045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8100" b="1" dirty="0">
                <a:solidFill>
                  <a:schemeClr val="bg1"/>
                </a:solidFill>
                <a:latin typeface="Arial" charset="0"/>
              </a:rPr>
              <a:t>Asda Income Tracker</a:t>
            </a:r>
            <a:endParaRPr lang="en-GB" sz="11300" b="1" u="sng" dirty="0">
              <a:solidFill>
                <a:schemeClr val="bg1"/>
              </a:solidFill>
              <a:latin typeface="Arial" charset="0"/>
            </a:endParaRPr>
          </a:p>
        </p:txBody>
      </p:sp>
      <p:sp>
        <p:nvSpPr>
          <p:cNvPr id="2053" name="Text Placeholder 6"/>
          <p:cNvSpPr>
            <a:spLocks/>
          </p:cNvSpPr>
          <p:nvPr/>
        </p:nvSpPr>
        <p:spPr bwMode="auto">
          <a:xfrm>
            <a:off x="293688" y="3940175"/>
            <a:ext cx="50530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lstStyle/>
          <a:p>
            <a:pPr marL="390525" indent="-390525" eaLnBrk="1" hangingPunct="1">
              <a:spcBef>
                <a:spcPct val="20000"/>
              </a:spcBef>
            </a:pPr>
            <a:r>
              <a:rPr lang="en-GB" sz="3200" b="1" dirty="0">
                <a:solidFill>
                  <a:srgbClr val="B1DC8F"/>
                </a:solidFill>
                <a:latin typeface="Arial" charset="0"/>
              </a:rPr>
              <a:t>Report: </a:t>
            </a:r>
            <a:r>
              <a:rPr lang="en-GB" sz="3200" b="1" dirty="0" smtClean="0">
                <a:solidFill>
                  <a:srgbClr val="B1DC8F"/>
                </a:solidFill>
                <a:latin typeface="Arial" charset="0"/>
              </a:rPr>
              <a:t>January 2015</a:t>
            </a:r>
            <a:endParaRPr lang="en-GB" sz="3200" b="1" dirty="0">
              <a:solidFill>
                <a:srgbClr val="B1DC8F"/>
              </a:solidFill>
              <a:latin typeface="Arial" charset="0"/>
            </a:endParaRPr>
          </a:p>
        </p:txBody>
      </p:sp>
      <p:sp>
        <p:nvSpPr>
          <p:cNvPr id="2054" name="Rectangle 6"/>
          <p:cNvSpPr>
            <a:spLocks noChangeArrowheads="1"/>
          </p:cNvSpPr>
          <p:nvPr/>
        </p:nvSpPr>
        <p:spPr bwMode="auto">
          <a:xfrm>
            <a:off x="266700" y="4575175"/>
            <a:ext cx="5837238" cy="49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3200" b="1" dirty="0" smtClean="0">
                <a:solidFill>
                  <a:srgbClr val="003C17"/>
                </a:solidFill>
                <a:latin typeface="Arial" charset="0"/>
              </a:rPr>
              <a:t>Released: February 2015</a:t>
            </a:r>
            <a:endParaRPr lang="en-GB" sz="4600" b="1" dirty="0">
              <a:solidFill>
                <a:srgbClr val="003C17"/>
              </a:solidFill>
              <a:latin typeface="Arial" charset="0"/>
            </a:endParaRPr>
          </a:p>
        </p:txBody>
      </p:sp>
      <p:sp>
        <p:nvSpPr>
          <p:cNvPr id="2055" name="Rectangle 7"/>
          <p:cNvSpPr>
            <a:spLocks noChangeArrowheads="1"/>
          </p:cNvSpPr>
          <p:nvPr/>
        </p:nvSpPr>
        <p:spPr bwMode="auto">
          <a:xfrm>
            <a:off x="7573963" y="3360738"/>
            <a:ext cx="2665412"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400" b="1" dirty="0">
                <a:solidFill>
                  <a:srgbClr val="003C16"/>
                </a:solidFill>
                <a:latin typeface="Arial" charset="0"/>
              </a:rPr>
              <a:t>Centre for Economics and</a:t>
            </a:r>
          </a:p>
          <a:p>
            <a:r>
              <a:rPr lang="en-US" sz="1400" b="1" dirty="0">
                <a:solidFill>
                  <a:srgbClr val="003C16"/>
                </a:solidFill>
                <a:latin typeface="Arial" charset="0"/>
              </a:rPr>
              <a:t>Business Research ltd</a:t>
            </a:r>
          </a:p>
          <a:p>
            <a:pPr>
              <a:lnSpc>
                <a:spcPct val="60000"/>
              </a:lnSpc>
            </a:pPr>
            <a:endParaRPr lang="en-US" sz="1400" b="1" dirty="0">
              <a:solidFill>
                <a:srgbClr val="003C16"/>
              </a:solidFill>
              <a:latin typeface="Arial" charset="0"/>
            </a:endParaRPr>
          </a:p>
          <a:p>
            <a:pPr>
              <a:lnSpc>
                <a:spcPct val="110000"/>
              </a:lnSpc>
            </a:pPr>
            <a:r>
              <a:rPr lang="en-US" sz="1400" b="1" dirty="0">
                <a:solidFill>
                  <a:srgbClr val="003C16"/>
                </a:solidFill>
                <a:latin typeface="Arial" charset="0"/>
              </a:rPr>
              <a:t>Unit 1, 4 Bath Street, London</a:t>
            </a:r>
          </a:p>
          <a:p>
            <a:pPr>
              <a:lnSpc>
                <a:spcPct val="110000"/>
              </a:lnSpc>
            </a:pPr>
            <a:r>
              <a:rPr lang="en-US" sz="1400" b="1" dirty="0">
                <a:solidFill>
                  <a:srgbClr val="003C16"/>
                </a:solidFill>
                <a:latin typeface="Arial" charset="0"/>
              </a:rPr>
              <a:t>EC1V 9DX</a:t>
            </a:r>
          </a:p>
          <a:p>
            <a:pPr>
              <a:lnSpc>
                <a:spcPct val="110000"/>
              </a:lnSpc>
            </a:pPr>
            <a:r>
              <a:rPr lang="en-US" sz="1400" dirty="0">
                <a:solidFill>
                  <a:srgbClr val="003C16"/>
                </a:solidFill>
                <a:latin typeface="Arial" charset="0"/>
              </a:rPr>
              <a:t>t</a:t>
            </a:r>
            <a:r>
              <a:rPr lang="en-US" sz="1400" b="1" dirty="0">
                <a:solidFill>
                  <a:srgbClr val="003C16"/>
                </a:solidFill>
                <a:latin typeface="Arial" charset="0"/>
              </a:rPr>
              <a:t>  020 7324 2850</a:t>
            </a:r>
          </a:p>
          <a:p>
            <a:pPr>
              <a:lnSpc>
                <a:spcPct val="110000"/>
              </a:lnSpc>
            </a:pPr>
            <a:r>
              <a:rPr lang="en-US" sz="1400" dirty="0">
                <a:solidFill>
                  <a:srgbClr val="003C16"/>
                </a:solidFill>
                <a:latin typeface="Arial" charset="0"/>
              </a:rPr>
              <a:t>w </a:t>
            </a:r>
            <a:r>
              <a:rPr lang="en-US" sz="1400" b="1" dirty="0">
                <a:solidFill>
                  <a:srgbClr val="003C16"/>
                </a:solidFill>
                <a:latin typeface="Arial" charset="0"/>
              </a:rPr>
              <a:t> www.cebr.com</a:t>
            </a:r>
          </a:p>
        </p:txBody>
      </p:sp>
      <p:sp>
        <p:nvSpPr>
          <p:cNvPr id="2056" name="Rectangle 8"/>
          <p:cNvSpPr>
            <a:spLocks noChangeArrowheads="1"/>
          </p:cNvSpPr>
          <p:nvPr/>
        </p:nvSpPr>
        <p:spPr bwMode="auto">
          <a:xfrm>
            <a:off x="7573963" y="2938463"/>
            <a:ext cx="23701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000" b="1" dirty="0">
                <a:solidFill>
                  <a:srgbClr val="003C16"/>
                </a:solidFill>
                <a:latin typeface="Arial" charset="0"/>
              </a:rPr>
              <a:t>M a k i n g   B u s i n e s s   S e n s e</a:t>
            </a:r>
          </a:p>
        </p:txBody>
      </p:sp>
      <p:sp>
        <p:nvSpPr>
          <p:cNvPr id="2057" name="Rectangle 1"/>
          <p:cNvSpPr>
            <a:spLocks noChangeArrowheads="1"/>
          </p:cNvSpPr>
          <p:nvPr/>
        </p:nvSpPr>
        <p:spPr bwMode="auto">
          <a:xfrm>
            <a:off x="7691438" y="1965325"/>
            <a:ext cx="1008062" cy="95408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2400" dirty="0"/>
          </a:p>
        </p:txBody>
      </p:sp>
      <p:pic>
        <p:nvPicPr>
          <p:cNvPr id="205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4138" y="1978025"/>
            <a:ext cx="9826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Labour Market</a:t>
            </a:r>
            <a:endParaRPr lang="en-GB" sz="5000" b="1" u="sng" dirty="0">
              <a:solidFill>
                <a:srgbClr val="62B030"/>
              </a:solidFill>
              <a:latin typeface="Arial" charset="0"/>
            </a:endParaRPr>
          </a:p>
        </p:txBody>
      </p:sp>
      <p:sp>
        <p:nvSpPr>
          <p:cNvPr id="12295" name="Rectangle 7"/>
          <p:cNvSpPr>
            <a:spLocks noChangeArrowheads="1"/>
          </p:cNvSpPr>
          <p:nvPr/>
        </p:nvSpPr>
        <p:spPr bwMode="auto">
          <a:xfrm>
            <a:off x="5648895" y="1620391"/>
            <a:ext cx="4378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UK unemployment rate (</a:t>
            </a:r>
            <a:r>
              <a:rPr lang="en-US" sz="1200" b="1" dirty="0">
                <a:solidFill>
                  <a:srgbClr val="0066FF"/>
                </a:solidFill>
                <a:latin typeface="Arial" charset="0"/>
              </a:rPr>
              <a:t>LHS</a:t>
            </a:r>
            <a:r>
              <a:rPr lang="en-US" sz="1200" b="1" dirty="0">
                <a:latin typeface="Arial" charset="0"/>
              </a:rPr>
              <a:t>), per cent and 3-month annual growth in regular pay (</a:t>
            </a:r>
            <a:r>
              <a:rPr lang="en-US" sz="1200" b="1" dirty="0">
                <a:solidFill>
                  <a:srgbClr val="FF0000"/>
                </a:solidFill>
                <a:latin typeface="Arial" charset="0"/>
              </a:rPr>
              <a:t>RHS</a:t>
            </a:r>
            <a:r>
              <a:rPr lang="en-US" sz="1200" b="1" dirty="0">
                <a:latin typeface="Arial" charset="0"/>
              </a:rPr>
              <a:t>), per cent</a:t>
            </a:r>
          </a:p>
        </p:txBody>
      </p:sp>
      <p:graphicFrame>
        <p:nvGraphicFramePr>
          <p:cNvPr id="11" name="Chart 10"/>
          <p:cNvGraphicFramePr/>
          <p:nvPr>
            <p:extLst>
              <p:ext uri="{D42A27DB-BD31-4B8C-83A1-F6EECF244321}">
                <p14:modId xmlns:p14="http://schemas.microsoft.com/office/powerpoint/2010/main" val="3675508231"/>
              </p:ext>
            </p:extLst>
          </p:nvPr>
        </p:nvGraphicFramePr>
        <p:xfrm>
          <a:off x="5340074" y="2043422"/>
          <a:ext cx="5312916" cy="4853928"/>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4"/>
          <p:cNvSpPr>
            <a:spLocks noChangeArrowheads="1"/>
          </p:cNvSpPr>
          <p:nvPr/>
        </p:nvSpPr>
        <p:spPr bwMode="auto">
          <a:xfrm>
            <a:off x="133958" y="2201168"/>
            <a:ext cx="5212742" cy="4260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350" b="1" dirty="0" smtClean="0">
                <a:solidFill>
                  <a:schemeClr val="hlink"/>
                </a:solidFill>
                <a:latin typeface="Arial" charset="0"/>
              </a:rPr>
              <a:t>• </a:t>
            </a:r>
            <a:r>
              <a:rPr lang="en-US" sz="1350" b="1" dirty="0">
                <a:solidFill>
                  <a:schemeClr val="hlink"/>
                </a:solidFill>
                <a:latin typeface="Arial" charset="0"/>
              </a:rPr>
              <a:t>T</a:t>
            </a:r>
            <a:r>
              <a:rPr lang="en-US" sz="1350" b="1" dirty="0" smtClean="0">
                <a:solidFill>
                  <a:schemeClr val="hlink"/>
                </a:solidFill>
                <a:latin typeface="Arial" charset="0"/>
              </a:rPr>
              <a:t>he UK unemployment rate fell for the second consecutive reading to 5.7 per cent in the three months to December, down from 5.8 per cent in the three months to November</a:t>
            </a:r>
            <a:r>
              <a:rPr lang="en-US" sz="1350" b="1" dirty="0">
                <a:solidFill>
                  <a:schemeClr val="hlink"/>
                </a:solidFill>
                <a:latin typeface="Arial" charset="0"/>
              </a:rPr>
              <a:t>. The unemployment rate now sits 1.5 percentage points below the level recorded during the same period a year ago. </a:t>
            </a:r>
            <a:endParaRPr lang="en-US" sz="1350" b="1" dirty="0" smtClean="0">
              <a:solidFill>
                <a:schemeClr val="hlink"/>
              </a:solidFill>
              <a:latin typeface="Arial" charset="0"/>
            </a:endParaRPr>
          </a:p>
          <a:p>
            <a:pPr algn="just" eaLnBrk="1" hangingPunct="1"/>
            <a:endParaRPr lang="en-US" sz="1350" b="1" dirty="0">
              <a:solidFill>
                <a:schemeClr val="hlink"/>
              </a:solidFill>
              <a:latin typeface="Arial" charset="0"/>
            </a:endParaRPr>
          </a:p>
          <a:p>
            <a:pPr algn="just" eaLnBrk="1" hangingPunct="1"/>
            <a:r>
              <a:rPr lang="en-US" sz="1350" b="1" dirty="0" smtClean="0">
                <a:solidFill>
                  <a:schemeClr val="hlink"/>
                </a:solidFill>
                <a:latin typeface="Arial" charset="0"/>
              </a:rPr>
              <a:t>• The continued falls in unemployment are one factor supporting the buoyant rise in household spending power. Over the past year more members of the typical household have moved into paid employment, which is typically more lucrative than out-of-work benefits.  </a:t>
            </a:r>
          </a:p>
          <a:p>
            <a:pPr algn="just" eaLnBrk="1" hangingPunct="1"/>
            <a:endParaRPr lang="en-US" sz="1350" b="1" dirty="0" smtClean="0">
              <a:solidFill>
                <a:schemeClr val="hlink"/>
              </a:solidFill>
              <a:latin typeface="Arial" charset="0"/>
            </a:endParaRPr>
          </a:p>
          <a:p>
            <a:pPr algn="just" eaLnBrk="1" hangingPunct="1"/>
            <a:r>
              <a:rPr lang="en-US" sz="1350" b="1" dirty="0" smtClean="0">
                <a:solidFill>
                  <a:schemeClr val="hlink"/>
                </a:solidFill>
                <a:latin typeface="Arial" charset="0"/>
              </a:rPr>
              <a:t>• Average pay growth failed to rise for the first time in six months in the three months to December. Regular earnings growth slowed marginally to 1.7 per cent compared with 1.8 per cent in the three months to November.</a:t>
            </a:r>
          </a:p>
          <a:p>
            <a:pPr algn="just" eaLnBrk="1" hangingPunct="1"/>
            <a:endParaRPr lang="en-US" sz="1350" b="1" dirty="0">
              <a:solidFill>
                <a:schemeClr val="hlink"/>
              </a:solidFill>
              <a:latin typeface="Arial" charset="0"/>
            </a:endParaRPr>
          </a:p>
          <a:p>
            <a:pPr algn="just" eaLnBrk="1" hangingPunct="1"/>
            <a:r>
              <a:rPr lang="en-US" sz="1350" b="1" dirty="0" smtClean="0">
                <a:solidFill>
                  <a:schemeClr val="hlink"/>
                </a:solidFill>
                <a:latin typeface="Arial" charset="0"/>
              </a:rPr>
              <a:t>• </a:t>
            </a:r>
            <a:r>
              <a:rPr lang="en-GB" sz="1350" b="1" dirty="0" smtClean="0">
                <a:solidFill>
                  <a:srgbClr val="7BC23E"/>
                </a:solidFill>
                <a:latin typeface="Arial" panose="020B0604020202020204" pitchFamily="34" charset="0"/>
                <a:cs typeface="Arial" panose="020B0604020202020204" pitchFamily="34" charset="0"/>
              </a:rPr>
              <a:t>While regular pay growth slowed, total pay including bonuses continued its upward trend in the final three months of 2014, increasing to 2.1 per cent. </a:t>
            </a:r>
            <a:endParaRPr lang="en-US" sz="1350" b="1" dirty="0">
              <a:solidFill>
                <a:srgbClr val="7BC23E"/>
              </a:solidFill>
              <a:latin typeface="Arial" panose="020B0604020202020204" pitchFamily="34" charset="0"/>
              <a:cs typeface="Arial" panose="020B0604020202020204" pitchFamily="34" charset="0"/>
            </a:endParaRPr>
          </a:p>
        </p:txBody>
      </p:sp>
      <p:sp>
        <p:nvSpPr>
          <p:cNvPr id="10" name="Text Box 11"/>
          <p:cNvSpPr txBox="1">
            <a:spLocks noChangeArrowheads="1"/>
          </p:cNvSpPr>
          <p:nvPr/>
        </p:nvSpPr>
        <p:spPr bwMode="auto">
          <a:xfrm>
            <a:off x="171925" y="1557893"/>
            <a:ext cx="521274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Upward trend in regular earnings growth stalls but total pay growth accelerates</a:t>
            </a:r>
            <a:endParaRPr lang="en-US" sz="1700" b="1" dirty="0">
              <a:solidFill>
                <a:srgbClr val="003C16"/>
              </a:solidFill>
              <a:latin typeface="Arial" charset="0"/>
            </a:endParaRPr>
          </a:p>
        </p:txBody>
      </p:sp>
      <p:sp>
        <p:nvSpPr>
          <p:cNvPr id="12" name="Rectangle 7"/>
          <p:cNvSpPr>
            <a:spLocks noChangeArrowheads="1"/>
          </p:cNvSpPr>
          <p:nvPr/>
        </p:nvSpPr>
        <p:spPr bwMode="auto">
          <a:xfrm>
            <a:off x="177800" y="268288"/>
            <a:ext cx="9201348"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chemeClr val="hlink"/>
                </a:solidFill>
                <a:latin typeface="Arial" charset="0"/>
              </a:rPr>
              <a:t>Unemployment rate drops to lowest level since July 2008</a:t>
            </a:r>
            <a:endParaRPr lang="en-GB" sz="3800" b="1" u="sng" dirty="0">
              <a:solidFill>
                <a:srgbClr val="009900"/>
              </a:solidFill>
              <a:latin typeface="Arial" charset="0"/>
            </a:endParaRPr>
          </a:p>
        </p:txBody>
      </p:sp>
      <p:sp>
        <p:nvSpPr>
          <p:cNvPr id="14"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10</a:t>
            </a:fld>
            <a:endParaRPr lang="en-GB" dirty="0"/>
          </a:p>
        </p:txBody>
      </p:sp>
      <p:sp>
        <p:nvSpPr>
          <p:cNvPr id="2" name="TextBox 1"/>
          <p:cNvSpPr txBox="1"/>
          <p:nvPr/>
        </p:nvSpPr>
        <p:spPr>
          <a:xfrm>
            <a:off x="8914805" y="3492599"/>
            <a:ext cx="576064" cy="276999"/>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0070C0"/>
                </a:solidFill>
                <a:latin typeface="Arial" panose="020B0604020202020204" pitchFamily="34" charset="0"/>
                <a:cs typeface="Arial" panose="020B0604020202020204" pitchFamily="34" charset="0"/>
              </a:rPr>
              <a:t>5.7%</a:t>
            </a:r>
            <a:endParaRPr lang="en-GB" sz="1200" b="1" dirty="0">
              <a:solidFill>
                <a:srgbClr val="0070C0"/>
              </a:solidFill>
              <a:latin typeface="Arial" panose="020B0604020202020204" pitchFamily="34" charset="0"/>
              <a:cs typeface="Arial" panose="020B0604020202020204" pitchFamily="34" charset="0"/>
            </a:endParaRPr>
          </a:p>
        </p:txBody>
      </p:sp>
      <p:sp>
        <p:nvSpPr>
          <p:cNvPr id="13" name="TextBox 12"/>
          <p:cNvSpPr txBox="1"/>
          <p:nvPr/>
        </p:nvSpPr>
        <p:spPr>
          <a:xfrm>
            <a:off x="9125636" y="4043290"/>
            <a:ext cx="596267" cy="288032"/>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FF0000"/>
                </a:solidFill>
                <a:latin typeface="Arial" panose="020B0604020202020204" pitchFamily="34" charset="0"/>
                <a:cs typeface="Arial" panose="020B0604020202020204" pitchFamily="34" charset="0"/>
              </a:rPr>
              <a:t>1.7%</a:t>
            </a:r>
            <a:endParaRPr lang="en-GB" sz="1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Data and </a:t>
            </a:r>
            <a:r>
              <a:rPr lang="en-GB" sz="3800" b="1" u="sng" dirty="0" smtClean="0">
                <a:solidFill>
                  <a:srgbClr val="7DC242"/>
                </a:solidFill>
                <a:latin typeface="Arial" charset="0"/>
              </a:rPr>
              <a:t>Method</a:t>
            </a:r>
            <a:endParaRPr lang="en-GB" sz="5000" b="1" u="sng" dirty="0">
              <a:solidFill>
                <a:srgbClr val="62B030"/>
              </a:solidFill>
              <a:latin typeface="Arial" charset="0"/>
            </a:endParaRPr>
          </a:p>
        </p:txBody>
      </p:sp>
      <p:sp>
        <p:nvSpPr>
          <p:cNvPr id="1638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6388" name="Rectangle 4"/>
          <p:cNvSpPr>
            <a:spLocks noChangeArrowheads="1"/>
          </p:cNvSpPr>
          <p:nvPr/>
        </p:nvSpPr>
        <p:spPr bwMode="auto">
          <a:xfrm>
            <a:off x="177800" y="1276350"/>
            <a:ext cx="10337800" cy="564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2100" b="1" dirty="0">
                <a:solidFill>
                  <a:srgbClr val="003C16"/>
                </a:solidFill>
                <a:latin typeface="Arial" charset="0"/>
              </a:rPr>
              <a:t>Please find attached </a:t>
            </a:r>
            <a:r>
              <a:rPr lang="en-GB" sz="2100" b="1" dirty="0" smtClean="0">
                <a:solidFill>
                  <a:srgbClr val="003C16"/>
                </a:solidFill>
                <a:latin typeface="Arial" charset="0"/>
              </a:rPr>
              <a:t>method notes and </a:t>
            </a:r>
            <a:r>
              <a:rPr lang="en-GB" sz="2100" b="1" dirty="0">
                <a:solidFill>
                  <a:srgbClr val="003C16"/>
                </a:solidFill>
                <a:latin typeface="Arial" charset="0"/>
              </a:rPr>
              <a:t>the tabulated date. Asda produces a monthly income tracker report with a more comprehensive report every quarter.</a:t>
            </a:r>
            <a:br>
              <a:rPr lang="en-GB" sz="2100" b="1" dirty="0">
                <a:solidFill>
                  <a:srgbClr val="003C16"/>
                </a:solidFill>
                <a:latin typeface="Arial" charset="0"/>
              </a:rPr>
            </a:br>
            <a:r>
              <a:rPr lang="en-GB" sz="2100" b="1" dirty="0">
                <a:solidFill>
                  <a:srgbClr val="003C16"/>
                </a:solidFill>
                <a:latin typeface="Arial" charset="0"/>
              </a:rPr>
              <a:t/>
            </a:r>
            <a:br>
              <a:rPr lang="en-GB" sz="2100" b="1" dirty="0">
                <a:solidFill>
                  <a:srgbClr val="003C16"/>
                </a:solidFill>
                <a:latin typeface="Arial" charset="0"/>
              </a:rPr>
            </a:br>
            <a:r>
              <a:rPr lang="en-GB" sz="2100" b="1" dirty="0">
                <a:solidFill>
                  <a:srgbClr val="003C16"/>
                </a:solidFill>
                <a:latin typeface="Arial" charset="0"/>
              </a:rPr>
              <a:t>For </a:t>
            </a:r>
            <a:r>
              <a:rPr lang="en-GB" sz="2100" b="1" dirty="0" smtClean="0">
                <a:solidFill>
                  <a:srgbClr val="003C16"/>
                </a:solidFill>
                <a:latin typeface="Arial" charset="0"/>
              </a:rPr>
              <a:t>press enquiries please </a:t>
            </a:r>
            <a:r>
              <a:rPr lang="en-GB" sz="2100" b="1" dirty="0">
                <a:solidFill>
                  <a:srgbClr val="003C16"/>
                </a:solidFill>
                <a:latin typeface="Arial" charset="0"/>
              </a:rPr>
              <a:t>contact:</a:t>
            </a:r>
            <a:br>
              <a:rPr lang="en-GB" sz="2100" b="1" dirty="0">
                <a:solidFill>
                  <a:srgbClr val="003C16"/>
                </a:solidFill>
                <a:latin typeface="Arial" charset="0"/>
              </a:rPr>
            </a:br>
            <a:r>
              <a:rPr lang="en-GB" sz="300" b="1" dirty="0">
                <a:solidFill>
                  <a:srgbClr val="003C16"/>
                </a:solidFill>
                <a:latin typeface="Arial" charset="0"/>
              </a:rPr>
              <a:t/>
            </a:r>
            <a:br>
              <a:rPr lang="en-GB" sz="300" b="1" dirty="0">
                <a:solidFill>
                  <a:srgbClr val="003C16"/>
                </a:solidFill>
                <a:latin typeface="Arial" charset="0"/>
              </a:rPr>
            </a:br>
            <a:r>
              <a:rPr lang="en-GB" sz="2100" b="1" dirty="0" smtClean="0">
                <a:solidFill>
                  <a:srgbClr val="7DC242"/>
                </a:solidFill>
                <a:latin typeface="Arial" charset="0"/>
              </a:rPr>
              <a:t>Andrew </a:t>
            </a:r>
            <a:r>
              <a:rPr lang="en-GB" sz="2100" b="1" dirty="0" err="1" smtClean="0">
                <a:solidFill>
                  <a:srgbClr val="7DC242"/>
                </a:solidFill>
                <a:latin typeface="Arial" charset="0"/>
              </a:rPr>
              <a:t>Devoy</a:t>
            </a:r>
            <a:r>
              <a:rPr lang="en-GB" sz="2100" b="1" dirty="0" smtClean="0">
                <a:solidFill>
                  <a:srgbClr val="7DC242"/>
                </a:solidFill>
                <a:latin typeface="Arial" charset="0"/>
              </a:rPr>
              <a:t>,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PR Manager, </a:t>
            </a:r>
          </a:p>
          <a:p>
            <a:pPr eaLnBrk="1" hangingPunct="1"/>
            <a:r>
              <a:rPr lang="en-GB" sz="2100" b="1" dirty="0" smtClean="0">
                <a:solidFill>
                  <a:srgbClr val="003C16"/>
                </a:solidFill>
                <a:latin typeface="Arial" charset="0"/>
                <a:hlinkClick r:id="rId3"/>
              </a:rPr>
              <a:t>Andrew.Devoy@Asda.co.uk</a:t>
            </a:r>
            <a:r>
              <a:rPr lang="en-GB" sz="2100" b="1" dirty="0" smtClean="0">
                <a:solidFill>
                  <a:srgbClr val="003C16"/>
                </a:solidFill>
                <a:latin typeface="Arial" charset="0"/>
              </a:rPr>
              <a:t> ; </a:t>
            </a:r>
            <a:r>
              <a:rPr lang="en-GB" sz="2100" b="1" dirty="0" smtClean="0">
                <a:solidFill>
                  <a:srgbClr val="7DC242"/>
                </a:solidFill>
                <a:latin typeface="Arial" charset="0"/>
              </a:rPr>
              <a:t>0113 </a:t>
            </a:r>
            <a:r>
              <a:rPr lang="en-GB" sz="2100" b="1" dirty="0">
                <a:solidFill>
                  <a:srgbClr val="7DC242"/>
                </a:solidFill>
                <a:latin typeface="Arial" charset="0"/>
              </a:rPr>
              <a:t>826 </a:t>
            </a:r>
            <a:r>
              <a:rPr lang="en-GB" sz="2100" b="1" dirty="0" smtClean="0">
                <a:solidFill>
                  <a:srgbClr val="7DC242"/>
                </a:solidFill>
                <a:latin typeface="Arial" charset="0"/>
              </a:rPr>
              <a:t>4823</a:t>
            </a:r>
          </a:p>
          <a:p>
            <a:pPr eaLnBrk="1" hangingPunct="1"/>
            <a:endParaRPr lang="en-GB" sz="2100" b="1" dirty="0">
              <a:solidFill>
                <a:srgbClr val="7DC242"/>
              </a:solidFill>
              <a:latin typeface="Arial" charset="0"/>
            </a:endParaRPr>
          </a:p>
          <a:p>
            <a:pPr eaLnBrk="1" hangingPunct="1"/>
            <a:r>
              <a:rPr lang="en-GB" sz="2100" b="1" dirty="0" smtClean="0">
                <a:solidFill>
                  <a:srgbClr val="7DC242"/>
                </a:solidFill>
                <a:latin typeface="Arial" charset="0"/>
              </a:rPr>
              <a:t>Amy Garbutt,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PR Manager,</a:t>
            </a:r>
          </a:p>
          <a:p>
            <a:pPr eaLnBrk="1" hangingPunct="1"/>
            <a:r>
              <a:rPr lang="en-GB" sz="2100" b="1" dirty="0" smtClean="0">
                <a:solidFill>
                  <a:srgbClr val="003C16"/>
                </a:solidFill>
                <a:latin typeface="Arial" charset="0"/>
                <a:hlinkClick r:id="rId3"/>
              </a:rPr>
              <a:t>Amy.Garbutt@Asda.co.uk</a:t>
            </a:r>
            <a:r>
              <a:rPr lang="en-GB" sz="2100" b="1" dirty="0" smtClean="0">
                <a:solidFill>
                  <a:srgbClr val="003C16"/>
                </a:solidFill>
                <a:latin typeface="Arial" charset="0"/>
              </a:rPr>
              <a:t> </a:t>
            </a:r>
            <a:r>
              <a:rPr lang="en-GB" sz="2100" b="1" dirty="0">
                <a:solidFill>
                  <a:srgbClr val="003C16"/>
                </a:solidFill>
                <a:latin typeface="Arial" charset="0"/>
              </a:rPr>
              <a:t>; </a:t>
            </a:r>
            <a:r>
              <a:rPr lang="en-GB" sz="2100" b="1" dirty="0">
                <a:solidFill>
                  <a:srgbClr val="7DC242"/>
                </a:solidFill>
                <a:latin typeface="Arial" charset="0"/>
              </a:rPr>
              <a:t>0113 826 </a:t>
            </a:r>
            <a:r>
              <a:rPr lang="en-GB" sz="2100" b="1" dirty="0" smtClean="0">
                <a:solidFill>
                  <a:srgbClr val="7DC242"/>
                </a:solidFill>
                <a:latin typeface="Arial" charset="0"/>
              </a:rPr>
              <a:t>3369</a:t>
            </a:r>
          </a:p>
          <a:p>
            <a:pPr eaLnBrk="1" hangingPunct="1"/>
            <a:endParaRPr lang="en-GB" sz="2100" b="1" dirty="0">
              <a:solidFill>
                <a:srgbClr val="7DC242"/>
              </a:solidFill>
              <a:latin typeface="Arial" charset="0"/>
            </a:endParaRPr>
          </a:p>
          <a:p>
            <a:pPr eaLnBrk="1" hangingPunct="1"/>
            <a:r>
              <a:rPr lang="en-GB" sz="2100" b="1" dirty="0">
                <a:solidFill>
                  <a:srgbClr val="003C16"/>
                </a:solidFill>
                <a:latin typeface="Arial" charset="0"/>
              </a:rPr>
              <a:t>For data enquiries please contact:</a:t>
            </a:r>
          </a:p>
          <a:p>
            <a:pPr eaLnBrk="1" hangingPunct="1"/>
            <a:r>
              <a:rPr lang="en-GB" sz="2100" b="1" dirty="0">
                <a:solidFill>
                  <a:srgbClr val="7DC242"/>
                </a:solidFill>
                <a:latin typeface="Arial" charset="0"/>
              </a:rPr>
              <a:t>Sam Alderson, </a:t>
            </a:r>
            <a:r>
              <a:rPr lang="en-GB" sz="2100" b="1" dirty="0">
                <a:solidFill>
                  <a:srgbClr val="003C16"/>
                </a:solidFill>
                <a:latin typeface="Arial" charset="0"/>
              </a:rPr>
              <a:t>Cebr Economist,</a:t>
            </a:r>
          </a:p>
          <a:p>
            <a:pPr eaLnBrk="1" hangingPunct="1"/>
            <a:r>
              <a:rPr lang="en-GB" sz="2100" b="1" dirty="0">
                <a:solidFill>
                  <a:srgbClr val="7DC242"/>
                </a:solidFill>
                <a:latin typeface="Arial" charset="0"/>
                <a:hlinkClick r:id="rId4"/>
              </a:rPr>
              <a:t>SAlderson@Cebr.com</a:t>
            </a:r>
            <a:r>
              <a:rPr lang="en-GB" sz="2100" b="1" dirty="0">
                <a:solidFill>
                  <a:srgbClr val="7DC242"/>
                </a:solidFill>
                <a:latin typeface="Arial" charset="0"/>
              </a:rPr>
              <a:t> </a:t>
            </a:r>
            <a:r>
              <a:rPr lang="en-GB" sz="2100" b="1" dirty="0">
                <a:solidFill>
                  <a:srgbClr val="003C16"/>
                </a:solidFill>
                <a:latin typeface="Arial" charset="0"/>
              </a:rPr>
              <a:t>;</a:t>
            </a:r>
            <a:r>
              <a:rPr lang="en-GB" sz="2100" b="1" dirty="0">
                <a:solidFill>
                  <a:srgbClr val="7DC242"/>
                </a:solidFill>
                <a:latin typeface="Arial" charset="0"/>
              </a:rPr>
              <a:t> </a:t>
            </a:r>
            <a:r>
              <a:rPr lang="en-GB" sz="2100" b="1" dirty="0" smtClean="0">
                <a:solidFill>
                  <a:srgbClr val="7DC242"/>
                </a:solidFill>
                <a:latin typeface="Arial" charset="0"/>
              </a:rPr>
              <a:t>020 </a:t>
            </a:r>
            <a:r>
              <a:rPr lang="en-GB" sz="2100" b="1" dirty="0">
                <a:solidFill>
                  <a:srgbClr val="7DC242"/>
                </a:solidFill>
                <a:latin typeface="Arial" charset="0"/>
              </a:rPr>
              <a:t>7324 2874</a:t>
            </a:r>
          </a:p>
          <a:p>
            <a:pPr eaLnBrk="1" hangingPunct="1"/>
            <a:endParaRPr lang="en-GB" sz="2100" b="1" dirty="0">
              <a:solidFill>
                <a:srgbClr val="7DC242"/>
              </a:solidFill>
              <a:latin typeface="Arial" charset="0"/>
            </a:endParaRPr>
          </a:p>
          <a:p>
            <a:pPr eaLnBrk="1" hangingPunct="1"/>
            <a:r>
              <a:rPr lang="en-GB" sz="2100" b="1" dirty="0" smtClean="0">
                <a:solidFill>
                  <a:srgbClr val="7DC242"/>
                </a:solidFill>
                <a:latin typeface="Arial" charset="0"/>
              </a:rPr>
              <a:t>Rob Harbron, </a:t>
            </a:r>
            <a:r>
              <a:rPr lang="en-GB" sz="2100" b="1" dirty="0" smtClean="0">
                <a:solidFill>
                  <a:srgbClr val="003C16"/>
                </a:solidFill>
                <a:latin typeface="Arial" charset="0"/>
              </a:rPr>
              <a:t>Cebr Managing Economist, </a:t>
            </a:r>
          </a:p>
          <a:p>
            <a:pPr eaLnBrk="1" hangingPunct="1"/>
            <a:r>
              <a:rPr lang="en-GB" sz="2100" b="1" dirty="0" smtClean="0">
                <a:solidFill>
                  <a:srgbClr val="003C16"/>
                </a:solidFill>
                <a:latin typeface="Arial" charset="0"/>
                <a:hlinkClick r:id="rId5"/>
              </a:rPr>
              <a:t>RHarbron@Cebr.com</a:t>
            </a:r>
            <a:r>
              <a:rPr lang="en-GB" sz="2100" b="1" dirty="0" smtClean="0">
                <a:solidFill>
                  <a:srgbClr val="003C16"/>
                </a:solidFill>
                <a:latin typeface="Arial" charset="0"/>
              </a:rPr>
              <a:t> ; </a:t>
            </a:r>
            <a:r>
              <a:rPr lang="en-GB" sz="2100" b="1" dirty="0" smtClean="0">
                <a:solidFill>
                  <a:srgbClr val="7DC242"/>
                </a:solidFill>
                <a:latin typeface="Arial" charset="0"/>
              </a:rPr>
              <a:t>020 7324 2864</a:t>
            </a:r>
          </a:p>
          <a:p>
            <a:pPr eaLnBrk="1" hangingPunct="1"/>
            <a:endParaRPr lang="en-GB" sz="2100" b="1" dirty="0">
              <a:solidFill>
                <a:srgbClr val="7DC242"/>
              </a:solidFill>
              <a:latin typeface="Arial" charset="0"/>
            </a:endParaRPr>
          </a:p>
        </p:txBody>
      </p:sp>
      <p:sp>
        <p:nvSpPr>
          <p:cNvPr id="1638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Appendix</a:t>
            </a:r>
            <a:endParaRPr lang="en-GB" sz="5000" b="1" u="sng" dirty="0">
              <a:solidFill>
                <a:srgbClr val="62B030"/>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11</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7411"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17413" name="Text Box 7"/>
          <p:cNvSpPr txBox="1">
            <a:spLocks noChangeArrowheads="1"/>
          </p:cNvSpPr>
          <p:nvPr/>
        </p:nvSpPr>
        <p:spPr bwMode="auto">
          <a:xfrm>
            <a:off x="1120775" y="6316663"/>
            <a:ext cx="674688" cy="244475"/>
          </a:xfrm>
          <a:prstGeom prst="rect">
            <a:avLst/>
          </a:prstGeom>
          <a:solidFill>
            <a:srgbClr val="FFCC00"/>
          </a:solidFill>
          <a:ln>
            <a:noFill/>
          </a:ln>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endParaRPr lang="en-GB" sz="900" dirty="0"/>
          </a:p>
        </p:txBody>
      </p:sp>
      <p:sp>
        <p:nvSpPr>
          <p:cNvPr id="17414" name="Text Box 8"/>
          <p:cNvSpPr txBox="1">
            <a:spLocks noChangeArrowheads="1"/>
          </p:cNvSpPr>
          <p:nvPr/>
        </p:nvSpPr>
        <p:spPr bwMode="auto">
          <a:xfrm>
            <a:off x="1878013" y="6266681"/>
            <a:ext cx="40036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(LHS)</a:t>
            </a:r>
            <a:endParaRPr lang="en-US" sz="1400" b="1" dirty="0">
              <a:solidFill>
                <a:srgbClr val="003C16"/>
              </a:solidFill>
              <a:latin typeface="Arial" charset="0"/>
            </a:endParaRPr>
          </a:p>
        </p:txBody>
      </p:sp>
      <p:sp>
        <p:nvSpPr>
          <p:cNvPr id="17415" name="Line 9"/>
          <p:cNvSpPr>
            <a:spLocks noChangeShapeType="1"/>
          </p:cNvSpPr>
          <p:nvPr/>
        </p:nvSpPr>
        <p:spPr bwMode="auto">
          <a:xfrm>
            <a:off x="5262563" y="6400800"/>
            <a:ext cx="674687" cy="0"/>
          </a:xfrm>
          <a:prstGeom prst="line">
            <a:avLst/>
          </a:prstGeom>
          <a:noFill/>
          <a:ln w="63500">
            <a:solidFill>
              <a:srgbClr val="800000"/>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17416" name="Text Box 10"/>
          <p:cNvSpPr txBox="1">
            <a:spLocks noChangeArrowheads="1"/>
          </p:cNvSpPr>
          <p:nvPr/>
        </p:nvSpPr>
        <p:spPr bwMode="auto">
          <a:xfrm>
            <a:off x="6103938" y="6242050"/>
            <a:ext cx="4208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annual % change (RHS)</a:t>
            </a:r>
            <a:endParaRPr lang="en-US" sz="1400" b="1" dirty="0">
              <a:solidFill>
                <a:srgbClr val="003C16"/>
              </a:solidFill>
              <a:latin typeface="Arial" charset="0"/>
            </a:endParaRPr>
          </a:p>
        </p:txBody>
      </p:sp>
      <p:sp>
        <p:nvSpPr>
          <p:cNvPr id="17417" name="Rectangle 11"/>
          <p:cNvSpPr>
            <a:spLocks noChangeArrowheads="1"/>
          </p:cNvSpPr>
          <p:nvPr/>
        </p:nvSpPr>
        <p:spPr bwMode="auto">
          <a:xfrm>
            <a:off x="177800" y="971550"/>
            <a:ext cx="8466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1: Asda Income Tracker and year-on-year change (excluding bonuses)</a:t>
            </a:r>
            <a:endParaRPr lang="en-GB" sz="1700" b="1" dirty="0">
              <a:latin typeface="Arial" charset="0"/>
            </a:endParaRPr>
          </a:p>
        </p:txBody>
      </p:sp>
      <p:sp>
        <p:nvSpPr>
          <p:cNvPr id="13"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12</a:t>
            </a:fld>
            <a:endParaRPr lang="en-GB" dirty="0"/>
          </a:p>
        </p:txBody>
      </p:sp>
      <p:graphicFrame>
        <p:nvGraphicFramePr>
          <p:cNvPr id="3" name="Chart 2"/>
          <p:cNvGraphicFramePr/>
          <p:nvPr>
            <p:extLst>
              <p:ext uri="{D42A27DB-BD31-4B8C-83A1-F6EECF244321}">
                <p14:modId xmlns:p14="http://schemas.microsoft.com/office/powerpoint/2010/main" val="724119993"/>
              </p:ext>
            </p:extLst>
          </p:nvPr>
        </p:nvGraphicFramePr>
        <p:xfrm>
          <a:off x="522165" y="1404320"/>
          <a:ext cx="9649072" cy="4752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6325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8435" name="Rectangle 7"/>
          <p:cNvSpPr>
            <a:spLocks noChangeArrowheads="1"/>
          </p:cNvSpPr>
          <p:nvPr/>
        </p:nvSpPr>
        <p:spPr bwMode="auto">
          <a:xfrm>
            <a:off x="177800" y="906463"/>
            <a:ext cx="101917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2: Comparison of year-on-year change in Asda Income Tracker including and excluding bonuses</a:t>
            </a:r>
            <a:endParaRPr lang="en-GB" sz="1700" b="1" dirty="0">
              <a:latin typeface="Arial" charset="0"/>
            </a:endParaRPr>
          </a:p>
        </p:txBody>
      </p:sp>
      <p:sp>
        <p:nvSpPr>
          <p:cNvPr id="1844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3" name="Chart 2"/>
          <p:cNvGraphicFramePr/>
          <p:nvPr>
            <p:extLst>
              <p:ext uri="{D42A27DB-BD31-4B8C-83A1-F6EECF244321}">
                <p14:modId xmlns:p14="http://schemas.microsoft.com/office/powerpoint/2010/main" val="3842057677"/>
              </p:ext>
            </p:extLst>
          </p:nvPr>
        </p:nvGraphicFramePr>
        <p:xfrm>
          <a:off x="259557" y="1535113"/>
          <a:ext cx="10109994" cy="51978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13</a:t>
            </a:fld>
            <a:endParaRPr lang="en-GB" dirty="0"/>
          </a:p>
        </p:txBody>
      </p:sp>
    </p:spTree>
    <p:extLst>
      <p:ext uri="{BB962C8B-B14F-4D97-AF65-F5344CB8AC3E}">
        <p14:creationId xmlns:p14="http://schemas.microsoft.com/office/powerpoint/2010/main" val="34898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177800" y="1044575"/>
            <a:ext cx="1019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3: Twelve-month moving average of Income Tracker (excl. bonuses) level</a:t>
            </a:r>
            <a:endParaRPr lang="en-GB" sz="1700" b="1" dirty="0">
              <a:latin typeface="Arial" charset="0"/>
            </a:endParaRPr>
          </a:p>
        </p:txBody>
      </p:sp>
      <p:sp>
        <p:nvSpPr>
          <p:cNvPr id="1946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14</a:t>
            </a:fld>
            <a:endParaRPr lang="en-GB" dirty="0"/>
          </a:p>
        </p:txBody>
      </p:sp>
      <p:graphicFrame>
        <p:nvGraphicFramePr>
          <p:cNvPr id="2" name="Chart 1"/>
          <p:cNvGraphicFramePr/>
          <p:nvPr>
            <p:extLst>
              <p:ext uri="{D42A27DB-BD31-4B8C-83A1-F6EECF244321}">
                <p14:modId xmlns:p14="http://schemas.microsoft.com/office/powerpoint/2010/main" val="1590940662"/>
              </p:ext>
            </p:extLst>
          </p:nvPr>
        </p:nvGraphicFramePr>
        <p:xfrm>
          <a:off x="306141" y="1404319"/>
          <a:ext cx="9721080" cy="5256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48008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7800" y="1344613"/>
            <a:ext cx="10306050" cy="530225"/>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483" name="Rectangle 3"/>
          <p:cNvSpPr>
            <a:spLocks noChangeArrowheads="1"/>
          </p:cNvSpPr>
          <p:nvPr/>
        </p:nvSpPr>
        <p:spPr bwMode="auto">
          <a:xfrm>
            <a:off x="177800" y="268288"/>
            <a:ext cx="79311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p>
        </p:txBody>
      </p:sp>
      <p:sp>
        <p:nvSpPr>
          <p:cNvPr id="20484" name="Text Box 69"/>
          <p:cNvSpPr txBox="1">
            <a:spLocks noChangeArrowheads="1"/>
          </p:cNvSpPr>
          <p:nvPr/>
        </p:nvSpPr>
        <p:spPr bwMode="auto">
          <a:xfrm>
            <a:off x="266700" y="1462088"/>
            <a:ext cx="8032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grpSp>
        <p:nvGrpSpPr>
          <p:cNvPr id="20486" name="Group 9"/>
          <p:cNvGrpSpPr>
            <a:grpSpLocks/>
          </p:cNvGrpSpPr>
          <p:nvPr/>
        </p:nvGrpSpPr>
        <p:grpSpPr bwMode="auto">
          <a:xfrm>
            <a:off x="2398713" y="1241425"/>
            <a:ext cx="4379912" cy="5461000"/>
            <a:chOff x="1488" y="768"/>
            <a:chExt cx="2784" cy="1728"/>
          </a:xfrm>
        </p:grpSpPr>
        <p:sp>
          <p:nvSpPr>
            <p:cNvPr id="20608" name="Line 10"/>
            <p:cNvSpPr>
              <a:spLocks noChangeShapeType="1"/>
            </p:cNvSpPr>
            <p:nvPr/>
          </p:nvSpPr>
          <p:spPr bwMode="auto">
            <a:xfrm>
              <a:off x="1488"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09" name="Line 11"/>
            <p:cNvSpPr>
              <a:spLocks noChangeShapeType="1"/>
            </p:cNvSpPr>
            <p:nvPr/>
          </p:nvSpPr>
          <p:spPr bwMode="auto">
            <a:xfrm>
              <a:off x="2880"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10" name="Line 12"/>
            <p:cNvSpPr>
              <a:spLocks noChangeShapeType="1"/>
            </p:cNvSpPr>
            <p:nvPr/>
          </p:nvSpPr>
          <p:spPr bwMode="auto">
            <a:xfrm>
              <a:off x="4272"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20487" name="Text Box 69"/>
          <p:cNvSpPr txBox="1">
            <a:spLocks noChangeArrowheads="1"/>
          </p:cNvSpPr>
          <p:nvPr/>
        </p:nvSpPr>
        <p:spPr bwMode="auto">
          <a:xfrm>
            <a:off x="714375"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88" name="Text Box 69"/>
          <p:cNvSpPr txBox="1">
            <a:spLocks noChangeArrowheads="1"/>
          </p:cNvSpPr>
          <p:nvPr/>
        </p:nvSpPr>
        <p:spPr bwMode="auto">
          <a:xfrm>
            <a:off x="2566988" y="1479550"/>
            <a:ext cx="80327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89" name="Text Box 69"/>
          <p:cNvSpPr txBox="1">
            <a:spLocks noChangeArrowheads="1"/>
          </p:cNvSpPr>
          <p:nvPr/>
        </p:nvSpPr>
        <p:spPr bwMode="auto">
          <a:xfrm>
            <a:off x="2819400"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1" name="Text Box 69"/>
          <p:cNvSpPr txBox="1">
            <a:spLocks noChangeArrowheads="1"/>
          </p:cNvSpPr>
          <p:nvPr/>
        </p:nvSpPr>
        <p:spPr bwMode="auto">
          <a:xfrm>
            <a:off x="4841875"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2" name="Text Box 69"/>
          <p:cNvSpPr txBox="1">
            <a:spLocks noChangeArrowheads="1"/>
          </p:cNvSpPr>
          <p:nvPr/>
        </p:nvSpPr>
        <p:spPr bwMode="auto">
          <a:xfrm>
            <a:off x="509428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4" name="Text Box 69"/>
          <p:cNvSpPr txBox="1">
            <a:spLocks noChangeArrowheads="1"/>
          </p:cNvSpPr>
          <p:nvPr/>
        </p:nvSpPr>
        <p:spPr bwMode="auto">
          <a:xfrm>
            <a:off x="6946900" y="1465263"/>
            <a:ext cx="8016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5" name="Text Box 69"/>
          <p:cNvSpPr txBox="1">
            <a:spLocks noChangeArrowheads="1"/>
          </p:cNvSpPr>
          <p:nvPr/>
        </p:nvSpPr>
        <p:spPr bwMode="auto">
          <a:xfrm>
            <a:off x="703103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76" name="Rectangle 125"/>
          <p:cNvSpPr>
            <a:spLocks noChangeArrowheads="1"/>
          </p:cNvSpPr>
          <p:nvPr/>
        </p:nvSpPr>
        <p:spPr bwMode="auto">
          <a:xfrm>
            <a:off x="177800" y="906463"/>
            <a:ext cx="1051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1700" b="1" dirty="0">
                <a:solidFill>
                  <a:srgbClr val="003C16"/>
                </a:solidFill>
                <a:latin typeface="Arial" charset="0"/>
              </a:rPr>
              <a:t>Table 1: Average UK household Income Tracker, £ per week, current prices, excluding bonuses</a:t>
            </a:r>
            <a:endParaRPr lang="en-GB" sz="5000" b="1" u="sng" dirty="0">
              <a:solidFill>
                <a:srgbClr val="62B030"/>
              </a:solidFill>
              <a:latin typeface="Arial" charset="0"/>
            </a:endParaRPr>
          </a:p>
        </p:txBody>
      </p:sp>
      <p:sp>
        <p:nvSpPr>
          <p:cNvPr id="20579" name="Line 150"/>
          <p:cNvSpPr>
            <a:spLocks noChangeShapeType="1"/>
          </p:cNvSpPr>
          <p:nvPr/>
        </p:nvSpPr>
        <p:spPr bwMode="auto">
          <a:xfrm>
            <a:off x="8799513" y="1319213"/>
            <a:ext cx="0" cy="555625"/>
          </a:xfrm>
          <a:prstGeom prst="line">
            <a:avLst/>
          </a:prstGeom>
          <a:noFill/>
          <a:ln w="63500">
            <a:solidFill>
              <a:srgbClr val="F1F1F1"/>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20580" name="Text Box 69"/>
          <p:cNvSpPr txBox="1">
            <a:spLocks noChangeArrowheads="1"/>
          </p:cNvSpPr>
          <p:nvPr/>
        </p:nvSpPr>
        <p:spPr bwMode="auto">
          <a:xfrm>
            <a:off x="8883650"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81" name="Text Box 69"/>
          <p:cNvSpPr txBox="1">
            <a:spLocks noChangeArrowheads="1"/>
          </p:cNvSpPr>
          <p:nvPr/>
        </p:nvSpPr>
        <p:spPr bwMode="auto">
          <a:xfrm>
            <a:off x="8883650"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60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6" name="Table 5"/>
          <p:cNvGraphicFramePr>
            <a:graphicFrameLocks noGrp="1"/>
          </p:cNvGraphicFramePr>
          <p:nvPr>
            <p:extLst/>
          </p:nvPr>
        </p:nvGraphicFramePr>
        <p:xfrm>
          <a:off x="259558" y="1980425"/>
          <a:ext cx="10224291" cy="4698888"/>
        </p:xfrm>
        <a:graphic>
          <a:graphicData uri="http://schemas.openxmlformats.org/drawingml/2006/table">
            <a:tbl>
              <a:tblPr/>
              <a:tblGrid>
                <a:gridCol w="989448"/>
                <a:gridCol w="1073358"/>
                <a:gridCol w="216024"/>
                <a:gridCol w="872744"/>
                <a:gridCol w="1071472"/>
                <a:gridCol w="216024"/>
                <a:gridCol w="874630"/>
                <a:gridCol w="1141594"/>
                <a:gridCol w="216024"/>
                <a:gridCol w="864096"/>
                <a:gridCol w="936104"/>
                <a:gridCol w="176986"/>
                <a:gridCol w="989448"/>
                <a:gridCol w="586339"/>
              </a:tblGrid>
              <a:tr h="178322">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43198">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£161</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2011</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£161</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1" i="0" u="none" strike="noStrike">
                          <a:solidFill>
                            <a:srgbClr val="003300"/>
                          </a:solidFill>
                          <a:effectLst/>
                          <a:latin typeface="Arial" panose="020B0604020202020204" pitchFamily="34" charset="0"/>
                        </a:rPr>
                        <a:t>2011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2012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2013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2014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dirty="0">
                        <a:solidFill>
                          <a:srgbClr val="003300"/>
                        </a:solidFill>
                        <a:effectLst/>
                        <a:latin typeface="Arial" panose="020B0604020202020204" pitchFamily="34" charset="0"/>
                      </a:endParaRPr>
                    </a:p>
                  </a:txBody>
                  <a:tcPr marL="0" marR="0" marT="0" marB="0" anchor="ctr">
                    <a:lnL>
                      <a:noFill/>
                    </a:lnL>
                    <a:lnR>
                      <a:noFill/>
                    </a:lnR>
                    <a:lnT>
                      <a:noFill/>
                    </a:lnT>
                    <a:lnB>
                      <a:noFill/>
                    </a:lnB>
                  </a:tcPr>
                </a:tc>
              </a:tr>
            </a:tbl>
          </a:graphicData>
        </a:graphic>
      </p:graphicFrame>
      <p:sp>
        <p:nvSpPr>
          <p:cNvPr id="141" name="Line 7"/>
          <p:cNvSpPr>
            <a:spLocks noChangeShapeType="1"/>
          </p:cNvSpPr>
          <p:nvPr/>
        </p:nvSpPr>
        <p:spPr bwMode="auto">
          <a:xfrm>
            <a:off x="193476" y="22684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2" name="Line 7"/>
          <p:cNvSpPr>
            <a:spLocks noChangeShapeType="1"/>
          </p:cNvSpPr>
          <p:nvPr/>
        </p:nvSpPr>
        <p:spPr bwMode="auto">
          <a:xfrm>
            <a:off x="193476" y="26285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3" name="Line 7"/>
          <p:cNvSpPr>
            <a:spLocks noChangeShapeType="1"/>
          </p:cNvSpPr>
          <p:nvPr/>
        </p:nvSpPr>
        <p:spPr bwMode="auto">
          <a:xfrm>
            <a:off x="193476" y="29885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4" name="Line 7"/>
          <p:cNvSpPr>
            <a:spLocks noChangeShapeType="1"/>
          </p:cNvSpPr>
          <p:nvPr/>
        </p:nvSpPr>
        <p:spPr bwMode="auto">
          <a:xfrm>
            <a:off x="193476" y="334858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5" name="Line 7"/>
          <p:cNvSpPr>
            <a:spLocks noChangeShapeType="1"/>
          </p:cNvSpPr>
          <p:nvPr/>
        </p:nvSpPr>
        <p:spPr bwMode="auto">
          <a:xfrm>
            <a:off x="193476" y="370862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6" name="Line 7"/>
          <p:cNvSpPr>
            <a:spLocks noChangeShapeType="1"/>
          </p:cNvSpPr>
          <p:nvPr/>
        </p:nvSpPr>
        <p:spPr bwMode="auto">
          <a:xfrm>
            <a:off x="193476" y="40686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7" name="Line 7"/>
          <p:cNvSpPr>
            <a:spLocks noChangeShapeType="1"/>
          </p:cNvSpPr>
          <p:nvPr/>
        </p:nvSpPr>
        <p:spPr bwMode="auto">
          <a:xfrm>
            <a:off x="193476" y="44287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8" name="Line 7"/>
          <p:cNvSpPr>
            <a:spLocks noChangeShapeType="1"/>
          </p:cNvSpPr>
          <p:nvPr/>
        </p:nvSpPr>
        <p:spPr bwMode="auto">
          <a:xfrm>
            <a:off x="193476" y="47887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9" name="Line 7"/>
          <p:cNvSpPr>
            <a:spLocks noChangeShapeType="1"/>
          </p:cNvSpPr>
          <p:nvPr/>
        </p:nvSpPr>
        <p:spPr bwMode="auto">
          <a:xfrm>
            <a:off x="193476" y="522079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0" name="Line 7"/>
          <p:cNvSpPr>
            <a:spLocks noChangeShapeType="1"/>
          </p:cNvSpPr>
          <p:nvPr/>
        </p:nvSpPr>
        <p:spPr bwMode="auto">
          <a:xfrm>
            <a:off x="193476" y="558083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1" name="Line 7"/>
          <p:cNvSpPr>
            <a:spLocks noChangeShapeType="1"/>
          </p:cNvSpPr>
          <p:nvPr/>
        </p:nvSpPr>
        <p:spPr bwMode="auto">
          <a:xfrm>
            <a:off x="193476" y="6012879"/>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2" name="Line 7"/>
          <p:cNvSpPr>
            <a:spLocks noChangeShapeType="1"/>
          </p:cNvSpPr>
          <p:nvPr/>
        </p:nvSpPr>
        <p:spPr bwMode="auto">
          <a:xfrm>
            <a:off x="193476" y="6444927"/>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36"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15</a:t>
            </a:fld>
            <a:endParaRPr lang="en-GB" dirty="0"/>
          </a:p>
        </p:txBody>
      </p:sp>
    </p:spTree>
    <p:extLst>
      <p:ext uri="{BB962C8B-B14F-4D97-AF65-F5344CB8AC3E}">
        <p14:creationId xmlns:p14="http://schemas.microsoft.com/office/powerpoint/2010/main" val="26844737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smtClean="0">
                <a:solidFill>
                  <a:srgbClr val="7DC242"/>
                </a:solidFill>
                <a:latin typeface="Arial" charset="0"/>
              </a:rPr>
              <a:t>Method update note</a:t>
            </a:r>
            <a:endParaRPr lang="en-GB" sz="5000" b="1" u="sng" dirty="0">
              <a:solidFill>
                <a:srgbClr val="62B030"/>
              </a:solidFill>
              <a:latin typeface="Arial" charset="0"/>
            </a:endParaRPr>
          </a:p>
        </p:txBody>
      </p:sp>
      <p:sp>
        <p:nvSpPr>
          <p:cNvPr id="1843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a:p>
        </p:txBody>
      </p:sp>
      <p:sp>
        <p:nvSpPr>
          <p:cNvPr id="17412" name="Rectangle 4"/>
          <p:cNvSpPr>
            <a:spLocks noChangeArrowheads="1"/>
          </p:cNvSpPr>
          <p:nvPr/>
        </p:nvSpPr>
        <p:spPr bwMode="auto">
          <a:xfrm>
            <a:off x="204788" y="1260351"/>
            <a:ext cx="9445625" cy="5029750"/>
          </a:xfrm>
          <a:prstGeom prst="rect">
            <a:avLst/>
          </a:prstGeom>
          <a:noFill/>
          <a:ln>
            <a:noFill/>
          </a:ln>
          <a:extLst/>
        </p:spPr>
        <p:txBody>
          <a:bodyPr lIns="104306" tIns="52153" rIns="104306" bIns="52153">
            <a:spAutoFit/>
          </a:bodyPr>
          <a:lstStyle/>
          <a:p>
            <a:pPr eaLnBrk="1" hangingPunct="1">
              <a:defRPr/>
            </a:pPr>
            <a:r>
              <a:rPr lang="en-US" sz="2000" b="1" dirty="0">
                <a:solidFill>
                  <a:srgbClr val="003C16"/>
                </a:solidFill>
                <a:latin typeface="Arial" charset="0"/>
                <a:cs typeface="Arial" charset="0"/>
              </a:rPr>
              <a:t>From </a:t>
            </a:r>
            <a:r>
              <a:rPr lang="en-US" sz="2000" b="1" dirty="0" smtClean="0">
                <a:solidFill>
                  <a:srgbClr val="003C16"/>
                </a:solidFill>
                <a:latin typeface="Arial" charset="0"/>
                <a:cs typeface="Arial" charset="0"/>
              </a:rPr>
              <a:t>March 2014, the base data from which the Asda Income Tracker is derived have been updated.</a:t>
            </a:r>
          </a:p>
          <a:p>
            <a:pPr eaLnBrk="1" hangingPunct="1">
              <a:defRPr/>
            </a:pPr>
            <a:endParaRPr lang="en-US" sz="2000" b="1" dirty="0">
              <a:solidFill>
                <a:srgbClr val="003C16"/>
              </a:solidFill>
              <a:latin typeface="Arial" charset="0"/>
              <a:cs typeface="Arial" charset="0"/>
            </a:endParaRPr>
          </a:p>
          <a:p>
            <a:pPr eaLnBrk="1" hangingPunct="1">
              <a:defRPr/>
            </a:pPr>
            <a:r>
              <a:rPr lang="en-US" sz="2000" b="1" dirty="0" smtClean="0">
                <a:solidFill>
                  <a:srgbClr val="003C16"/>
                </a:solidFill>
                <a:latin typeface="Arial" charset="0"/>
                <a:cs typeface="Arial" charset="0"/>
              </a:rPr>
              <a:t>This is to account for the latest release from the Office for National Statistics of the Living Costs and Food Survey: 2013 edition. This release gives the detailed data required to compute the spending and income figures for the average UK household that feed into the overall discretionary income result. These updates are conducted on an annual basis, in line with the release of the necessary datasets. </a:t>
            </a:r>
          </a:p>
          <a:p>
            <a:pPr eaLnBrk="1" hangingPunct="1">
              <a:defRPr/>
            </a:pPr>
            <a:endParaRPr lang="en-US" sz="2000" b="1" dirty="0">
              <a:solidFill>
                <a:srgbClr val="003C16"/>
              </a:solidFill>
              <a:latin typeface="Arial" charset="0"/>
              <a:cs typeface="Arial" charset="0"/>
            </a:endParaRPr>
          </a:p>
          <a:p>
            <a:pPr eaLnBrk="1" hangingPunct="1">
              <a:defRPr/>
            </a:pPr>
            <a:r>
              <a:rPr lang="en-US" sz="2000" b="1" dirty="0" smtClean="0">
                <a:solidFill>
                  <a:srgbClr val="003C16"/>
                </a:solidFill>
                <a:latin typeface="Arial" charset="0"/>
                <a:cs typeface="Arial" charset="0"/>
              </a:rPr>
              <a:t>This update is required to continue to keep the Income Tracker as relevant as possible, with the most up-to-date data available. The update makes the latest vintage of the Income Tracker report and associated datasets not directly comparable with previous editions. However, the new time series data now available (e.g. in the tables and charts pages) provide the most complete estimates and should be used for any time series analysis.</a:t>
            </a:r>
            <a:endParaRPr lang="en-GB" sz="2400" b="1" dirty="0">
              <a:solidFill>
                <a:srgbClr val="003C16"/>
              </a:solidFill>
              <a:latin typeface="Arial" charset="0"/>
              <a:cs typeface="Arial" charset="0"/>
            </a:endParaRPr>
          </a:p>
        </p:txBody>
      </p:sp>
      <p:sp>
        <p:nvSpPr>
          <p:cNvPr id="18437"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18438" name="Text Box 9"/>
          <p:cNvSpPr txBox="1">
            <a:spLocks noChangeArrowheads="1"/>
          </p:cNvSpPr>
          <p:nvPr/>
        </p:nvSpPr>
        <p:spPr bwMode="auto">
          <a:xfrm>
            <a:off x="69850" y="7115175"/>
            <a:ext cx="3794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100" b="1" dirty="0" smtClean="0">
                <a:solidFill>
                  <a:schemeClr val="bg2"/>
                </a:solidFill>
              </a:rPr>
              <a:t>17</a:t>
            </a:r>
            <a:endParaRPr lang="en-US" sz="1100" b="1" dirty="0">
              <a:solidFill>
                <a:schemeClr val="bg2"/>
              </a:solidFill>
            </a:endParaRPr>
          </a:p>
        </p:txBody>
      </p:sp>
    </p:spTree>
    <p:extLst>
      <p:ext uri="{BB962C8B-B14F-4D97-AF65-F5344CB8AC3E}">
        <p14:creationId xmlns:p14="http://schemas.microsoft.com/office/powerpoint/2010/main" val="5711337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77800" y="2916238"/>
            <a:ext cx="92773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endParaRPr lang="en-GB" sz="1800" b="1" i="1" dirty="0">
              <a:solidFill>
                <a:srgbClr val="7BC23E"/>
              </a:solidFill>
              <a:latin typeface="Arial" charset="0"/>
              <a:cs typeface="Arial" charset="0"/>
            </a:endParaRPr>
          </a:p>
          <a:p>
            <a:pPr eaLnBrk="1" hangingPunct="1"/>
            <a:endParaRPr lang="en-GB" sz="1800" b="1" i="1" dirty="0">
              <a:solidFill>
                <a:srgbClr val="7BC23E"/>
              </a:solidFill>
              <a:latin typeface="Arial" charset="0"/>
              <a:cs typeface="Arial" charset="0"/>
            </a:endParaRPr>
          </a:p>
          <a:p>
            <a:pPr eaLnBrk="1" hangingPunct="1"/>
            <a:r>
              <a:rPr lang="en-GB" sz="1800" b="1" i="1" dirty="0">
                <a:solidFill>
                  <a:srgbClr val="7BC23E"/>
                </a:solidFill>
                <a:latin typeface="Arial" charset="0"/>
                <a:cs typeface="Arial" charset="0"/>
              </a:rPr>
              <a:t>Total household income</a:t>
            </a:r>
            <a:r>
              <a:rPr lang="en-GB" sz="1800" b="1" i="1" dirty="0">
                <a:solidFill>
                  <a:srgbClr val="000000"/>
                </a:solidFill>
                <a:latin typeface="Arial" charset="0"/>
                <a:cs typeface="Arial" charset="0"/>
              </a:rPr>
              <a:t> </a:t>
            </a:r>
            <a:r>
              <a:rPr lang="en-GB" sz="1800" b="1" dirty="0">
                <a:solidFill>
                  <a:srgbClr val="000000"/>
                </a:solidFill>
                <a:latin typeface="Arial" charset="0"/>
                <a:cs typeface="Arial" charset="0"/>
              </a:rPr>
              <a:t>for the United Kingdom is derived from the Living Costs and Food Survey </a:t>
            </a:r>
            <a:r>
              <a:rPr lang="en-GB" sz="1800" b="1" dirty="0" smtClean="0">
                <a:solidFill>
                  <a:srgbClr val="000000"/>
                </a:solidFill>
                <a:latin typeface="Arial" charset="0"/>
                <a:cs typeface="Arial" charset="0"/>
              </a:rPr>
              <a:t>2012 (released December 2013). </a:t>
            </a:r>
            <a:r>
              <a:rPr lang="en-GB" sz="1800" b="1" dirty="0">
                <a:solidFill>
                  <a:srgbClr val="000000"/>
                </a:solidFill>
                <a:latin typeface="Arial" charset="0"/>
                <a:cs typeface="Arial" charset="0"/>
              </a:rPr>
              <a:t>This is updated on a monthly basis using official statistics on average earnings, unemployment, social security payments, interest rates and pension income. Earnings data from the Office for National Statistics that is released in the month of the report refers to the previous month. We forecast earnings data for the month of the report.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US" sz="1800" b="1" i="1" dirty="0">
                <a:solidFill>
                  <a:srgbClr val="7BC23E"/>
                </a:solidFill>
                <a:latin typeface="Arial" charset="0"/>
                <a:cs typeface="Arial" charset="0"/>
              </a:rPr>
              <a:t>Taxes </a:t>
            </a:r>
            <a:r>
              <a:rPr lang="en-US" sz="1800" b="1" dirty="0">
                <a:solidFill>
                  <a:srgbClr val="000000"/>
                </a:solidFill>
                <a:latin typeface="Arial" charset="0"/>
                <a:cs typeface="Arial" charset="0"/>
              </a:rPr>
              <a:t>are subtracted from total household income to estimate the actual amount that can be spent on goods and services, i.e. net income or disposable income. The average amount of tax paid is calculated using the latest version of the Living Costs and Food Survey. This is updated on a monthly basis using Office for National Statistics data and Cebr modelling.</a:t>
            </a:r>
            <a:br>
              <a:rPr lang="en-US" sz="1800" b="1" dirty="0">
                <a:solidFill>
                  <a:srgbClr val="000000"/>
                </a:solidFill>
                <a:latin typeface="Arial" charset="0"/>
                <a:cs typeface="Arial" charset="0"/>
              </a:rPr>
            </a:br>
            <a:endParaRPr lang="en-GB" sz="1800" b="1" dirty="0">
              <a:solidFill>
                <a:srgbClr val="000000"/>
              </a:solidFill>
              <a:latin typeface="Arial" charset="0"/>
              <a:cs typeface="Arial" charset="0"/>
            </a:endParaRPr>
          </a:p>
        </p:txBody>
      </p:sp>
      <p:sp>
        <p:nvSpPr>
          <p:cNvPr id="2457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458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8436" name="Rectangle 4"/>
          <p:cNvSpPr>
            <a:spLocks noChangeArrowheads="1"/>
          </p:cNvSpPr>
          <p:nvPr/>
        </p:nvSpPr>
        <p:spPr bwMode="auto">
          <a:xfrm>
            <a:off x="177800" y="971550"/>
            <a:ext cx="7761288" cy="2368550"/>
          </a:xfrm>
          <a:prstGeom prst="rect">
            <a:avLst/>
          </a:prstGeom>
          <a:noFill/>
          <a:ln>
            <a:noFill/>
          </a:ln>
          <a:extLst/>
        </p:spPr>
        <p:txBody>
          <a:bodyPr lIns="104306" tIns="52153" rIns="104306" bIns="52153">
            <a:spAutoFit/>
          </a:bodyPr>
          <a:lstStyle/>
          <a:p>
            <a:pPr eaLnBrk="1" hangingPunct="1">
              <a:defRPr/>
            </a:pPr>
            <a:r>
              <a:rPr lang="en-US" sz="1800" b="1" dirty="0">
                <a:solidFill>
                  <a:srgbClr val="003C16"/>
                </a:solidFill>
                <a:latin typeface="Arial" charset="0"/>
                <a:cs typeface="Arial" charset="0"/>
              </a:rPr>
              <a:t>The Asda income tracker  is calculated from the following equations:</a:t>
            </a:r>
          </a:p>
          <a:p>
            <a:pPr eaLnBrk="1" hangingPunct="1">
              <a:defRPr/>
            </a:pPr>
            <a:endParaRPr lang="en-GB" sz="2100" b="1" dirty="0">
              <a:solidFill>
                <a:srgbClr val="003C16"/>
              </a:solidFill>
              <a:latin typeface="Arial" charset="0"/>
              <a:cs typeface="Arial" charset="0"/>
            </a:endParaRPr>
          </a:p>
          <a:p>
            <a:pPr marL="457200" indent="-457200" eaLnBrk="1" hangingPunct="1">
              <a:buFont typeface="Arial" pitchFamily="34" charset="0"/>
              <a:buChar char="•"/>
              <a:defRPr/>
            </a:pPr>
            <a:r>
              <a:rPr lang="en-GB" b="1" dirty="0">
                <a:solidFill>
                  <a:srgbClr val="E0B200"/>
                </a:solidFill>
                <a:latin typeface="Arial" charset="0"/>
                <a:cs typeface="Arial" charset="0"/>
              </a:rPr>
              <a:t>Total household income minus taxes</a:t>
            </a:r>
            <a:br>
              <a:rPr lang="en-GB" b="1" dirty="0">
                <a:solidFill>
                  <a:srgbClr val="E0B200"/>
                </a:solidFill>
                <a:latin typeface="Arial" charset="0"/>
                <a:cs typeface="Arial" charset="0"/>
              </a:rPr>
            </a:br>
            <a:r>
              <a:rPr lang="en-GB" b="1" dirty="0">
                <a:solidFill>
                  <a:srgbClr val="E0B200"/>
                </a:solidFill>
                <a:latin typeface="Arial" charset="0"/>
                <a:cs typeface="Arial" charset="0"/>
              </a:rPr>
              <a:t>equals net income</a:t>
            </a:r>
          </a:p>
          <a:p>
            <a:pPr marL="457200" indent="-457200" eaLnBrk="1" hangingPunct="1">
              <a:buFont typeface="Arial" pitchFamily="34" charset="0"/>
              <a:buChar char="•"/>
              <a:defRPr/>
            </a:pPr>
            <a:r>
              <a:rPr lang="en-GB" b="1" dirty="0">
                <a:solidFill>
                  <a:srgbClr val="7DC242"/>
                </a:solidFill>
                <a:latin typeface="Arial" charset="0"/>
                <a:cs typeface="Arial" charset="0"/>
              </a:rPr>
              <a:t>Net income minus basic spend equals Asda income tracker</a:t>
            </a:r>
          </a:p>
        </p:txBody>
      </p:sp>
      <p:sp>
        <p:nvSpPr>
          <p:cNvPr id="2458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560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5604" name="Rectangle 5"/>
          <p:cNvSpPr>
            <a:spLocks noChangeArrowheads="1"/>
          </p:cNvSpPr>
          <p:nvPr/>
        </p:nvSpPr>
        <p:spPr bwMode="auto">
          <a:xfrm>
            <a:off x="177800" y="2208213"/>
            <a:ext cx="92773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800" b="1" i="1" dirty="0">
                <a:solidFill>
                  <a:srgbClr val="7BC23E"/>
                </a:solidFill>
                <a:latin typeface="Arial" charset="0"/>
                <a:cs typeface="Arial" charset="0"/>
              </a:rPr>
              <a:t>Net income</a:t>
            </a:r>
            <a:r>
              <a:rPr lang="en-US" sz="1800" b="1" i="1" dirty="0">
                <a:solidFill>
                  <a:srgbClr val="000000"/>
                </a:solidFill>
                <a:latin typeface="Arial" charset="0"/>
                <a:cs typeface="Arial" charset="0"/>
              </a:rPr>
              <a:t> </a:t>
            </a:r>
            <a:r>
              <a:rPr lang="en-US" sz="1800" b="1" dirty="0">
                <a:solidFill>
                  <a:srgbClr val="000000"/>
                </a:solidFill>
                <a:latin typeface="Arial" charset="0"/>
                <a:cs typeface="Arial" charset="0"/>
              </a:rPr>
              <a:t>is calculated by deducting our tax estimate from our total household income estimate. </a:t>
            </a:r>
            <a:br>
              <a:rPr lang="en-US" sz="1800" b="1" dirty="0">
                <a:solidFill>
                  <a:srgbClr val="000000"/>
                </a:solidFill>
                <a:latin typeface="Arial" charset="0"/>
                <a:cs typeface="Arial" charset="0"/>
              </a:rPr>
            </a:br>
            <a:r>
              <a:rPr lang="en-US" sz="1800" b="1" dirty="0">
                <a:solidFill>
                  <a:srgbClr val="000000"/>
                </a:solidFill>
                <a:latin typeface="Arial" charset="0"/>
                <a:cs typeface="Arial" charset="0"/>
              </a:rPr>
              <a:t/>
            </a:r>
            <a:br>
              <a:rPr lang="en-US" sz="1800" b="1" dirty="0">
                <a:solidFill>
                  <a:srgbClr val="000000"/>
                </a:solidFill>
                <a:latin typeface="Arial" charset="0"/>
                <a:cs typeface="Arial" charset="0"/>
              </a:rPr>
            </a:br>
            <a:r>
              <a:rPr lang="en-US" sz="1800" b="1" i="1" dirty="0">
                <a:solidFill>
                  <a:srgbClr val="7BC23E"/>
                </a:solidFill>
                <a:latin typeface="Arial" charset="0"/>
                <a:cs typeface="Arial" charset="0"/>
              </a:rPr>
              <a:t>Basic spend (cost of living)</a:t>
            </a:r>
            <a:r>
              <a:rPr lang="en-US" sz="1800" b="1" dirty="0">
                <a:solidFill>
                  <a:srgbClr val="000000"/>
                </a:solidFill>
                <a:latin typeface="Arial" charset="0"/>
                <a:cs typeface="Arial" charset="0"/>
              </a:rPr>
              <a:t> figures are updated using monthly consumer price data and the trend growth rate in the volume of essential goods and services purchased over the most recent ten year period. A full list of items constituting basic (or ‘essential’) spending was created in collaboration between Asda and Cebr when the income tracker concept was originally formed in 2008. This list is available on request.</a:t>
            </a:r>
            <a:br>
              <a:rPr lang="en-US"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The </a:t>
            </a:r>
            <a:r>
              <a:rPr lang="en-GB" sz="1800" b="1" i="1" dirty="0">
                <a:solidFill>
                  <a:srgbClr val="7BC23E"/>
                </a:solidFill>
                <a:latin typeface="Arial" charset="0"/>
                <a:cs typeface="Arial" charset="0"/>
              </a:rPr>
              <a:t>Asda income tracker</a:t>
            </a:r>
            <a:r>
              <a:rPr lang="en-GB" sz="1800" b="1" dirty="0">
                <a:solidFill>
                  <a:srgbClr val="000000"/>
                </a:solidFill>
                <a:latin typeface="Arial" charset="0"/>
                <a:cs typeface="Arial" charset="0"/>
              </a:rPr>
              <a:t> is a measure of ‘discretionary income’, reflecting the amount remaining after the average UK household has had taxes subtracted from their income and bought essential items such as: groceries, electricity, gas, transport costs and mortgage interest payments or rent. The income tracker measures the amount left over to spend on discretionary purchases such as leisure and recreation goods and services.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endParaRPr lang="en-GB" sz="1400" b="1" dirty="0">
              <a:solidFill>
                <a:srgbClr val="000000"/>
              </a:solidFill>
              <a:latin typeface="Arial" charset="0"/>
              <a:cs typeface="Arial" charset="0"/>
            </a:endParaRPr>
          </a:p>
        </p:txBody>
      </p:sp>
      <p:sp>
        <p:nvSpPr>
          <p:cNvPr id="25605" name="Rectangle 6"/>
          <p:cNvSpPr>
            <a:spLocks noChangeArrowheads="1"/>
          </p:cNvSpPr>
          <p:nvPr/>
        </p:nvSpPr>
        <p:spPr bwMode="auto">
          <a:xfrm>
            <a:off x="177800" y="1160463"/>
            <a:ext cx="74850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b="1" dirty="0">
                <a:solidFill>
                  <a:srgbClr val="E0B200"/>
                </a:solidFill>
                <a:latin typeface="Arial" charset="0"/>
                <a:cs typeface="Arial" charset="0"/>
              </a:rPr>
              <a:t>These components are based on official statistics and Cebr calculations.</a:t>
            </a:r>
            <a:r>
              <a:rPr lang="en-GB" b="1" dirty="0">
                <a:solidFill>
                  <a:srgbClr val="FF9900"/>
                </a:solidFill>
                <a:latin typeface="Arial" charset="0"/>
                <a:cs typeface="Arial" charset="0"/>
              </a:rPr>
              <a:t> </a:t>
            </a:r>
          </a:p>
        </p:txBody>
      </p:sp>
      <p:sp>
        <p:nvSpPr>
          <p:cNvPr id="25606"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18</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Disclaimer</a:t>
            </a:r>
            <a:endParaRPr lang="en-GB" sz="5000" b="1" u="sng" dirty="0">
              <a:solidFill>
                <a:srgbClr val="62B030"/>
              </a:solidFill>
              <a:latin typeface="Arial" charset="0"/>
            </a:endParaRPr>
          </a:p>
        </p:txBody>
      </p:sp>
      <p:sp>
        <p:nvSpPr>
          <p:cNvPr id="2662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6628" name="Rectangle 5"/>
          <p:cNvSpPr>
            <a:spLocks noChangeArrowheads="1"/>
          </p:cNvSpPr>
          <p:nvPr/>
        </p:nvSpPr>
        <p:spPr bwMode="auto">
          <a:xfrm>
            <a:off x="461963" y="2192338"/>
            <a:ext cx="9277350"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2100" b="1" dirty="0">
                <a:solidFill>
                  <a:srgbClr val="003C16"/>
                </a:solidFill>
                <a:latin typeface="Arial" charset="0"/>
                <a:cs typeface="Arial" charset="0"/>
              </a:rPr>
              <a:t>This report was produced by the Centre for Economics and Business Research (Cebr), an independent economics and business research consultancy established in 1993 providing forecasts and advice to City institutions, government departments, local authorities and numerous blue-chip companies throughout Europe. The main contributors to this report are Cebr economists </a:t>
            </a:r>
            <a:r>
              <a:rPr lang="en-GB" sz="2100" b="1" dirty="0" smtClean="0">
                <a:solidFill>
                  <a:srgbClr val="003C16"/>
                </a:solidFill>
                <a:latin typeface="Arial" charset="0"/>
                <a:cs typeface="Arial" charset="0"/>
              </a:rPr>
              <a:t>Sam Alderson and Rob Harbron.</a:t>
            </a: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GB" sz="2100" b="1" dirty="0">
                <a:solidFill>
                  <a:srgbClr val="003C16"/>
                </a:solidFill>
                <a:latin typeface="Arial" charset="0"/>
                <a:cs typeface="Arial" charset="0"/>
              </a:rPr>
              <a:t>Whilst every effort has been made to ensure the accuracy of the material in this report, the authors and Cebr will not be liable for any loss or damages incurred through the use of this report.</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London, </a:t>
            </a:r>
            <a:r>
              <a:rPr lang="en-GB" sz="2100" b="1" dirty="0" smtClean="0">
                <a:solidFill>
                  <a:srgbClr val="003C16"/>
                </a:solidFill>
                <a:latin typeface="Arial" charset="0"/>
                <a:cs typeface="Arial" charset="0"/>
              </a:rPr>
              <a:t>January 2015</a:t>
            </a:r>
            <a:endParaRPr lang="en-GB" sz="2100" b="1" dirty="0">
              <a:solidFill>
                <a:srgbClr val="003C16"/>
              </a:solidFill>
              <a:latin typeface="Arial" charset="0"/>
              <a:cs typeface="Arial" charset="0"/>
            </a:endParaRPr>
          </a:p>
        </p:txBody>
      </p:sp>
      <p:sp>
        <p:nvSpPr>
          <p:cNvPr id="2662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Disclaimer</a:t>
            </a: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19</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7800" y="268288"/>
            <a:ext cx="62388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Contents</a:t>
            </a:r>
            <a:endParaRPr lang="en-GB" sz="5000" b="1" u="sng" dirty="0">
              <a:solidFill>
                <a:srgbClr val="62B030"/>
              </a:solidFill>
              <a:latin typeface="Arial" charset="0"/>
            </a:endParaRPr>
          </a:p>
        </p:txBody>
      </p:sp>
      <p:sp>
        <p:nvSpPr>
          <p:cNvPr id="307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3076" name="Rectangle 4"/>
          <p:cNvSpPr>
            <a:spLocks noChangeArrowheads="1"/>
          </p:cNvSpPr>
          <p:nvPr/>
        </p:nvSpPr>
        <p:spPr bwMode="auto">
          <a:xfrm>
            <a:off x="177800" y="1276350"/>
            <a:ext cx="9090025" cy="490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defRPr/>
            </a:pPr>
            <a:r>
              <a:rPr lang="en-GB" sz="2600" b="1" dirty="0">
                <a:solidFill>
                  <a:srgbClr val="003C16"/>
                </a:solidFill>
                <a:latin typeface="Arial" charset="0"/>
              </a:rPr>
              <a:t>Introduction</a:t>
            </a:r>
            <a:r>
              <a:rPr lang="en-GB" sz="2600" b="1" dirty="0">
                <a:solidFill>
                  <a:srgbClr val="7DC242"/>
                </a:solidFill>
                <a:latin typeface="Arial" charset="0"/>
              </a:rPr>
              <a:t>					03</a:t>
            </a:r>
            <a:br>
              <a:rPr lang="en-GB" sz="2600" b="1" dirty="0">
                <a:solidFill>
                  <a:srgbClr val="7DC242"/>
                </a:solidFill>
                <a:latin typeface="Arial" charset="0"/>
              </a:rPr>
            </a:br>
            <a:r>
              <a:rPr lang="en-GB" sz="2600" b="1" dirty="0">
                <a:solidFill>
                  <a:srgbClr val="003C16"/>
                </a:solidFill>
                <a:latin typeface="Arial" charset="0"/>
              </a:rPr>
              <a:t>Headlines	</a:t>
            </a:r>
            <a:r>
              <a:rPr lang="en-GB" sz="2600" b="1" dirty="0">
                <a:solidFill>
                  <a:srgbClr val="7DC242"/>
                </a:solidFill>
                <a:latin typeface="Arial" charset="0"/>
              </a:rPr>
              <a:t>					04</a:t>
            </a:r>
            <a:br>
              <a:rPr lang="en-GB" sz="2600" b="1" dirty="0">
                <a:solidFill>
                  <a:srgbClr val="7DC242"/>
                </a:solidFill>
                <a:latin typeface="Arial" charset="0"/>
              </a:rPr>
            </a:br>
            <a:r>
              <a:rPr lang="en-GB" sz="2600" b="1" dirty="0">
                <a:solidFill>
                  <a:srgbClr val="003C16"/>
                </a:solidFill>
                <a:latin typeface="Arial" charset="0"/>
              </a:rPr>
              <a:t>Constructing the Income Tracker </a:t>
            </a:r>
            <a:r>
              <a:rPr lang="en-GB" sz="2600" b="1" dirty="0">
                <a:solidFill>
                  <a:srgbClr val="7DC242"/>
                </a:solidFill>
                <a:latin typeface="Arial" charset="0"/>
              </a:rPr>
              <a:t>		05</a:t>
            </a:r>
            <a:br>
              <a:rPr lang="en-GB" sz="2600" b="1" dirty="0">
                <a:solidFill>
                  <a:srgbClr val="7DC242"/>
                </a:solidFill>
                <a:latin typeface="Arial" charset="0"/>
              </a:rPr>
            </a:br>
            <a:r>
              <a:rPr lang="en-GB" sz="2600" b="1" dirty="0">
                <a:solidFill>
                  <a:srgbClr val="003C16"/>
                </a:solidFill>
                <a:latin typeface="Arial" charset="0"/>
              </a:rPr>
              <a:t>Dashboard</a:t>
            </a:r>
            <a:r>
              <a:rPr lang="en-GB" sz="2600" b="1" dirty="0">
                <a:solidFill>
                  <a:srgbClr val="7DC242"/>
                </a:solidFill>
                <a:latin typeface="Arial" charset="0"/>
              </a:rPr>
              <a:t>						06</a:t>
            </a:r>
            <a:br>
              <a:rPr lang="en-GB" sz="2600" b="1" dirty="0">
                <a:solidFill>
                  <a:srgbClr val="7DC242"/>
                </a:solidFill>
                <a:latin typeface="Arial" charset="0"/>
              </a:rPr>
            </a:br>
            <a:r>
              <a:rPr lang="en-GB" sz="2600" b="1" dirty="0">
                <a:solidFill>
                  <a:srgbClr val="003C16"/>
                </a:solidFill>
                <a:latin typeface="Arial" charset="0"/>
              </a:rPr>
              <a:t>Income Tracker trends</a:t>
            </a:r>
            <a:r>
              <a:rPr lang="en-GB" sz="2600" b="1" dirty="0">
                <a:solidFill>
                  <a:srgbClr val="7DC242"/>
                </a:solidFill>
                <a:latin typeface="Arial" charset="0"/>
              </a:rPr>
              <a:t>				07</a:t>
            </a:r>
            <a:br>
              <a:rPr lang="en-GB" sz="2600" b="1" dirty="0">
                <a:solidFill>
                  <a:srgbClr val="7DC242"/>
                </a:solidFill>
                <a:latin typeface="Arial" charset="0"/>
              </a:rPr>
            </a:br>
            <a:r>
              <a:rPr lang="en-GB" sz="2600" b="1" dirty="0">
                <a:solidFill>
                  <a:srgbClr val="003C16"/>
                </a:solidFill>
                <a:latin typeface="Arial" charset="0"/>
              </a:rPr>
              <a:t>Cost of living</a:t>
            </a:r>
            <a:r>
              <a:rPr lang="en-GB" sz="2600" b="1" dirty="0">
                <a:solidFill>
                  <a:srgbClr val="7DC242"/>
                </a:solidFill>
                <a:latin typeface="Arial" charset="0"/>
              </a:rPr>
              <a:t>					09</a:t>
            </a:r>
            <a:br>
              <a:rPr lang="en-GB" sz="2600" b="1" dirty="0">
                <a:solidFill>
                  <a:srgbClr val="7DC242"/>
                </a:solidFill>
                <a:latin typeface="Arial" charset="0"/>
              </a:rPr>
            </a:br>
            <a:r>
              <a:rPr lang="en-GB" sz="2600" b="1" dirty="0">
                <a:solidFill>
                  <a:srgbClr val="003C16"/>
                </a:solidFill>
                <a:latin typeface="Arial" charset="0"/>
              </a:rPr>
              <a:t>Labour market</a:t>
            </a:r>
            <a:r>
              <a:rPr lang="en-GB" sz="2600" b="1" dirty="0">
                <a:solidFill>
                  <a:srgbClr val="7DC242"/>
                </a:solidFill>
                <a:latin typeface="Arial" charset="0"/>
              </a:rPr>
              <a:t>					11</a:t>
            </a:r>
          </a:p>
          <a:p>
            <a:pPr eaLnBrk="1" hangingPunct="1">
              <a:defRPr/>
            </a:pPr>
            <a:r>
              <a:rPr lang="en-GB" sz="2600" b="1" dirty="0">
                <a:solidFill>
                  <a:srgbClr val="003C16"/>
                </a:solidFill>
                <a:latin typeface="Arial" charset="0"/>
              </a:rPr>
              <a:t>Contact	</a:t>
            </a:r>
            <a:r>
              <a:rPr lang="en-GB" sz="2600" b="1" dirty="0">
                <a:solidFill>
                  <a:srgbClr val="7DC242"/>
                </a:solidFill>
                <a:latin typeface="Arial" charset="0"/>
              </a:rPr>
              <a:t>					12</a:t>
            </a:r>
            <a:br>
              <a:rPr lang="en-GB" sz="2600" b="1" dirty="0">
                <a:solidFill>
                  <a:srgbClr val="7DC242"/>
                </a:solidFill>
                <a:latin typeface="Arial" charset="0"/>
              </a:rPr>
            </a:br>
            <a:r>
              <a:rPr lang="en-GB" sz="2600" b="1" dirty="0">
                <a:solidFill>
                  <a:srgbClr val="003C16"/>
                </a:solidFill>
                <a:latin typeface="Arial" charset="0"/>
              </a:rPr>
              <a:t>Data charts &amp; tables	</a:t>
            </a:r>
            <a:r>
              <a:rPr lang="en-GB" sz="2600" b="1" dirty="0">
                <a:solidFill>
                  <a:srgbClr val="7DC242"/>
                </a:solidFill>
                <a:latin typeface="Arial" charset="0"/>
              </a:rPr>
              <a:t>			13</a:t>
            </a:r>
            <a:br>
              <a:rPr lang="en-GB" sz="2600" b="1" dirty="0">
                <a:solidFill>
                  <a:srgbClr val="7DC242"/>
                </a:solidFill>
                <a:latin typeface="Arial" charset="0"/>
              </a:rPr>
            </a:br>
            <a:r>
              <a:rPr lang="en-GB" sz="2600" b="1" dirty="0">
                <a:solidFill>
                  <a:srgbClr val="003C16"/>
                </a:solidFill>
                <a:latin typeface="Arial" charset="0"/>
              </a:rPr>
              <a:t>Method update</a:t>
            </a:r>
            <a:r>
              <a:rPr lang="en-GB" sz="2600" b="1" dirty="0">
                <a:solidFill>
                  <a:srgbClr val="7DC242"/>
                </a:solidFill>
                <a:latin typeface="Arial" charset="0"/>
              </a:rPr>
              <a:t>					17</a:t>
            </a:r>
          </a:p>
          <a:p>
            <a:pPr eaLnBrk="1" hangingPunct="1">
              <a:defRPr/>
            </a:pPr>
            <a:r>
              <a:rPr lang="en-GB" sz="2600" b="1" dirty="0">
                <a:solidFill>
                  <a:srgbClr val="003C16"/>
                </a:solidFill>
                <a:latin typeface="Arial" charset="0"/>
              </a:rPr>
              <a:t>Method notes	</a:t>
            </a:r>
            <a:r>
              <a:rPr lang="en-GB" sz="2600" b="1" dirty="0">
                <a:solidFill>
                  <a:srgbClr val="7DC242"/>
                </a:solidFill>
                <a:latin typeface="Arial" charset="0"/>
              </a:rPr>
              <a:t>				18</a:t>
            </a:r>
          </a:p>
          <a:p>
            <a:pPr eaLnBrk="1" hangingPunct="1">
              <a:defRPr/>
            </a:pPr>
            <a:r>
              <a:rPr lang="en-GB" sz="2600" b="1" dirty="0">
                <a:solidFill>
                  <a:srgbClr val="003C16"/>
                </a:solidFill>
                <a:latin typeface="Arial" charset="0"/>
              </a:rPr>
              <a:t>Disclaimer	</a:t>
            </a:r>
            <a:r>
              <a:rPr lang="en-GB" sz="2600" b="1" dirty="0">
                <a:solidFill>
                  <a:srgbClr val="7DC242"/>
                </a:solidFill>
                <a:latin typeface="Arial" charset="0"/>
              </a:rPr>
              <a:t>					20</a:t>
            </a:r>
            <a:endParaRPr lang="en-GB" sz="2900" b="1" dirty="0">
              <a:solidFill>
                <a:srgbClr val="7DC242"/>
              </a:solidFill>
              <a:latin typeface="Arial" charset="0"/>
            </a:endParaRPr>
          </a:p>
        </p:txBody>
      </p:sp>
      <p:sp>
        <p:nvSpPr>
          <p:cNvPr id="307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a:t>
            </a:r>
            <a:endParaRPr lang="en-GB" sz="3700" b="1" u="sng" dirty="0">
              <a:solidFill>
                <a:srgbClr val="62B030"/>
              </a:solidFill>
              <a:latin typeface="Arial" charset="0"/>
            </a:endParaRPr>
          </a:p>
        </p:txBody>
      </p:sp>
      <p:sp>
        <p:nvSpPr>
          <p:cNvPr id="7"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a:t>
            </a:fld>
            <a:endParaRPr lang="en-GB" dirty="0"/>
          </a:p>
        </p:txBody>
      </p:sp>
    </p:spTree>
    <p:extLst>
      <p:ext uri="{BB962C8B-B14F-4D97-AF65-F5344CB8AC3E}">
        <p14:creationId xmlns:p14="http://schemas.microsoft.com/office/powerpoint/2010/main" val="12417961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621588" y="1332359"/>
            <a:ext cx="2570162" cy="443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Headlines – Asda Income Tracker</a:t>
            </a:r>
            <a:endParaRPr lang="en-GB" sz="5000" b="1" u="sng" dirty="0">
              <a:solidFill>
                <a:srgbClr val="62B030"/>
              </a:solidFill>
              <a:latin typeface="Arial" charset="0"/>
            </a:endParaRPr>
          </a:p>
        </p:txBody>
      </p:sp>
      <p:sp>
        <p:nvSpPr>
          <p:cNvPr id="512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5124" name="Rectangle 4"/>
          <p:cNvSpPr>
            <a:spLocks noChangeArrowheads="1"/>
          </p:cNvSpPr>
          <p:nvPr/>
        </p:nvSpPr>
        <p:spPr bwMode="auto">
          <a:xfrm>
            <a:off x="222250" y="1260351"/>
            <a:ext cx="6924650" cy="269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400" b="1" dirty="0">
                <a:solidFill>
                  <a:srgbClr val="003C16"/>
                </a:solidFill>
                <a:latin typeface="Arial" charset="0"/>
              </a:rPr>
              <a:t>The average UK household had £</a:t>
            </a:r>
            <a:r>
              <a:rPr lang="en-US" sz="1400" b="1" dirty="0" smtClean="0">
                <a:solidFill>
                  <a:srgbClr val="003C16"/>
                </a:solidFill>
                <a:latin typeface="Arial" charset="0"/>
              </a:rPr>
              <a:t>185 </a:t>
            </a:r>
            <a:r>
              <a:rPr lang="en-US" sz="1400" b="1" dirty="0">
                <a:solidFill>
                  <a:srgbClr val="003C16"/>
                </a:solidFill>
                <a:latin typeface="Arial" charset="0"/>
              </a:rPr>
              <a:t>a week of discretionary income in </a:t>
            </a:r>
            <a:r>
              <a:rPr lang="en-US" sz="1400" b="1" dirty="0" smtClean="0">
                <a:solidFill>
                  <a:srgbClr val="003C16"/>
                </a:solidFill>
                <a:latin typeface="Arial" charset="0"/>
              </a:rPr>
              <a:t>January 2015, </a:t>
            </a:r>
            <a:r>
              <a:rPr lang="en-US" sz="1400" b="1" dirty="0">
                <a:solidFill>
                  <a:srgbClr val="003C16"/>
                </a:solidFill>
                <a:latin typeface="Arial" charset="0"/>
              </a:rPr>
              <a:t>up by </a:t>
            </a:r>
            <a:r>
              <a:rPr lang="en-US" sz="1400" b="1" dirty="0" smtClean="0">
                <a:solidFill>
                  <a:srgbClr val="003C16"/>
                </a:solidFill>
                <a:latin typeface="Arial" charset="0"/>
              </a:rPr>
              <a:t>£16 </a:t>
            </a:r>
            <a:r>
              <a:rPr lang="en-US" sz="1400" b="1" dirty="0">
                <a:solidFill>
                  <a:srgbClr val="003C16"/>
                </a:solidFill>
                <a:latin typeface="Arial" charset="0"/>
              </a:rPr>
              <a:t>a week on the same month a year before.</a:t>
            </a:r>
          </a:p>
          <a:p>
            <a:pPr eaLnBrk="1" hangingPunct="1"/>
            <a:endParaRPr lang="en-US" sz="1400" b="1" dirty="0">
              <a:solidFill>
                <a:srgbClr val="003C16"/>
              </a:solidFill>
              <a:latin typeface="Arial" charset="0"/>
            </a:endParaRPr>
          </a:p>
          <a:p>
            <a:pPr eaLnBrk="1" hangingPunct="1"/>
            <a:r>
              <a:rPr lang="en-GB" sz="1400" b="1" dirty="0" smtClean="0">
                <a:solidFill>
                  <a:srgbClr val="003C16"/>
                </a:solidFill>
                <a:latin typeface="Arial" charset="0"/>
              </a:rPr>
              <a:t>Even with December seeing the strongest annual increase in over five years, the year-on-year change in the </a:t>
            </a:r>
            <a:r>
              <a:rPr lang="en-GB" sz="1400" b="1" dirty="0">
                <a:solidFill>
                  <a:srgbClr val="003C16"/>
                </a:solidFill>
                <a:latin typeface="Arial" charset="0"/>
              </a:rPr>
              <a:t>Income Tracker </a:t>
            </a:r>
            <a:r>
              <a:rPr lang="en-GB" sz="1400" b="1" dirty="0" smtClean="0">
                <a:solidFill>
                  <a:srgbClr val="003C16"/>
                </a:solidFill>
                <a:latin typeface="Arial" charset="0"/>
              </a:rPr>
              <a:t>rose again in January. </a:t>
            </a:r>
            <a:r>
              <a:rPr lang="en-GB" sz="1400" b="1" dirty="0">
                <a:solidFill>
                  <a:srgbClr val="003C16"/>
                </a:solidFill>
                <a:latin typeface="Arial" charset="0"/>
              </a:rPr>
              <a:t>The </a:t>
            </a:r>
            <a:r>
              <a:rPr lang="en-GB" sz="1400" b="1" dirty="0" smtClean="0">
                <a:solidFill>
                  <a:srgbClr val="003C16"/>
                </a:solidFill>
                <a:latin typeface="Arial" charset="0"/>
              </a:rPr>
              <a:t>improvements in family spending power are a reflection of a combination of record low levels of inflation and continued improvements in the domestic labour market.  </a:t>
            </a:r>
            <a:endParaRPr lang="en-GB" sz="1400" b="1" dirty="0">
              <a:solidFill>
                <a:srgbClr val="003C16"/>
              </a:solidFill>
              <a:latin typeface="Arial" charset="0"/>
            </a:endParaRPr>
          </a:p>
          <a:p>
            <a:pPr eaLnBrk="1" hangingPunct="1"/>
            <a:endParaRPr lang="en-GB" sz="1400" b="1" dirty="0">
              <a:solidFill>
                <a:srgbClr val="003C16"/>
              </a:solidFill>
              <a:latin typeface="Arial" charset="0"/>
            </a:endParaRPr>
          </a:p>
          <a:p>
            <a:pPr eaLnBrk="1" hangingPunct="1"/>
            <a:r>
              <a:rPr lang="en-GB" sz="1400" b="1" dirty="0" smtClean="0">
                <a:solidFill>
                  <a:srgbClr val="003C16"/>
                </a:solidFill>
                <a:latin typeface="Arial" charset="0"/>
              </a:rPr>
              <a:t>The Bank of England’s latest forecasts suggest that the current low inflationary environment is likely to last well into the second half of this year which should help to further boost household finances. </a:t>
            </a:r>
            <a:endParaRPr lang="en-GB" sz="1400" b="1" dirty="0">
              <a:solidFill>
                <a:srgbClr val="003C16"/>
              </a:solidFill>
              <a:latin typeface="Arial" charset="0"/>
            </a:endParaRPr>
          </a:p>
        </p:txBody>
      </p:sp>
      <p:sp>
        <p:nvSpPr>
          <p:cNvPr id="512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Headlines</a:t>
            </a:r>
            <a:endParaRPr lang="en-GB" sz="1300" b="1" dirty="0">
              <a:solidFill>
                <a:schemeClr val="bg2"/>
              </a:solidFill>
              <a:latin typeface="Arial" charset="0"/>
            </a:endParaRPr>
          </a:p>
        </p:txBody>
      </p:sp>
      <p:sp>
        <p:nvSpPr>
          <p:cNvPr id="5126" name="Rectangle 6"/>
          <p:cNvSpPr>
            <a:spLocks noChangeArrowheads="1"/>
          </p:cNvSpPr>
          <p:nvPr/>
        </p:nvSpPr>
        <p:spPr bwMode="auto">
          <a:xfrm>
            <a:off x="230969" y="4257984"/>
            <a:ext cx="7153275" cy="199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GB" sz="1400" b="1" dirty="0">
                <a:solidFill>
                  <a:srgbClr val="FFC000"/>
                </a:solidFill>
                <a:latin typeface="Arial" panose="020B0604020202020204" pitchFamily="34" charset="0"/>
                <a:cs typeface="Arial" panose="020B0604020202020204" pitchFamily="34" charset="0"/>
              </a:rPr>
              <a:t>“With such strong increases in household spending power, it is perhaps unsurprising </a:t>
            </a:r>
            <a:r>
              <a:rPr lang="en-GB" sz="1400" b="1" dirty="0" smtClean="0">
                <a:solidFill>
                  <a:srgbClr val="FFC000"/>
                </a:solidFill>
                <a:latin typeface="Arial" panose="020B0604020202020204" pitchFamily="34" charset="0"/>
                <a:cs typeface="Arial" panose="020B0604020202020204" pitchFamily="34" charset="0"/>
              </a:rPr>
              <a:t>that retailers </a:t>
            </a:r>
            <a:r>
              <a:rPr lang="en-GB" sz="1400" b="1" dirty="0">
                <a:solidFill>
                  <a:srgbClr val="FFC000"/>
                </a:solidFill>
                <a:latin typeface="Arial" panose="020B0604020202020204" pitchFamily="34" charset="0"/>
                <a:cs typeface="Arial" panose="020B0604020202020204" pitchFamily="34" charset="0"/>
              </a:rPr>
              <a:t>are beginning to report better than </a:t>
            </a:r>
            <a:r>
              <a:rPr lang="en-GB" sz="1400" b="1" dirty="0" smtClean="0">
                <a:solidFill>
                  <a:srgbClr val="FFC000"/>
                </a:solidFill>
                <a:latin typeface="Arial" panose="020B0604020202020204" pitchFamily="34" charset="0"/>
                <a:cs typeface="Arial" panose="020B0604020202020204" pitchFamily="34" charset="0"/>
              </a:rPr>
              <a:t>expected sales during the first few weeks of this year.” </a:t>
            </a:r>
            <a:endParaRPr lang="en-GB" sz="1400" b="1" dirty="0">
              <a:solidFill>
                <a:srgbClr val="FFC000"/>
              </a:solidFill>
              <a:latin typeface="Arial" panose="020B0604020202020204" pitchFamily="34" charset="0"/>
              <a:cs typeface="Arial" panose="020B0604020202020204" pitchFamily="34" charset="0"/>
            </a:endParaRPr>
          </a:p>
          <a:p>
            <a:endParaRPr lang="en-GB" sz="1400" b="1" dirty="0">
              <a:solidFill>
                <a:srgbClr val="7BC23E"/>
              </a:solidFill>
              <a:latin typeface="Arial" panose="020B0604020202020204" pitchFamily="34" charset="0"/>
              <a:cs typeface="Arial" panose="020B0604020202020204" pitchFamily="34" charset="0"/>
            </a:endParaRPr>
          </a:p>
          <a:p>
            <a:r>
              <a:rPr lang="en-GB" sz="1400" b="1" dirty="0" smtClean="0">
                <a:solidFill>
                  <a:srgbClr val="7BC23E"/>
                </a:solidFill>
                <a:latin typeface="Arial" panose="020B0604020202020204" pitchFamily="34" charset="0"/>
                <a:cs typeface="Arial" panose="020B0604020202020204" pitchFamily="34" charset="0"/>
              </a:rPr>
              <a:t>“With wages rising and inflation likely to remain subdued for much of the year, households are likely to provide a key driver of growth for the UK economy in 2015.”</a:t>
            </a:r>
            <a:endParaRPr lang="en-GB" sz="1400" b="1" dirty="0">
              <a:solidFill>
                <a:srgbClr val="7BC23E"/>
              </a:solidFill>
              <a:latin typeface="Arial" panose="020B0604020202020204" pitchFamily="34" charset="0"/>
              <a:cs typeface="Arial" panose="020B0604020202020204" pitchFamily="34" charset="0"/>
            </a:endParaRPr>
          </a:p>
          <a:p>
            <a:pPr>
              <a:spcAft>
                <a:spcPts val="0"/>
              </a:spcAft>
            </a:pPr>
            <a:endParaRPr lang="en-US" sz="1400" b="1" dirty="0" smtClean="0">
              <a:solidFill>
                <a:srgbClr val="7BC23E"/>
              </a:solidFill>
              <a:latin typeface="Arial" charset="0"/>
            </a:endParaRPr>
          </a:p>
          <a:p>
            <a:pPr eaLnBrk="1" hangingPunct="1">
              <a:lnSpc>
                <a:spcPct val="85000"/>
              </a:lnSpc>
            </a:pPr>
            <a:r>
              <a:rPr lang="en-US" sz="1300" b="1" dirty="0" smtClean="0">
                <a:solidFill>
                  <a:srgbClr val="30592D"/>
                </a:solidFill>
                <a:latin typeface="Arial" charset="0"/>
              </a:rPr>
              <a:t>Sam Alderson,</a:t>
            </a:r>
            <a:r>
              <a:rPr lang="en-US" sz="1300" dirty="0" smtClean="0">
                <a:solidFill>
                  <a:srgbClr val="30592D"/>
                </a:solidFill>
                <a:latin typeface="Arial" charset="0"/>
              </a:rPr>
              <a:t> Economist, </a:t>
            </a:r>
            <a:r>
              <a:rPr lang="en-US" sz="1300" dirty="0">
                <a:solidFill>
                  <a:srgbClr val="30592D"/>
                </a:solidFill>
                <a:latin typeface="Arial" charset="0"/>
              </a:rPr>
              <a:t>Cebr</a:t>
            </a:r>
            <a:endParaRPr lang="en-GB" sz="1300" dirty="0">
              <a:solidFill>
                <a:srgbClr val="30592D"/>
              </a:solidFill>
              <a:latin typeface="Arial" charset="0"/>
            </a:endParaRPr>
          </a:p>
        </p:txBody>
      </p:sp>
      <p:sp>
        <p:nvSpPr>
          <p:cNvPr id="5128" name="Text Box 8"/>
          <p:cNvSpPr txBox="1">
            <a:spLocks noChangeArrowheads="1"/>
          </p:cNvSpPr>
          <p:nvPr/>
        </p:nvSpPr>
        <p:spPr bwMode="auto">
          <a:xfrm>
            <a:off x="7973317" y="2146003"/>
            <a:ext cx="1837879" cy="3644755"/>
          </a:xfrm>
          <a:prstGeom prst="rect">
            <a:avLst/>
          </a:prstGeom>
          <a:noFill/>
          <a:ln>
            <a:noFill/>
          </a:ln>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eaLnBrk="1" hangingPunct="1">
              <a:buClr>
                <a:srgbClr val="000000"/>
              </a:buClr>
              <a:buSzPct val="100000"/>
              <a:defRPr/>
            </a:pPr>
            <a:r>
              <a:rPr lang="en-US" sz="2300" b="1" dirty="0" smtClean="0">
                <a:solidFill>
                  <a:srgbClr val="FFFFFF"/>
                </a:solidFill>
                <a:latin typeface="Arial Narrow" pitchFamily="34" charset="0"/>
                <a:cs typeface="Arial" charset="0"/>
              </a:rPr>
              <a:t>Family spending power was up by £16 a week year </a:t>
            </a:r>
            <a:r>
              <a:rPr lang="en-US" sz="2300" b="1" dirty="0">
                <a:solidFill>
                  <a:srgbClr val="FFFFFF"/>
                </a:solidFill>
                <a:latin typeface="Arial Narrow" pitchFamily="34" charset="0"/>
                <a:cs typeface="Arial" charset="0"/>
              </a:rPr>
              <a:t>on year</a:t>
            </a:r>
          </a:p>
          <a:p>
            <a:pPr algn="ctr" eaLnBrk="1" hangingPunct="1">
              <a:buClr>
                <a:srgbClr val="000000"/>
              </a:buClr>
              <a:buSzPct val="100000"/>
              <a:buFont typeface="Times New Roman" pitchFamily="18" charset="0"/>
              <a:buNone/>
              <a:defRPr/>
            </a:pPr>
            <a:r>
              <a:rPr lang="en-US" sz="2300" b="1" dirty="0" smtClean="0">
                <a:solidFill>
                  <a:srgbClr val="FFFFFF"/>
                </a:solidFill>
                <a:latin typeface="Arial Narrow" pitchFamily="34" charset="0"/>
                <a:cs typeface="Arial" charset="0"/>
              </a:rPr>
              <a:t> in January</a:t>
            </a:r>
          </a:p>
          <a:p>
            <a:pPr algn="ctr" eaLnBrk="1" hangingPunct="1">
              <a:buClr>
                <a:srgbClr val="000000"/>
              </a:buClr>
              <a:buSzPct val="100000"/>
              <a:buFont typeface="Times New Roman" pitchFamily="18" charset="0"/>
              <a:buNone/>
              <a:defRPr/>
            </a:pPr>
            <a:endParaRPr lang="en-US" sz="2300" b="1" dirty="0" smtClean="0">
              <a:solidFill>
                <a:srgbClr val="FFFFFF"/>
              </a:solidFill>
              <a:latin typeface="Arial Narrow" pitchFamily="34" charset="0"/>
              <a:cs typeface="Arial" charset="0"/>
            </a:endParaRPr>
          </a:p>
          <a:p>
            <a:pPr algn="ctr" eaLnBrk="1" hangingPunct="1">
              <a:buClr>
                <a:srgbClr val="000000"/>
              </a:buClr>
              <a:buSzPct val="100000"/>
              <a:buFont typeface="Times New Roman" pitchFamily="18" charset="0"/>
              <a:buNone/>
              <a:defRPr/>
            </a:pPr>
            <a:r>
              <a:rPr lang="en-US" sz="2300" b="1" dirty="0" smtClean="0">
                <a:solidFill>
                  <a:schemeClr val="accent4">
                    <a:lumMod val="75000"/>
                    <a:lumOff val="25000"/>
                  </a:schemeClr>
                </a:solidFill>
                <a:latin typeface="Arial Narrow" pitchFamily="34" charset="0"/>
                <a:cs typeface="Arial" charset="0"/>
              </a:rPr>
              <a:t>(an 9.3% annual increase)</a:t>
            </a:r>
          </a:p>
        </p:txBody>
      </p:sp>
      <p:sp>
        <p:nvSpPr>
          <p:cNvPr id="2" name="Flowchart: Process 1"/>
          <p:cNvSpPr/>
          <p:nvPr/>
        </p:nvSpPr>
        <p:spPr bwMode="auto">
          <a:xfrm>
            <a:off x="7527925" y="1476375"/>
            <a:ext cx="114300" cy="4824413"/>
          </a:xfrm>
          <a:prstGeom prst="flowChartProcess">
            <a:avLst/>
          </a:prstGeom>
          <a:solidFill>
            <a:schemeClr val="accent3">
              <a:lumMod val="95000"/>
            </a:schemeClr>
          </a:solidFill>
          <a:ln w="9525" cap="flat" cmpd="sng" algn="ctr">
            <a:noFill/>
            <a:prstDash val="solid"/>
            <a:round/>
            <a:headEnd type="none" w="med" len="med"/>
            <a:tailEnd type="none" w="med" len="med"/>
          </a:ln>
          <a:effectLst/>
          <a:extLst/>
        </p:spPr>
        <p:txBody>
          <a:bodyPr/>
          <a:lstStyle/>
          <a:p>
            <a:pPr>
              <a:defRPr/>
            </a:pPr>
            <a:endParaRPr lang="en-GB" sz="2400" dirty="0"/>
          </a:p>
        </p:txBody>
      </p:sp>
      <p:sp>
        <p:nvSpPr>
          <p:cNvPr id="16"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3</a:t>
            </a:fld>
            <a:endParaRPr lang="en-GB" dirty="0"/>
          </a:p>
        </p:txBody>
      </p:sp>
    </p:spTree>
    <p:extLst>
      <p:ext uri="{BB962C8B-B14F-4D97-AF65-F5344CB8AC3E}">
        <p14:creationId xmlns:p14="http://schemas.microsoft.com/office/powerpoint/2010/main" val="1118767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p:cNvSpPr>
            <a:spLocks noChangeArrowheads="1"/>
          </p:cNvSpPr>
          <p:nvPr/>
        </p:nvSpPr>
        <p:spPr bwMode="auto">
          <a:xfrm>
            <a:off x="357188" y="1397000"/>
            <a:ext cx="3206750" cy="1344613"/>
          </a:xfrm>
          <a:prstGeom prst="rect">
            <a:avLst/>
          </a:prstGeom>
          <a:solidFill>
            <a:srgbClr val="7DC242">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47" name="Rectangle 2"/>
          <p:cNvSpPr>
            <a:spLocks noChangeArrowheads="1"/>
          </p:cNvSpPr>
          <p:nvPr/>
        </p:nvSpPr>
        <p:spPr bwMode="auto">
          <a:xfrm>
            <a:off x="177800" y="268288"/>
            <a:ext cx="94456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Constructing the Asda Income Tracker</a:t>
            </a:r>
          </a:p>
        </p:txBody>
      </p:sp>
      <p:sp>
        <p:nvSpPr>
          <p:cNvPr id="6148" name="Rectangle 3"/>
          <p:cNvSpPr>
            <a:spLocks noChangeArrowheads="1"/>
          </p:cNvSpPr>
          <p:nvPr/>
        </p:nvSpPr>
        <p:spPr bwMode="auto">
          <a:xfrm>
            <a:off x="4672013" y="186531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6149" name="Rectangle 8"/>
          <p:cNvSpPr>
            <a:spLocks noChangeArrowheads="1"/>
          </p:cNvSpPr>
          <p:nvPr/>
        </p:nvSpPr>
        <p:spPr bwMode="auto">
          <a:xfrm>
            <a:off x="446088" y="1492250"/>
            <a:ext cx="25558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Total household</a:t>
            </a: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£729 </a:t>
            </a:r>
            <a:r>
              <a:rPr lang="en-US" sz="2400" b="1" dirty="0">
                <a:solidFill>
                  <a:srgbClr val="FFFFFF"/>
                </a:solidFill>
                <a:latin typeface="Arial" charset="0"/>
              </a:rPr>
              <a:t>per week</a:t>
            </a:r>
          </a:p>
        </p:txBody>
      </p:sp>
      <p:sp>
        <p:nvSpPr>
          <p:cNvPr id="6150" name="Rectangle 11"/>
          <p:cNvSpPr>
            <a:spLocks noChangeArrowheads="1"/>
          </p:cNvSpPr>
          <p:nvPr/>
        </p:nvSpPr>
        <p:spPr bwMode="auto">
          <a:xfrm>
            <a:off x="5881688" y="1397000"/>
            <a:ext cx="3224212"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1" name="Rectangle 15"/>
          <p:cNvSpPr>
            <a:spLocks noChangeArrowheads="1"/>
          </p:cNvSpPr>
          <p:nvPr/>
        </p:nvSpPr>
        <p:spPr bwMode="auto">
          <a:xfrm>
            <a:off x="434975" y="2825750"/>
            <a:ext cx="259556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e.g</a:t>
            </a:r>
            <a:r>
              <a:rPr lang="en-US" sz="1000" b="1" dirty="0" smtClean="0">
                <a:solidFill>
                  <a:srgbClr val="003C16"/>
                </a:solidFill>
                <a:latin typeface="Arial" charset="0"/>
              </a:rPr>
              <a:t>. </a:t>
            </a:r>
            <a:r>
              <a:rPr lang="en-US" sz="1000" b="1" dirty="0">
                <a:solidFill>
                  <a:srgbClr val="003C16"/>
                </a:solidFill>
                <a:latin typeface="Arial" charset="0"/>
              </a:rPr>
              <a:t>wages, investment income, pensions, social security, self employment earnings</a:t>
            </a:r>
          </a:p>
        </p:txBody>
      </p:sp>
      <p:sp>
        <p:nvSpPr>
          <p:cNvPr id="6152" name="Rectangle 16"/>
          <p:cNvSpPr>
            <a:spLocks noChangeArrowheads="1"/>
          </p:cNvSpPr>
          <p:nvPr/>
        </p:nvSpPr>
        <p:spPr bwMode="auto">
          <a:xfrm>
            <a:off x="3652838" y="1649413"/>
            <a:ext cx="21399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national insurance contributions, income tax</a:t>
            </a:r>
          </a:p>
        </p:txBody>
      </p:sp>
      <p:sp>
        <p:nvSpPr>
          <p:cNvPr id="6153" name="Rectangle 25"/>
          <p:cNvSpPr>
            <a:spLocks noChangeArrowheads="1"/>
          </p:cNvSpPr>
          <p:nvPr/>
        </p:nvSpPr>
        <p:spPr bwMode="auto">
          <a:xfrm>
            <a:off x="6594475" y="5597525"/>
            <a:ext cx="28511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holidays, cinema, theatre, eating out, toys, sports, savings, jewellery, national lottery and other gambling payments, computer software and games</a:t>
            </a:r>
          </a:p>
        </p:txBody>
      </p:sp>
      <p:sp>
        <p:nvSpPr>
          <p:cNvPr id="6154" name="Rectangle 26"/>
          <p:cNvSpPr>
            <a:spLocks noChangeArrowheads="1"/>
          </p:cNvSpPr>
          <p:nvPr/>
        </p:nvSpPr>
        <p:spPr bwMode="auto">
          <a:xfrm>
            <a:off x="3579813" y="4154488"/>
            <a:ext cx="24796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food, clothing, housing costs, bills, transport, communication costs, health, children’s schooling, house maintenance and repair</a:t>
            </a:r>
          </a:p>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1000" b="1" dirty="0">
              <a:solidFill>
                <a:srgbClr val="003C16"/>
              </a:solidFill>
              <a:latin typeface="Arial" charset="0"/>
            </a:endParaRPr>
          </a:p>
        </p:txBody>
      </p:sp>
      <p:sp>
        <p:nvSpPr>
          <p:cNvPr id="6155" name="Rectangle 27"/>
          <p:cNvSpPr>
            <a:spLocks noChangeArrowheads="1"/>
          </p:cNvSpPr>
          <p:nvPr/>
        </p:nvSpPr>
        <p:spPr bwMode="auto">
          <a:xfrm>
            <a:off x="6397625" y="2825750"/>
            <a:ext cx="22463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6" name="Rectangle 28"/>
          <p:cNvSpPr>
            <a:spLocks noChangeArrowheads="1"/>
          </p:cNvSpPr>
          <p:nvPr/>
        </p:nvSpPr>
        <p:spPr bwMode="auto">
          <a:xfrm>
            <a:off x="461963" y="5580063"/>
            <a:ext cx="2246312" cy="26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7" name="Rectangle 9"/>
          <p:cNvSpPr>
            <a:spLocks noChangeArrowheads="1"/>
          </p:cNvSpPr>
          <p:nvPr/>
        </p:nvSpPr>
        <p:spPr bwMode="auto">
          <a:xfrm>
            <a:off x="3136900" y="2152650"/>
            <a:ext cx="3189288" cy="1260475"/>
          </a:xfrm>
          <a:prstGeom prst="rect">
            <a:avLst/>
          </a:prstGeom>
          <a:solidFill>
            <a:srgbClr val="E0B200">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8" name="Rectangle 10"/>
          <p:cNvSpPr>
            <a:spLocks noChangeArrowheads="1"/>
          </p:cNvSpPr>
          <p:nvPr/>
        </p:nvSpPr>
        <p:spPr bwMode="auto">
          <a:xfrm>
            <a:off x="3534813" y="2257425"/>
            <a:ext cx="2363306"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Taxes</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£118 </a:t>
            </a:r>
            <a:r>
              <a:rPr lang="en-US" sz="2500" b="1" dirty="0">
                <a:solidFill>
                  <a:srgbClr val="FFFFFF"/>
                </a:solidFill>
                <a:latin typeface="Arial" charset="0"/>
              </a:rPr>
              <a:t>per week</a:t>
            </a:r>
          </a:p>
        </p:txBody>
      </p:sp>
      <p:sp>
        <p:nvSpPr>
          <p:cNvPr id="6159" name="Rectangle 14"/>
          <p:cNvSpPr>
            <a:spLocks noChangeArrowheads="1"/>
          </p:cNvSpPr>
          <p:nvPr/>
        </p:nvSpPr>
        <p:spPr bwMode="auto">
          <a:xfrm>
            <a:off x="588168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0" name="Rectangle 29"/>
          <p:cNvSpPr>
            <a:spLocks noChangeArrowheads="1"/>
          </p:cNvSpPr>
          <p:nvPr/>
        </p:nvSpPr>
        <p:spPr bwMode="auto">
          <a:xfrm>
            <a:off x="311943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1" name="Rectangle 30"/>
          <p:cNvSpPr>
            <a:spLocks noChangeArrowheads="1"/>
          </p:cNvSpPr>
          <p:nvPr/>
        </p:nvSpPr>
        <p:spPr bwMode="auto">
          <a:xfrm>
            <a:off x="6720421" y="1649413"/>
            <a:ext cx="2279117"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£611 </a:t>
            </a:r>
            <a:r>
              <a:rPr lang="en-US" sz="2400" b="1" dirty="0">
                <a:solidFill>
                  <a:srgbClr val="FFFFFF"/>
                </a:solidFill>
                <a:latin typeface="Arial" charset="0"/>
              </a:rPr>
              <a:t>per week</a:t>
            </a:r>
          </a:p>
        </p:txBody>
      </p:sp>
      <p:sp>
        <p:nvSpPr>
          <p:cNvPr id="6162" name="Rectangle 31"/>
          <p:cNvSpPr>
            <a:spLocks noChangeArrowheads="1"/>
          </p:cNvSpPr>
          <p:nvPr/>
        </p:nvSpPr>
        <p:spPr bwMode="auto">
          <a:xfrm>
            <a:off x="357188" y="4168775"/>
            <a:ext cx="3206750"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3" name="Rectangle 33"/>
          <p:cNvSpPr>
            <a:spLocks noChangeArrowheads="1"/>
          </p:cNvSpPr>
          <p:nvPr/>
        </p:nvSpPr>
        <p:spPr bwMode="auto">
          <a:xfrm>
            <a:off x="6059488" y="4168775"/>
            <a:ext cx="3224212" cy="13446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4" name="Rectangle 34"/>
          <p:cNvSpPr>
            <a:spLocks noChangeArrowheads="1"/>
          </p:cNvSpPr>
          <p:nvPr/>
        </p:nvSpPr>
        <p:spPr bwMode="auto">
          <a:xfrm>
            <a:off x="3136900" y="4926013"/>
            <a:ext cx="3368675" cy="1258887"/>
          </a:xfrm>
          <a:prstGeom prst="rect">
            <a:avLst/>
          </a:prstGeom>
          <a:solidFill>
            <a:srgbClr val="003C16">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5" name="Rectangle 35"/>
          <p:cNvSpPr>
            <a:spLocks noChangeArrowheads="1"/>
          </p:cNvSpPr>
          <p:nvPr/>
        </p:nvSpPr>
        <p:spPr bwMode="auto">
          <a:xfrm>
            <a:off x="3592636" y="5030788"/>
            <a:ext cx="2381004"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Cost of living</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£426 </a:t>
            </a:r>
            <a:r>
              <a:rPr lang="en-US" sz="2500" b="1" dirty="0">
                <a:solidFill>
                  <a:srgbClr val="FFFFFF"/>
                </a:solidFill>
                <a:latin typeface="Arial" charset="0"/>
              </a:rPr>
              <a:t>per week</a:t>
            </a:r>
          </a:p>
        </p:txBody>
      </p:sp>
      <p:sp>
        <p:nvSpPr>
          <p:cNvPr id="6166" name="Rectangle 36"/>
          <p:cNvSpPr>
            <a:spLocks noChangeArrowheads="1"/>
          </p:cNvSpPr>
          <p:nvPr/>
        </p:nvSpPr>
        <p:spPr bwMode="auto">
          <a:xfrm>
            <a:off x="6059488" y="4926013"/>
            <a:ext cx="4460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7" name="Rectangle 37"/>
          <p:cNvSpPr>
            <a:spLocks noChangeArrowheads="1"/>
          </p:cNvSpPr>
          <p:nvPr/>
        </p:nvSpPr>
        <p:spPr bwMode="auto">
          <a:xfrm>
            <a:off x="3119438" y="4926013"/>
            <a:ext cx="44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8" name="Rectangle 38"/>
          <p:cNvSpPr>
            <a:spLocks noChangeArrowheads="1"/>
          </p:cNvSpPr>
          <p:nvPr/>
        </p:nvSpPr>
        <p:spPr bwMode="auto">
          <a:xfrm>
            <a:off x="446088" y="4421188"/>
            <a:ext cx="2279052"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£611 per </a:t>
            </a:r>
            <a:r>
              <a:rPr lang="en-US" sz="2400" b="1" dirty="0">
                <a:solidFill>
                  <a:srgbClr val="FFFFFF"/>
                </a:solidFill>
                <a:latin typeface="Arial" charset="0"/>
              </a:rPr>
              <a:t>week</a:t>
            </a:r>
          </a:p>
        </p:txBody>
      </p:sp>
      <p:sp>
        <p:nvSpPr>
          <p:cNvPr id="6169" name="Rectangle 32"/>
          <p:cNvSpPr>
            <a:spLocks noChangeArrowheads="1"/>
          </p:cNvSpPr>
          <p:nvPr/>
        </p:nvSpPr>
        <p:spPr bwMode="auto">
          <a:xfrm>
            <a:off x="6615113" y="4265613"/>
            <a:ext cx="2563812"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Average family</a:t>
            </a: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spending power</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£185 per </a:t>
            </a:r>
            <a:r>
              <a:rPr lang="en-US" sz="2400" b="1" dirty="0">
                <a:solidFill>
                  <a:srgbClr val="FFFFFF"/>
                </a:solidFill>
                <a:latin typeface="Arial" charset="0"/>
              </a:rPr>
              <a:t>week</a:t>
            </a:r>
          </a:p>
        </p:txBody>
      </p:sp>
      <p:sp>
        <p:nvSpPr>
          <p:cNvPr id="617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Model</a:t>
            </a:r>
            <a:endParaRPr lang="en-GB" sz="5000" b="1" u="sng" dirty="0">
              <a:solidFill>
                <a:srgbClr val="62B030"/>
              </a:solidFill>
              <a:latin typeface="Arial" charset="0"/>
            </a:endParaRPr>
          </a:p>
        </p:txBody>
      </p:sp>
      <p:sp>
        <p:nvSpPr>
          <p:cNvPr id="29"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4</a:t>
            </a:fld>
            <a:endParaRPr lang="en-GB" dirty="0"/>
          </a:p>
        </p:txBody>
      </p:sp>
    </p:spTree>
    <p:extLst>
      <p:ext uri="{BB962C8B-B14F-4D97-AF65-F5344CB8AC3E}">
        <p14:creationId xmlns:p14="http://schemas.microsoft.com/office/powerpoint/2010/main" val="17118507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9"/>
          <p:cNvSpPr>
            <a:spLocks noChangeArrowheads="1"/>
          </p:cNvSpPr>
          <p:nvPr/>
        </p:nvSpPr>
        <p:spPr bwMode="auto">
          <a:xfrm>
            <a:off x="4187825"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1" name="Rectangle 48"/>
          <p:cNvSpPr>
            <a:spLocks noChangeArrowheads="1"/>
          </p:cNvSpPr>
          <p:nvPr/>
        </p:nvSpPr>
        <p:spPr bwMode="auto">
          <a:xfrm>
            <a:off x="266700"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2" name="Rectangle 2"/>
          <p:cNvSpPr>
            <a:spLocks noChangeArrowheads="1"/>
          </p:cNvSpPr>
          <p:nvPr/>
        </p:nvSpPr>
        <p:spPr bwMode="auto">
          <a:xfrm>
            <a:off x="90116" y="268288"/>
            <a:ext cx="10512797" cy="68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50" b="1" u="sng" dirty="0">
                <a:solidFill>
                  <a:srgbClr val="7DC242"/>
                </a:solidFill>
                <a:latin typeface="Arial" charset="0"/>
              </a:rPr>
              <a:t>Asda Income Tracker Dashboard: </a:t>
            </a:r>
            <a:r>
              <a:rPr lang="en-GB" sz="3750" b="1" u="sng" dirty="0" smtClean="0">
                <a:solidFill>
                  <a:srgbClr val="7DC242"/>
                </a:solidFill>
                <a:latin typeface="Arial" charset="0"/>
              </a:rPr>
              <a:t>January</a:t>
            </a:r>
            <a:endParaRPr lang="en-GB" sz="3750" b="1" u="sng" dirty="0">
              <a:solidFill>
                <a:srgbClr val="7DC242"/>
              </a:solidFill>
              <a:latin typeface="Arial" charset="0"/>
            </a:endParaRPr>
          </a:p>
        </p:txBody>
      </p:sp>
      <p:sp>
        <p:nvSpPr>
          <p:cNvPr id="7173" name="Rectangle 3"/>
          <p:cNvSpPr>
            <a:spLocks noChangeArrowheads="1"/>
          </p:cNvSpPr>
          <p:nvPr/>
        </p:nvSpPr>
        <p:spPr bwMode="auto">
          <a:xfrm>
            <a:off x="4672013" y="147796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7174" name="Text Box 67"/>
          <p:cNvSpPr txBox="1">
            <a:spLocks noChangeArrowheads="1"/>
          </p:cNvSpPr>
          <p:nvPr/>
        </p:nvSpPr>
        <p:spPr bwMode="auto">
          <a:xfrm>
            <a:off x="4251325" y="1160463"/>
            <a:ext cx="35369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Annual percentage change</a:t>
            </a:r>
          </a:p>
        </p:txBody>
      </p:sp>
      <p:sp>
        <p:nvSpPr>
          <p:cNvPr id="7175" name="Text Box 69"/>
          <p:cNvSpPr txBox="1">
            <a:spLocks noChangeArrowheads="1"/>
          </p:cNvSpPr>
          <p:nvPr/>
        </p:nvSpPr>
        <p:spPr bwMode="auto">
          <a:xfrm>
            <a:off x="379413" y="1160463"/>
            <a:ext cx="34528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Indicator</a:t>
            </a:r>
          </a:p>
        </p:txBody>
      </p:sp>
      <p:sp>
        <p:nvSpPr>
          <p:cNvPr id="7176" name="Text Box 79"/>
          <p:cNvSpPr txBox="1">
            <a:spLocks noChangeArrowheads="1"/>
          </p:cNvSpPr>
          <p:nvPr/>
        </p:nvSpPr>
        <p:spPr bwMode="auto">
          <a:xfrm>
            <a:off x="4276725" y="1763713"/>
            <a:ext cx="3427413"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+1.7% </a:t>
            </a:r>
            <a:r>
              <a:rPr lang="en-US" sz="1800" b="1" dirty="0">
                <a:latin typeface="Arial" charset="0"/>
              </a:rPr>
              <a:t>(excl. bonuses)</a:t>
            </a:r>
          </a:p>
        </p:txBody>
      </p:sp>
      <p:sp>
        <p:nvSpPr>
          <p:cNvPr id="7177" name="Text Box 81"/>
          <p:cNvSpPr txBox="1">
            <a:spLocks noChangeArrowheads="1"/>
          </p:cNvSpPr>
          <p:nvPr/>
        </p:nvSpPr>
        <p:spPr bwMode="auto">
          <a:xfrm>
            <a:off x="357188" y="1763713"/>
            <a:ext cx="369411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Regular earnings growth</a:t>
            </a:r>
            <a:r>
              <a:rPr lang="en-US" sz="1800" b="1" dirty="0">
                <a:latin typeface="Arial" charset="0"/>
              </a:rPr>
              <a:t>* </a:t>
            </a:r>
            <a:r>
              <a:rPr lang="en-US" sz="1800" b="1" dirty="0" smtClean="0">
                <a:latin typeface="Arial" charset="0"/>
              </a:rPr>
              <a:t>(Dec)</a:t>
            </a:r>
            <a:endParaRPr lang="en-US" sz="1800" b="1" dirty="0">
              <a:latin typeface="Arial" charset="0"/>
            </a:endParaRPr>
          </a:p>
        </p:txBody>
      </p:sp>
      <p:sp>
        <p:nvSpPr>
          <p:cNvPr id="7178" name="Text Box 122"/>
          <p:cNvSpPr txBox="1">
            <a:spLocks noChangeArrowheads="1"/>
          </p:cNvSpPr>
          <p:nvPr/>
        </p:nvSpPr>
        <p:spPr bwMode="auto">
          <a:xfrm>
            <a:off x="4276724" y="2677964"/>
            <a:ext cx="3374231"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5.7% (-1.5 </a:t>
            </a:r>
            <a:r>
              <a:rPr lang="en-US" sz="1800" b="1" dirty="0">
                <a:latin typeface="Arial" charset="0"/>
              </a:rPr>
              <a:t>%</a:t>
            </a:r>
            <a:r>
              <a:rPr lang="en-US" sz="1800" b="1" dirty="0" smtClean="0">
                <a:latin typeface="Arial" charset="0"/>
              </a:rPr>
              <a:t> points on year)</a:t>
            </a:r>
            <a:endParaRPr lang="en-US" sz="1800" b="1" dirty="0">
              <a:latin typeface="Arial" charset="0"/>
            </a:endParaRPr>
          </a:p>
        </p:txBody>
      </p:sp>
      <p:sp>
        <p:nvSpPr>
          <p:cNvPr id="7179" name="Text Box 124"/>
          <p:cNvSpPr txBox="1">
            <a:spLocks noChangeArrowheads="1"/>
          </p:cNvSpPr>
          <p:nvPr/>
        </p:nvSpPr>
        <p:spPr bwMode="auto">
          <a:xfrm>
            <a:off x="357188" y="2677964"/>
            <a:ext cx="34750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Unemployment rate** (Dec)</a:t>
            </a:r>
            <a:endParaRPr lang="en-US" sz="1800" b="1" dirty="0">
              <a:latin typeface="Arial" charset="0"/>
            </a:endParaRPr>
          </a:p>
        </p:txBody>
      </p:sp>
      <p:sp>
        <p:nvSpPr>
          <p:cNvPr id="7180" name="Rectangle 51"/>
          <p:cNvSpPr>
            <a:spLocks noChangeArrowheads="1"/>
          </p:cNvSpPr>
          <p:nvPr/>
        </p:nvSpPr>
        <p:spPr bwMode="auto">
          <a:xfrm>
            <a:off x="8108950" y="1081088"/>
            <a:ext cx="2317750"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81" name="Text Box 67"/>
          <p:cNvSpPr txBox="1">
            <a:spLocks noChangeArrowheads="1"/>
          </p:cNvSpPr>
          <p:nvPr/>
        </p:nvSpPr>
        <p:spPr bwMode="auto">
          <a:xfrm>
            <a:off x="8208963" y="1160463"/>
            <a:ext cx="22018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Recent trend</a:t>
            </a:r>
            <a:endParaRPr lang="en-US" sz="1800" b="1" baseline="30000" dirty="0">
              <a:solidFill>
                <a:srgbClr val="003C16"/>
              </a:solidFill>
              <a:latin typeface="Arial" charset="0"/>
              <a:cs typeface="Arial" charset="0"/>
            </a:endParaRPr>
          </a:p>
        </p:txBody>
      </p:sp>
      <p:grpSp>
        <p:nvGrpSpPr>
          <p:cNvPr id="7182" name="Group 56"/>
          <p:cNvGrpSpPr>
            <a:grpSpLocks/>
          </p:cNvGrpSpPr>
          <p:nvPr/>
        </p:nvGrpSpPr>
        <p:grpSpPr bwMode="auto">
          <a:xfrm>
            <a:off x="266700" y="2184400"/>
            <a:ext cx="10160000" cy="0"/>
            <a:chOff x="144" y="1440"/>
            <a:chExt cx="5472" cy="0"/>
          </a:xfrm>
        </p:grpSpPr>
        <p:sp>
          <p:nvSpPr>
            <p:cNvPr id="7249" name="Line 53"/>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0" name="Line 54"/>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1" name="Line 55"/>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grpSp>
        <p:nvGrpSpPr>
          <p:cNvPr id="7183" name="Group 57"/>
          <p:cNvGrpSpPr>
            <a:grpSpLocks/>
          </p:cNvGrpSpPr>
          <p:nvPr/>
        </p:nvGrpSpPr>
        <p:grpSpPr bwMode="auto">
          <a:xfrm>
            <a:off x="266700" y="3060551"/>
            <a:ext cx="10160000" cy="0"/>
            <a:chOff x="144" y="1440"/>
            <a:chExt cx="5472" cy="0"/>
          </a:xfrm>
        </p:grpSpPr>
        <p:sp>
          <p:nvSpPr>
            <p:cNvPr id="7246"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7"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8"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4" name="Text Box 122"/>
          <p:cNvSpPr txBox="1">
            <a:spLocks noChangeArrowheads="1"/>
          </p:cNvSpPr>
          <p:nvPr/>
        </p:nvSpPr>
        <p:spPr bwMode="auto">
          <a:xfrm>
            <a:off x="4276725" y="3110011"/>
            <a:ext cx="31194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+3.0%</a:t>
            </a:r>
            <a:endParaRPr lang="en-US" sz="1800" b="1" dirty="0">
              <a:latin typeface="Arial" charset="0"/>
            </a:endParaRPr>
          </a:p>
        </p:txBody>
      </p:sp>
      <p:sp>
        <p:nvSpPr>
          <p:cNvPr id="7185" name="Text Box 124"/>
          <p:cNvSpPr txBox="1">
            <a:spLocks noChangeArrowheads="1"/>
          </p:cNvSpPr>
          <p:nvPr/>
        </p:nvSpPr>
        <p:spPr bwMode="auto">
          <a:xfrm>
            <a:off x="357188" y="3110011"/>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Net income</a:t>
            </a:r>
          </a:p>
        </p:txBody>
      </p:sp>
      <p:grpSp>
        <p:nvGrpSpPr>
          <p:cNvPr id="7186" name="Group 67"/>
          <p:cNvGrpSpPr>
            <a:grpSpLocks/>
          </p:cNvGrpSpPr>
          <p:nvPr/>
        </p:nvGrpSpPr>
        <p:grpSpPr bwMode="auto">
          <a:xfrm>
            <a:off x="266700" y="3527548"/>
            <a:ext cx="10160000" cy="0"/>
            <a:chOff x="144" y="1440"/>
            <a:chExt cx="5472" cy="0"/>
          </a:xfrm>
        </p:grpSpPr>
        <p:sp>
          <p:nvSpPr>
            <p:cNvPr id="7243" name="Line 6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4" name="Line 6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5" name="Line 7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7" name="Text Box 122"/>
          <p:cNvSpPr txBox="1">
            <a:spLocks noChangeArrowheads="1"/>
          </p:cNvSpPr>
          <p:nvPr/>
        </p:nvSpPr>
        <p:spPr bwMode="auto">
          <a:xfrm>
            <a:off x="4276725" y="361168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a:t>
            </a:r>
            <a:r>
              <a:rPr lang="en-US" sz="1800" b="1" dirty="0" smtClean="0">
                <a:latin typeface="Arial" charset="0"/>
              </a:rPr>
              <a:t>0.5%</a:t>
            </a:r>
            <a:endParaRPr lang="en-US" sz="1800" b="1" dirty="0">
              <a:latin typeface="Arial" charset="0"/>
            </a:endParaRPr>
          </a:p>
        </p:txBody>
      </p:sp>
      <p:sp>
        <p:nvSpPr>
          <p:cNvPr id="7188" name="Text Box 124"/>
          <p:cNvSpPr txBox="1">
            <a:spLocks noChangeArrowheads="1"/>
          </p:cNvSpPr>
          <p:nvPr/>
        </p:nvSpPr>
        <p:spPr bwMode="auto">
          <a:xfrm>
            <a:off x="378148" y="3570733"/>
            <a:ext cx="3432175"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Mortgage costs</a:t>
            </a:r>
          </a:p>
        </p:txBody>
      </p:sp>
      <p:grpSp>
        <p:nvGrpSpPr>
          <p:cNvPr id="7189" name="Group 73"/>
          <p:cNvGrpSpPr>
            <a:grpSpLocks/>
          </p:cNvGrpSpPr>
          <p:nvPr/>
        </p:nvGrpSpPr>
        <p:grpSpPr bwMode="auto">
          <a:xfrm>
            <a:off x="266700" y="3999036"/>
            <a:ext cx="10160000" cy="0"/>
            <a:chOff x="144" y="1440"/>
            <a:chExt cx="5472" cy="0"/>
          </a:xfrm>
        </p:grpSpPr>
        <p:sp>
          <p:nvSpPr>
            <p:cNvPr id="7240" name="Line 7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1" name="Line 7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2" name="Line 7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0" name="Text Box 122"/>
          <p:cNvSpPr txBox="1">
            <a:spLocks noChangeArrowheads="1"/>
          </p:cNvSpPr>
          <p:nvPr/>
        </p:nvSpPr>
        <p:spPr bwMode="auto">
          <a:xfrm>
            <a:off x="4276725" y="4048598"/>
            <a:ext cx="3119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-2.5%</a:t>
            </a:r>
            <a:endParaRPr lang="en-US" sz="1800" b="1" dirty="0">
              <a:latin typeface="Arial" charset="0"/>
            </a:endParaRPr>
          </a:p>
        </p:txBody>
      </p:sp>
      <p:sp>
        <p:nvSpPr>
          <p:cNvPr id="7191" name="Text Box 124"/>
          <p:cNvSpPr txBox="1">
            <a:spLocks noChangeArrowheads="1"/>
          </p:cNvSpPr>
          <p:nvPr/>
        </p:nvSpPr>
        <p:spPr bwMode="auto">
          <a:xfrm>
            <a:off x="357188" y="4065711"/>
            <a:ext cx="3295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Food &amp; non-alcoholic drinks</a:t>
            </a:r>
            <a:endParaRPr lang="en-US" sz="1800" b="1" dirty="0">
              <a:latin typeface="Arial" charset="0"/>
            </a:endParaRPr>
          </a:p>
        </p:txBody>
      </p:sp>
      <p:grpSp>
        <p:nvGrpSpPr>
          <p:cNvPr id="7192" name="Group 79"/>
          <p:cNvGrpSpPr>
            <a:grpSpLocks/>
          </p:cNvGrpSpPr>
          <p:nvPr/>
        </p:nvGrpSpPr>
        <p:grpSpPr bwMode="auto">
          <a:xfrm>
            <a:off x="266700" y="4451473"/>
            <a:ext cx="10160000" cy="0"/>
            <a:chOff x="144" y="1440"/>
            <a:chExt cx="5472" cy="0"/>
          </a:xfrm>
        </p:grpSpPr>
        <p:sp>
          <p:nvSpPr>
            <p:cNvPr id="7237" name="Line 80"/>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8" name="Line 81"/>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9" name="Line 82"/>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3" name="Text Box 122"/>
          <p:cNvSpPr txBox="1">
            <a:spLocks noChangeArrowheads="1"/>
          </p:cNvSpPr>
          <p:nvPr/>
        </p:nvSpPr>
        <p:spPr bwMode="auto">
          <a:xfrm>
            <a:off x="4276725" y="453561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-16.2%</a:t>
            </a:r>
            <a:endParaRPr lang="en-US" sz="1800" b="1" dirty="0">
              <a:latin typeface="Arial" charset="0"/>
            </a:endParaRPr>
          </a:p>
        </p:txBody>
      </p:sp>
      <p:sp>
        <p:nvSpPr>
          <p:cNvPr id="7194" name="Text Box 124"/>
          <p:cNvSpPr txBox="1">
            <a:spLocks noChangeArrowheads="1"/>
          </p:cNvSpPr>
          <p:nvPr/>
        </p:nvSpPr>
        <p:spPr bwMode="auto">
          <a:xfrm>
            <a:off x="357188" y="453561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Vehicle fuels</a:t>
            </a:r>
          </a:p>
        </p:txBody>
      </p:sp>
      <p:grpSp>
        <p:nvGrpSpPr>
          <p:cNvPr id="7195" name="Group 85"/>
          <p:cNvGrpSpPr>
            <a:grpSpLocks/>
          </p:cNvGrpSpPr>
          <p:nvPr/>
        </p:nvGrpSpPr>
        <p:grpSpPr bwMode="auto">
          <a:xfrm>
            <a:off x="266700" y="4922961"/>
            <a:ext cx="10160000" cy="0"/>
            <a:chOff x="144" y="1440"/>
            <a:chExt cx="5472" cy="0"/>
          </a:xfrm>
        </p:grpSpPr>
        <p:sp>
          <p:nvSpPr>
            <p:cNvPr id="7234" name="Line 86"/>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5" name="Line 87"/>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6" name="Line 88"/>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6" name="Text Box 122"/>
          <p:cNvSpPr txBox="1">
            <a:spLocks noChangeArrowheads="1"/>
          </p:cNvSpPr>
          <p:nvPr/>
        </p:nvSpPr>
        <p:spPr bwMode="auto">
          <a:xfrm>
            <a:off x="4276725" y="49896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-2.0%</a:t>
            </a:r>
            <a:endParaRPr lang="en-US" sz="1800" b="1" dirty="0">
              <a:latin typeface="Arial" charset="0"/>
            </a:endParaRPr>
          </a:p>
        </p:txBody>
      </p:sp>
      <p:sp>
        <p:nvSpPr>
          <p:cNvPr id="7197" name="Text Box 124"/>
          <p:cNvSpPr txBox="1">
            <a:spLocks noChangeArrowheads="1"/>
          </p:cNvSpPr>
          <p:nvPr/>
        </p:nvSpPr>
        <p:spPr bwMode="auto">
          <a:xfrm>
            <a:off x="357188" y="49896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Home electricity, gas &amp; fuel</a:t>
            </a:r>
            <a:endParaRPr lang="en-US" sz="1800" b="1" dirty="0">
              <a:latin typeface="Arial" charset="0"/>
            </a:endParaRPr>
          </a:p>
        </p:txBody>
      </p:sp>
      <p:grpSp>
        <p:nvGrpSpPr>
          <p:cNvPr id="7198" name="Group 91"/>
          <p:cNvGrpSpPr>
            <a:grpSpLocks/>
          </p:cNvGrpSpPr>
          <p:nvPr/>
        </p:nvGrpSpPr>
        <p:grpSpPr bwMode="auto">
          <a:xfrm>
            <a:off x="266700" y="5375398"/>
            <a:ext cx="10160000" cy="0"/>
            <a:chOff x="144" y="1440"/>
            <a:chExt cx="5472" cy="0"/>
          </a:xfrm>
        </p:grpSpPr>
        <p:sp>
          <p:nvSpPr>
            <p:cNvPr id="7231" name="Line 92"/>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2" name="Line 93"/>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3" name="Line 94"/>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9" name="Text Box 122"/>
          <p:cNvSpPr txBox="1">
            <a:spLocks noChangeArrowheads="1"/>
          </p:cNvSpPr>
          <p:nvPr/>
        </p:nvSpPr>
        <p:spPr bwMode="auto">
          <a:xfrm>
            <a:off x="4276725" y="54595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a:t>
            </a:r>
            <a:r>
              <a:rPr lang="en-US" sz="1800" b="1" dirty="0" smtClean="0">
                <a:latin typeface="Arial" charset="0"/>
              </a:rPr>
              <a:t>0.1%</a:t>
            </a:r>
            <a:endParaRPr lang="en-US" sz="1800" b="1" dirty="0">
              <a:latin typeface="Arial" charset="0"/>
            </a:endParaRPr>
          </a:p>
        </p:txBody>
      </p:sp>
      <p:sp>
        <p:nvSpPr>
          <p:cNvPr id="7200" name="Text Box 124"/>
          <p:cNvSpPr txBox="1">
            <a:spLocks noChangeArrowheads="1"/>
          </p:cNvSpPr>
          <p:nvPr/>
        </p:nvSpPr>
        <p:spPr bwMode="auto">
          <a:xfrm>
            <a:off x="357188" y="54595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Essential item inflation</a:t>
            </a:r>
          </a:p>
        </p:txBody>
      </p:sp>
      <p:grpSp>
        <p:nvGrpSpPr>
          <p:cNvPr id="7201" name="Group 97"/>
          <p:cNvGrpSpPr>
            <a:grpSpLocks/>
          </p:cNvGrpSpPr>
          <p:nvPr/>
        </p:nvGrpSpPr>
        <p:grpSpPr bwMode="auto">
          <a:xfrm>
            <a:off x="266700" y="5846886"/>
            <a:ext cx="10160000" cy="0"/>
            <a:chOff x="144" y="1440"/>
            <a:chExt cx="5472" cy="0"/>
          </a:xfrm>
        </p:grpSpPr>
        <p:sp>
          <p:nvSpPr>
            <p:cNvPr id="7228" name="Line 9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9" name="Line 9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0" name="Line 10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2" name="Text Box 122"/>
          <p:cNvSpPr txBox="1">
            <a:spLocks noChangeArrowheads="1"/>
          </p:cNvSpPr>
          <p:nvPr/>
        </p:nvSpPr>
        <p:spPr bwMode="auto">
          <a:xfrm>
            <a:off x="4276725" y="591356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+9.3%</a:t>
            </a:r>
            <a:endParaRPr lang="en-US" sz="1800" b="1" dirty="0">
              <a:latin typeface="Arial" charset="0"/>
            </a:endParaRPr>
          </a:p>
        </p:txBody>
      </p:sp>
      <p:sp>
        <p:nvSpPr>
          <p:cNvPr id="7203" name="Text Box 124"/>
          <p:cNvSpPr txBox="1">
            <a:spLocks noChangeArrowheads="1"/>
          </p:cNvSpPr>
          <p:nvPr/>
        </p:nvSpPr>
        <p:spPr bwMode="auto">
          <a:xfrm>
            <a:off x="357188" y="591356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Family spending power</a:t>
            </a:r>
          </a:p>
        </p:txBody>
      </p:sp>
      <p:grpSp>
        <p:nvGrpSpPr>
          <p:cNvPr id="7204" name="Group 103"/>
          <p:cNvGrpSpPr>
            <a:grpSpLocks/>
          </p:cNvGrpSpPr>
          <p:nvPr/>
        </p:nvGrpSpPr>
        <p:grpSpPr bwMode="auto">
          <a:xfrm>
            <a:off x="266700" y="6300911"/>
            <a:ext cx="10160000" cy="0"/>
            <a:chOff x="144" y="1440"/>
            <a:chExt cx="5472" cy="0"/>
          </a:xfrm>
        </p:grpSpPr>
        <p:sp>
          <p:nvSpPr>
            <p:cNvPr id="7225" name="Line 10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6" name="Line 10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7" name="Line 10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5" name="Rectangle 108"/>
          <p:cNvSpPr>
            <a:spLocks noChangeArrowheads="1"/>
          </p:cNvSpPr>
          <p:nvPr/>
        </p:nvSpPr>
        <p:spPr bwMode="auto">
          <a:xfrm>
            <a:off x="438150" y="6372919"/>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7DC242"/>
                </a:solidFill>
                <a:latin typeface="Arial" charset="0"/>
              </a:rPr>
              <a:t>KEY</a:t>
            </a:r>
          </a:p>
        </p:txBody>
      </p:sp>
      <p:sp>
        <p:nvSpPr>
          <p:cNvPr id="7206" name="Rectangle 109"/>
          <p:cNvSpPr>
            <a:spLocks noChangeArrowheads="1"/>
          </p:cNvSpPr>
          <p:nvPr/>
        </p:nvSpPr>
        <p:spPr bwMode="auto">
          <a:xfrm>
            <a:off x="884238" y="6372919"/>
            <a:ext cx="15443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IMPROVING TREND</a:t>
            </a:r>
            <a:endParaRPr lang="en-US" sz="1100" b="1" dirty="0">
              <a:solidFill>
                <a:srgbClr val="003C16"/>
              </a:solidFill>
              <a:latin typeface="Arial" charset="0"/>
            </a:endParaRPr>
          </a:p>
        </p:txBody>
      </p:sp>
      <p:sp>
        <p:nvSpPr>
          <p:cNvPr id="7207" name="Oval 122"/>
          <p:cNvSpPr>
            <a:spLocks noChangeArrowheads="1"/>
          </p:cNvSpPr>
          <p:nvPr/>
        </p:nvSpPr>
        <p:spPr bwMode="auto">
          <a:xfrm>
            <a:off x="2322364" y="6372919"/>
            <a:ext cx="268287" cy="252413"/>
          </a:xfrm>
          <a:prstGeom prst="ellipse">
            <a:avLst/>
          </a:prstGeom>
          <a:solidFill>
            <a:srgbClr val="0099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08" name="Rectangle 123"/>
          <p:cNvSpPr>
            <a:spLocks noChangeArrowheads="1"/>
          </p:cNvSpPr>
          <p:nvPr/>
        </p:nvSpPr>
        <p:spPr bwMode="auto">
          <a:xfrm>
            <a:off x="2740025" y="6372919"/>
            <a:ext cx="2722555"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003C16"/>
                </a:solidFill>
                <a:latin typeface="Arial" charset="0"/>
              </a:rPr>
              <a:t>NO SIGNIFICANT </a:t>
            </a:r>
            <a:r>
              <a:rPr lang="en-US" sz="1100" b="1" dirty="0" smtClean="0">
                <a:solidFill>
                  <a:srgbClr val="003C16"/>
                </a:solidFill>
                <a:latin typeface="Arial" charset="0"/>
              </a:rPr>
              <a:t>CHANGE IN TREND</a:t>
            </a:r>
            <a:endParaRPr lang="en-US" sz="1100" b="1" dirty="0">
              <a:solidFill>
                <a:srgbClr val="003C16"/>
              </a:solidFill>
              <a:latin typeface="Arial" charset="0"/>
            </a:endParaRPr>
          </a:p>
        </p:txBody>
      </p:sp>
      <p:sp>
        <p:nvSpPr>
          <p:cNvPr id="7209" name="Oval 124"/>
          <p:cNvSpPr>
            <a:spLocks noChangeArrowheads="1"/>
          </p:cNvSpPr>
          <p:nvPr/>
        </p:nvSpPr>
        <p:spPr bwMode="auto">
          <a:xfrm>
            <a:off x="5366445" y="637291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0" name="Rectangle 125"/>
          <p:cNvSpPr>
            <a:spLocks noChangeArrowheads="1"/>
          </p:cNvSpPr>
          <p:nvPr/>
        </p:nvSpPr>
        <p:spPr bwMode="auto">
          <a:xfrm>
            <a:off x="5886742" y="6372919"/>
            <a:ext cx="1908230"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DETERIORATING TREND</a:t>
            </a:r>
            <a:endParaRPr lang="en-US" sz="1100" b="1" dirty="0">
              <a:solidFill>
                <a:srgbClr val="003C16"/>
              </a:solidFill>
              <a:latin typeface="Arial" charset="0"/>
            </a:endParaRPr>
          </a:p>
        </p:txBody>
      </p:sp>
      <p:sp>
        <p:nvSpPr>
          <p:cNvPr id="7211" name="Oval 126"/>
          <p:cNvSpPr>
            <a:spLocks noChangeArrowheads="1"/>
          </p:cNvSpPr>
          <p:nvPr/>
        </p:nvSpPr>
        <p:spPr bwMode="auto">
          <a:xfrm>
            <a:off x="7742708" y="6372919"/>
            <a:ext cx="268288" cy="252413"/>
          </a:xfrm>
          <a:prstGeom prst="ellipse">
            <a:avLst/>
          </a:prstGeom>
          <a:solidFill>
            <a:srgbClr val="A7212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Dashboard</a:t>
            </a:r>
            <a:endParaRPr lang="en-GB" sz="5000" b="1" u="sng" dirty="0">
              <a:solidFill>
                <a:srgbClr val="62B030"/>
              </a:solidFill>
              <a:latin typeface="Arial" charset="0"/>
            </a:endParaRPr>
          </a:p>
        </p:txBody>
      </p:sp>
      <p:sp>
        <p:nvSpPr>
          <p:cNvPr id="7214" name="Text Box 143"/>
          <p:cNvSpPr txBox="1">
            <a:spLocks noChangeArrowheads="1"/>
          </p:cNvSpPr>
          <p:nvPr/>
        </p:nvSpPr>
        <p:spPr bwMode="auto">
          <a:xfrm>
            <a:off x="379413" y="6660951"/>
            <a:ext cx="10104437"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200" dirty="0">
                <a:latin typeface="Arial Narrow" pitchFamily="34" charset="0"/>
              </a:rPr>
              <a:t>* </a:t>
            </a:r>
            <a:r>
              <a:rPr lang="en-GB" sz="1200" dirty="0" smtClean="0">
                <a:latin typeface="Arial Narrow" pitchFamily="34" charset="0"/>
              </a:rPr>
              <a:t>three-month average, to </a:t>
            </a:r>
            <a:r>
              <a:rPr lang="en-GB" sz="1200" dirty="0">
                <a:latin typeface="Arial Narrow" pitchFamily="34" charset="0"/>
              </a:rPr>
              <a:t>month stated 	**unemployment rate for three months to month </a:t>
            </a:r>
            <a:r>
              <a:rPr lang="en-GB" sz="1200" dirty="0" smtClean="0">
                <a:latin typeface="Arial Narrow" pitchFamily="34" charset="0"/>
              </a:rPr>
              <a:t>stated</a:t>
            </a:r>
            <a:endParaRPr lang="en-GB" sz="1200" dirty="0">
              <a:latin typeface="Arial Narrow" pitchFamily="34" charset="0"/>
            </a:endParaRPr>
          </a:p>
        </p:txBody>
      </p:sp>
      <p:sp>
        <p:nvSpPr>
          <p:cNvPr id="7221" name="Oval 222"/>
          <p:cNvSpPr>
            <a:spLocks noChangeArrowheads="1"/>
          </p:cNvSpPr>
          <p:nvPr/>
        </p:nvSpPr>
        <p:spPr bwMode="auto">
          <a:xfrm>
            <a:off x="9019108" y="2703686"/>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7223" name="Oval 198"/>
          <p:cNvSpPr>
            <a:spLocks noChangeArrowheads="1"/>
          </p:cNvSpPr>
          <p:nvPr/>
        </p:nvSpPr>
        <p:spPr bwMode="auto">
          <a:xfrm>
            <a:off x="9019108" y="3636615"/>
            <a:ext cx="268287" cy="250825"/>
          </a:xfrm>
          <a:prstGeom prst="ellipse">
            <a:avLst/>
          </a:prstGeom>
          <a:solidFill>
            <a:srgbClr val="E0B200"/>
          </a:solidFill>
          <a:ln>
            <a:noFill/>
          </a:ln>
        </p:spPr>
        <p:txBody>
          <a:bodyPr wrap="none" lIns="104306" tIns="52153" rIns="104306" bIns="52153" anchor="ctr"/>
          <a:lstStyle/>
          <a:p>
            <a:pPr algn="ctr"/>
            <a:endParaRPr lang="en-US" dirty="0">
              <a:solidFill>
                <a:schemeClr val="hlink"/>
              </a:solidFill>
            </a:endParaRPr>
          </a:p>
        </p:txBody>
      </p:sp>
      <p:grpSp>
        <p:nvGrpSpPr>
          <p:cNvPr id="83" name="Group 57"/>
          <p:cNvGrpSpPr>
            <a:grpSpLocks/>
          </p:cNvGrpSpPr>
          <p:nvPr/>
        </p:nvGrpSpPr>
        <p:grpSpPr bwMode="auto">
          <a:xfrm>
            <a:off x="266700" y="2628503"/>
            <a:ext cx="10160000" cy="0"/>
            <a:chOff x="144" y="1440"/>
            <a:chExt cx="5472" cy="0"/>
          </a:xfrm>
        </p:grpSpPr>
        <p:sp>
          <p:nvSpPr>
            <p:cNvPr id="84"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5"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6"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87" name="Text Box 122"/>
          <p:cNvSpPr txBox="1">
            <a:spLocks noChangeArrowheads="1"/>
          </p:cNvSpPr>
          <p:nvPr/>
        </p:nvSpPr>
        <p:spPr bwMode="auto">
          <a:xfrm>
            <a:off x="4273322" y="2245915"/>
            <a:ext cx="452976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+2.0% (+608,000 employment on year)</a:t>
            </a:r>
            <a:endParaRPr lang="en-US" sz="1800" b="1" dirty="0">
              <a:latin typeface="Arial" charset="0"/>
            </a:endParaRPr>
          </a:p>
        </p:txBody>
      </p:sp>
      <p:sp>
        <p:nvSpPr>
          <p:cNvPr id="88" name="Text Box 124"/>
          <p:cNvSpPr txBox="1">
            <a:spLocks noChangeArrowheads="1"/>
          </p:cNvSpPr>
          <p:nvPr/>
        </p:nvSpPr>
        <p:spPr bwMode="auto">
          <a:xfrm>
            <a:off x="353785" y="2245915"/>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Employment growth* (Dec)</a:t>
            </a:r>
            <a:endParaRPr lang="en-US" sz="1800" b="1" dirty="0">
              <a:latin typeface="Arial" charset="0"/>
            </a:endParaRPr>
          </a:p>
        </p:txBody>
      </p:sp>
      <p:sp>
        <p:nvSpPr>
          <p:cNvPr id="9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5</a:t>
            </a:fld>
            <a:endParaRPr lang="en-GB" dirty="0"/>
          </a:p>
        </p:txBody>
      </p:sp>
      <p:sp>
        <p:nvSpPr>
          <p:cNvPr id="94" name="Oval 222"/>
          <p:cNvSpPr>
            <a:spLocks noChangeArrowheads="1"/>
          </p:cNvSpPr>
          <p:nvPr/>
        </p:nvSpPr>
        <p:spPr bwMode="auto">
          <a:xfrm>
            <a:off x="9019108" y="2268463"/>
            <a:ext cx="268287" cy="252412"/>
          </a:xfrm>
          <a:prstGeom prst="ellipse">
            <a:avLst/>
          </a:prstGeom>
          <a:solidFill>
            <a:srgbClr val="E0B200"/>
          </a:solidFill>
          <a:ln>
            <a:noFill/>
          </a:ln>
          <a:extLst/>
        </p:spPr>
        <p:txBody>
          <a:bodyPr wrap="none" lIns="104306" tIns="52153" rIns="104306" bIns="52153" anchor="ctr"/>
          <a:lstStyle/>
          <a:p>
            <a:endParaRPr lang="en-GB" dirty="0"/>
          </a:p>
        </p:txBody>
      </p:sp>
      <p:sp>
        <p:nvSpPr>
          <p:cNvPr id="98" name="Oval 220"/>
          <p:cNvSpPr>
            <a:spLocks noChangeArrowheads="1"/>
          </p:cNvSpPr>
          <p:nvPr/>
        </p:nvSpPr>
        <p:spPr bwMode="auto">
          <a:xfrm>
            <a:off x="9019108" y="5474022"/>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9" name="Oval 190"/>
          <p:cNvSpPr>
            <a:spLocks noChangeArrowheads="1"/>
          </p:cNvSpPr>
          <p:nvPr/>
        </p:nvSpPr>
        <p:spPr bwMode="auto">
          <a:xfrm>
            <a:off x="9019108" y="5976491"/>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92" name="Oval 220"/>
          <p:cNvSpPr>
            <a:spLocks noChangeArrowheads="1"/>
          </p:cNvSpPr>
          <p:nvPr/>
        </p:nvSpPr>
        <p:spPr bwMode="auto">
          <a:xfrm>
            <a:off x="9019107" y="4101029"/>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3" name="Oval 220"/>
          <p:cNvSpPr>
            <a:spLocks noChangeArrowheads="1"/>
          </p:cNvSpPr>
          <p:nvPr/>
        </p:nvSpPr>
        <p:spPr bwMode="auto">
          <a:xfrm>
            <a:off x="9019107" y="4569692"/>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6" name="Oval 222"/>
          <p:cNvSpPr>
            <a:spLocks noChangeArrowheads="1"/>
          </p:cNvSpPr>
          <p:nvPr/>
        </p:nvSpPr>
        <p:spPr bwMode="auto">
          <a:xfrm>
            <a:off x="9019106" y="1809013"/>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100" name="Oval 222"/>
          <p:cNvSpPr>
            <a:spLocks noChangeArrowheads="1"/>
          </p:cNvSpPr>
          <p:nvPr/>
        </p:nvSpPr>
        <p:spPr bwMode="auto">
          <a:xfrm>
            <a:off x="9019105" y="3160951"/>
            <a:ext cx="268287" cy="252412"/>
          </a:xfrm>
          <a:prstGeom prst="ellipse">
            <a:avLst/>
          </a:prstGeom>
          <a:solidFill>
            <a:srgbClr val="009900"/>
          </a:solidFill>
          <a:ln>
            <a:noFill/>
          </a:ln>
          <a:extLst/>
        </p:spPr>
        <p:txBody>
          <a:bodyPr wrap="none" lIns="104306" tIns="52153" rIns="104306" bIns="52153" anchor="ctr"/>
          <a:lstStyle/>
          <a:p>
            <a:endParaRPr lang="en-GB" dirty="0"/>
          </a:p>
        </p:txBody>
      </p:sp>
      <p:sp>
        <p:nvSpPr>
          <p:cNvPr id="95" name="Oval 220"/>
          <p:cNvSpPr>
            <a:spLocks noChangeArrowheads="1"/>
          </p:cNvSpPr>
          <p:nvPr/>
        </p:nvSpPr>
        <p:spPr bwMode="auto">
          <a:xfrm>
            <a:off x="9019105" y="5003600"/>
            <a:ext cx="268287" cy="252413"/>
          </a:xfrm>
          <a:prstGeom prst="ellipse">
            <a:avLst/>
          </a:prstGeom>
          <a:solidFill>
            <a:srgbClr val="009900"/>
          </a:solidFill>
          <a:ln>
            <a:noFill/>
          </a:ln>
        </p:spPr>
        <p:txBody>
          <a:bodyPr wrap="none" lIns="104306" tIns="52153" rIns="104306" bIns="52153" anchor="ctr"/>
          <a:lstStyle/>
          <a:p>
            <a:endParaRPr lang="en-GB" dirty="0"/>
          </a:p>
        </p:txBody>
      </p:sp>
    </p:spTree>
    <p:extLst>
      <p:ext uri="{BB962C8B-B14F-4D97-AF65-F5344CB8AC3E}">
        <p14:creationId xmlns:p14="http://schemas.microsoft.com/office/powerpoint/2010/main" val="28062583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800" y="268288"/>
            <a:ext cx="10569500"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Income tracker growth continues at fastest levels since 2009</a:t>
            </a:r>
          </a:p>
        </p:txBody>
      </p:sp>
      <p:sp>
        <p:nvSpPr>
          <p:cNvPr id="819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8196" name="Rectangle 4"/>
          <p:cNvSpPr>
            <a:spLocks noChangeArrowheads="1"/>
          </p:cNvSpPr>
          <p:nvPr/>
        </p:nvSpPr>
        <p:spPr bwMode="auto">
          <a:xfrm>
            <a:off x="177799" y="2232321"/>
            <a:ext cx="5097464" cy="484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In January 2015, average household discretionary incomes excluding bonuses were 9.3 per cent higher than the same point a 12 months before.</a:t>
            </a: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This means that average </a:t>
            </a:r>
            <a:r>
              <a:rPr lang="en-US" sz="1400" b="1" dirty="0">
                <a:solidFill>
                  <a:schemeClr val="hlink"/>
                </a:solidFill>
                <a:latin typeface="Arial" charset="0"/>
              </a:rPr>
              <a:t>spending power </a:t>
            </a:r>
            <a:r>
              <a:rPr lang="en-US" sz="1400" b="1" dirty="0" smtClean="0">
                <a:solidFill>
                  <a:schemeClr val="hlink"/>
                </a:solidFill>
                <a:latin typeface="Arial" charset="0"/>
              </a:rPr>
              <a:t>has now risen year-on-year for sixteen months, the most sustained recovery since the Bank of England sharply cut the base rate in 2009. </a:t>
            </a:r>
          </a:p>
          <a:p>
            <a:pPr algn="just" eaLnBrk="1" hangingPunct="1"/>
            <a:endParaRPr lang="en-US" sz="1400" b="1" dirty="0" smtClean="0">
              <a:solidFill>
                <a:schemeClr val="hlink"/>
              </a:solidFill>
              <a:latin typeface="Arial" charset="0"/>
            </a:endParaRPr>
          </a:p>
          <a:p>
            <a:pPr algn="just" eaLnBrk="1" hangingPunct="1"/>
            <a:r>
              <a:rPr lang="en-US" sz="1400" b="1" dirty="0" smtClean="0">
                <a:solidFill>
                  <a:schemeClr val="hlink"/>
                </a:solidFill>
                <a:latin typeface="Arial" charset="0"/>
              </a:rPr>
              <a:t>• Essential </a:t>
            </a:r>
            <a:r>
              <a:rPr lang="en-US" sz="1400" b="1" dirty="0">
                <a:solidFill>
                  <a:schemeClr val="hlink"/>
                </a:solidFill>
                <a:latin typeface="Arial" charset="0"/>
              </a:rPr>
              <a:t>item </a:t>
            </a:r>
            <a:r>
              <a:rPr lang="en-US" sz="1400" b="1" dirty="0" smtClean="0">
                <a:solidFill>
                  <a:schemeClr val="hlink"/>
                </a:solidFill>
                <a:latin typeface="Arial" charset="0"/>
              </a:rPr>
              <a:t>inflation has fallen sharply in recent months and has now turned negative for the first time since 2009. A combination of reduced cost pressures and an improving labour market has </a:t>
            </a:r>
            <a:r>
              <a:rPr lang="en-US" sz="1400" b="1" dirty="0">
                <a:solidFill>
                  <a:schemeClr val="hlink"/>
                </a:solidFill>
                <a:latin typeface="Arial" charset="0"/>
              </a:rPr>
              <a:t>provided a strong boost to household spending power </a:t>
            </a:r>
            <a:r>
              <a:rPr lang="en-US" sz="1400" b="1" dirty="0" smtClean="0">
                <a:solidFill>
                  <a:schemeClr val="hlink"/>
                </a:solidFill>
                <a:latin typeface="Arial" charset="0"/>
              </a:rPr>
              <a:t>since the middle of 2014. </a:t>
            </a: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Household discretionary incomes are growing slightly faster once </a:t>
            </a:r>
            <a:r>
              <a:rPr lang="en-US" sz="1400" b="1" dirty="0">
                <a:solidFill>
                  <a:schemeClr val="hlink"/>
                </a:solidFill>
                <a:latin typeface="Arial" charset="0"/>
              </a:rPr>
              <a:t>bonuses are included in the Income Tracker, </a:t>
            </a:r>
            <a:r>
              <a:rPr lang="en-US" sz="1400" b="1" dirty="0" smtClean="0">
                <a:solidFill>
                  <a:schemeClr val="hlink"/>
                </a:solidFill>
                <a:latin typeface="Arial" charset="0"/>
              </a:rPr>
              <a:t>increasing </a:t>
            </a:r>
            <a:r>
              <a:rPr lang="en-US" sz="1400" b="1" dirty="0">
                <a:solidFill>
                  <a:schemeClr val="hlink"/>
                </a:solidFill>
                <a:latin typeface="Arial" charset="0"/>
              </a:rPr>
              <a:t>year on year by £</a:t>
            </a:r>
            <a:r>
              <a:rPr lang="en-US" sz="1400" b="1" dirty="0" smtClean="0">
                <a:solidFill>
                  <a:schemeClr val="hlink"/>
                </a:solidFill>
                <a:latin typeface="Arial" charset="0"/>
              </a:rPr>
              <a:t>18 </a:t>
            </a:r>
            <a:r>
              <a:rPr lang="en-US" sz="1400" b="1" dirty="0">
                <a:solidFill>
                  <a:schemeClr val="hlink"/>
                </a:solidFill>
                <a:latin typeface="Arial" charset="0"/>
              </a:rPr>
              <a:t>a </a:t>
            </a:r>
            <a:r>
              <a:rPr lang="en-US" sz="1400" b="1" dirty="0" smtClean="0">
                <a:solidFill>
                  <a:schemeClr val="hlink"/>
                </a:solidFill>
                <a:latin typeface="Arial" charset="0"/>
              </a:rPr>
              <a:t>week. Bonuses picked up in December compared with a year ago across a number of industries including the financial and business services sectors. </a:t>
            </a:r>
            <a:endParaRPr lang="en-GB" sz="1400" b="1" dirty="0">
              <a:solidFill>
                <a:srgbClr val="7DC242"/>
              </a:solidFill>
              <a:latin typeface="Arial" charset="0"/>
            </a:endParaRPr>
          </a:p>
          <a:p>
            <a:pPr algn="just" eaLnBrk="1" hangingPunct="1"/>
            <a:endParaRPr lang="en-US" sz="1400" b="1" dirty="0">
              <a:solidFill>
                <a:schemeClr val="hlink"/>
              </a:solidFill>
              <a:latin typeface="Arial" charset="0"/>
            </a:endParaRPr>
          </a:p>
        </p:txBody>
      </p:sp>
      <p:sp>
        <p:nvSpPr>
          <p:cNvPr id="819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8200" name="Rectangle 13"/>
          <p:cNvSpPr>
            <a:spLocks noChangeArrowheads="1"/>
          </p:cNvSpPr>
          <p:nvPr/>
        </p:nvSpPr>
        <p:spPr bwMode="auto">
          <a:xfrm>
            <a:off x="5659437" y="1761927"/>
            <a:ext cx="42957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Year-on-year change in Asda income </a:t>
            </a:r>
            <a:r>
              <a:rPr lang="en-US" sz="1200" b="1" dirty="0" smtClean="0">
                <a:latin typeface="Arial" charset="0"/>
              </a:rPr>
              <a:t>tracker</a:t>
            </a:r>
            <a:r>
              <a:rPr lang="en-US" sz="1200" b="1" dirty="0">
                <a:latin typeface="Arial" charset="0"/>
              </a:rPr>
              <a:t>, £</a:t>
            </a:r>
          </a:p>
        </p:txBody>
      </p:sp>
      <p:sp>
        <p:nvSpPr>
          <p:cNvPr id="11" name="Text Box 14"/>
          <p:cNvSpPr txBox="1">
            <a:spLocks noChangeArrowheads="1"/>
          </p:cNvSpPr>
          <p:nvPr/>
        </p:nvSpPr>
        <p:spPr bwMode="auto">
          <a:xfrm>
            <a:off x="177800" y="1582774"/>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£16 a week higher in January 2015 than a year before</a:t>
            </a:r>
            <a:endParaRPr lang="en-US" sz="1700" b="1" dirty="0">
              <a:solidFill>
                <a:srgbClr val="003C16"/>
              </a:solidFill>
              <a:latin typeface="Arial" charset="0"/>
            </a:endParaRPr>
          </a:p>
        </p:txBody>
      </p:sp>
      <p:graphicFrame>
        <p:nvGraphicFramePr>
          <p:cNvPr id="2" name="Chart 1"/>
          <p:cNvGraphicFramePr/>
          <p:nvPr>
            <p:extLst>
              <p:ext uri="{D42A27DB-BD31-4B8C-83A1-F6EECF244321}">
                <p14:modId xmlns:p14="http://schemas.microsoft.com/office/powerpoint/2010/main" val="2858216915"/>
              </p:ext>
            </p:extLst>
          </p:nvPr>
        </p:nvGraphicFramePr>
        <p:xfrm>
          <a:off x="5275263" y="2031946"/>
          <a:ext cx="5240337" cy="455699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6</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9219" name="Rectangle 3"/>
          <p:cNvSpPr>
            <a:spLocks noChangeArrowheads="1"/>
          </p:cNvSpPr>
          <p:nvPr/>
        </p:nvSpPr>
        <p:spPr bwMode="auto">
          <a:xfrm>
            <a:off x="177799" y="2412479"/>
            <a:ext cx="4952877"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The average UK household had £185 a week of discretionary income in January 2015, up from £169 at the same point a year ago and a new record high.</a:t>
            </a:r>
          </a:p>
          <a:p>
            <a:pPr algn="just" eaLnBrk="1" hangingPunct="1"/>
            <a:endParaRPr lang="en-US" sz="1400" b="1" dirty="0">
              <a:solidFill>
                <a:srgbClr val="7BC23E"/>
              </a:solidFill>
              <a:latin typeface="Arial" charset="0"/>
            </a:endParaRPr>
          </a:p>
          <a:p>
            <a:pPr algn="just" eaLnBrk="1" hangingPunct="1"/>
            <a:r>
              <a:rPr lang="en-US" sz="1400" b="1" dirty="0" smtClean="0">
                <a:solidFill>
                  <a:srgbClr val="7BC23E"/>
                </a:solidFill>
                <a:latin typeface="Arial" charset="0"/>
              </a:rPr>
              <a:t>• With regular pay growth remaining relatively steady, gross household incomes continued to rise year on year by 2.6 per cent in January supported by continued falls in the rate of unemployment.</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Net incomes increased </a:t>
            </a:r>
            <a:r>
              <a:rPr lang="en-US" sz="1400" b="1" dirty="0" smtClean="0">
                <a:solidFill>
                  <a:srgbClr val="7BC23E"/>
                </a:solidFill>
                <a:latin typeface="Arial" charset="0"/>
              </a:rPr>
              <a:t>at the faster rate of 3.0 </a:t>
            </a:r>
            <a:r>
              <a:rPr lang="en-US" sz="1400" b="1" dirty="0">
                <a:solidFill>
                  <a:srgbClr val="7BC23E"/>
                </a:solidFill>
                <a:latin typeface="Arial" charset="0"/>
              </a:rPr>
              <a:t>per cent in the 12 months to </a:t>
            </a:r>
            <a:r>
              <a:rPr lang="en-US" sz="1400" b="1" dirty="0" smtClean="0">
                <a:solidFill>
                  <a:srgbClr val="7BC23E"/>
                </a:solidFill>
                <a:latin typeface="Arial" charset="0"/>
              </a:rPr>
              <a:t>January, thanks to the increase in the income tax free personal allowance in April</a:t>
            </a:r>
            <a:r>
              <a:rPr lang="en-US" sz="1400" b="1" dirty="0">
                <a:solidFill>
                  <a:srgbClr val="7BC23E"/>
                </a:solidFill>
                <a:latin typeface="Arial" charset="0"/>
              </a:rPr>
              <a:t> </a:t>
            </a:r>
            <a:r>
              <a:rPr lang="en-US" sz="1400" b="1" dirty="0" smtClean="0">
                <a:solidFill>
                  <a:srgbClr val="7BC23E"/>
                </a:solidFill>
                <a:latin typeface="Arial" charset="0"/>
              </a:rPr>
              <a:t>2014.</a:t>
            </a:r>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With essential </a:t>
            </a:r>
            <a:r>
              <a:rPr lang="en-US" sz="1400" b="1" dirty="0">
                <a:solidFill>
                  <a:srgbClr val="7BC23E"/>
                </a:solidFill>
                <a:latin typeface="Arial" charset="0"/>
              </a:rPr>
              <a:t>item </a:t>
            </a:r>
            <a:r>
              <a:rPr lang="en-US" sz="1400" b="1" dirty="0" smtClean="0">
                <a:solidFill>
                  <a:srgbClr val="7BC23E"/>
                </a:solidFill>
                <a:latin typeface="Arial" charset="0"/>
              </a:rPr>
              <a:t>inflation turning negative for the first time since 2009, considerable pressure has been lifted from household finances, boosting growth in discretionary income.</a:t>
            </a:r>
            <a:endParaRPr lang="en-US" sz="1400" b="1" dirty="0" smtClean="0">
              <a:solidFill>
                <a:srgbClr val="FF0000"/>
              </a:solidFill>
              <a:latin typeface="Arial" charset="0"/>
            </a:endParaRPr>
          </a:p>
          <a:p>
            <a:pPr algn="just" eaLnBrk="1" hangingPunct="1"/>
            <a:endParaRPr lang="en-US" sz="1400" b="1" dirty="0">
              <a:solidFill>
                <a:srgbClr val="FF0000"/>
              </a:solidFill>
              <a:latin typeface="Arial" charset="0"/>
            </a:endParaRPr>
          </a:p>
        </p:txBody>
      </p:sp>
      <p:sp>
        <p:nvSpPr>
          <p:cNvPr id="9223" name="Rectangle 13"/>
          <p:cNvSpPr>
            <a:spLocks noChangeArrowheads="1"/>
          </p:cNvSpPr>
          <p:nvPr/>
        </p:nvSpPr>
        <p:spPr bwMode="auto">
          <a:xfrm>
            <a:off x="6642844" y="1617663"/>
            <a:ext cx="3600399"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smtClean="0">
                <a:latin typeface="Arial" charset="0"/>
              </a:rPr>
              <a:t>Contributions to annual change in the Income Tracker (excluding bonuses), January 2015</a:t>
            </a:r>
            <a:endParaRPr lang="en-US" sz="1200" b="1" dirty="0">
              <a:latin typeface="Arial" charset="0"/>
            </a:endParaRPr>
          </a:p>
        </p:txBody>
      </p:sp>
      <p:sp>
        <p:nvSpPr>
          <p:cNvPr id="9225" name="Rectangle 2"/>
          <p:cNvSpPr>
            <a:spLocks noChangeArrowheads="1"/>
          </p:cNvSpPr>
          <p:nvPr/>
        </p:nvSpPr>
        <p:spPr bwMode="auto">
          <a:xfrm>
            <a:off x="177800" y="345515"/>
            <a:ext cx="10515600" cy="124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00" b="1" u="sng" dirty="0" smtClean="0">
                <a:solidFill>
                  <a:srgbClr val="7DC242"/>
                </a:solidFill>
                <a:latin typeface="Arial" charset="0"/>
              </a:rPr>
              <a:t>Family spending power boosted by sharp fall in essential item inflation </a:t>
            </a:r>
            <a:endParaRPr lang="en-GB" sz="3700" b="1" u="sng" dirty="0">
              <a:solidFill>
                <a:srgbClr val="7DC242"/>
              </a:solidFill>
              <a:latin typeface="Arial" charset="0"/>
            </a:endParaRPr>
          </a:p>
        </p:txBody>
      </p:sp>
      <p:graphicFrame>
        <p:nvGraphicFramePr>
          <p:cNvPr id="2" name="Chart 1"/>
          <p:cNvGraphicFramePr/>
          <p:nvPr>
            <p:extLst>
              <p:ext uri="{D42A27DB-BD31-4B8C-83A1-F6EECF244321}">
                <p14:modId xmlns:p14="http://schemas.microsoft.com/office/powerpoint/2010/main" val="750166451"/>
              </p:ext>
            </p:extLst>
          </p:nvPr>
        </p:nvGraphicFramePr>
        <p:xfrm>
          <a:off x="5202684" y="2073275"/>
          <a:ext cx="5312916" cy="4587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13"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7</a:t>
            </a:fld>
            <a:endParaRPr lang="en-GB" dirty="0"/>
          </a:p>
        </p:txBody>
      </p:sp>
      <p:sp>
        <p:nvSpPr>
          <p:cNvPr id="11" name="Text Box 14"/>
          <p:cNvSpPr txBox="1">
            <a:spLocks noChangeArrowheads="1"/>
          </p:cNvSpPr>
          <p:nvPr/>
        </p:nvSpPr>
        <p:spPr bwMode="auto">
          <a:xfrm>
            <a:off x="177800" y="1717675"/>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£16 a week higher in January 2015 than a year before</a:t>
            </a:r>
          </a:p>
        </p:txBody>
      </p:sp>
    </p:spTree>
    <p:extLst>
      <p:ext uri="{BB962C8B-B14F-4D97-AF65-F5344CB8AC3E}">
        <p14:creationId xmlns:p14="http://schemas.microsoft.com/office/powerpoint/2010/main" val="39511301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62125" y="108223"/>
            <a:ext cx="9433047" cy="121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600" b="1" u="sng" dirty="0" smtClean="0">
                <a:solidFill>
                  <a:srgbClr val="7BC23E"/>
                </a:solidFill>
                <a:latin typeface="Arial" charset="0"/>
              </a:rPr>
              <a:t>Essential item inflation turns negative for the first time since 2009</a:t>
            </a:r>
            <a:endParaRPr lang="en-GB" sz="3600" b="1" u="sng" dirty="0">
              <a:solidFill>
                <a:srgbClr val="7BC23E"/>
              </a:solidFill>
              <a:latin typeface="Arial" charset="0"/>
            </a:endParaRPr>
          </a:p>
        </p:txBody>
      </p:sp>
      <p:sp>
        <p:nvSpPr>
          <p:cNvPr id="1024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0244" name="Rectangle 4"/>
          <p:cNvSpPr>
            <a:spLocks noChangeArrowheads="1"/>
          </p:cNvSpPr>
          <p:nvPr/>
        </p:nvSpPr>
        <p:spPr bwMode="auto">
          <a:xfrm>
            <a:off x="177800" y="2246755"/>
            <a:ext cx="5024884" cy="4629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Annual consumer price inflation stood at 0.3 per cent in the year to January 2015, a further drop from the 0.5 per cent recorded in December. </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With further declines in the prices of essentials such as vehicle fuel and food in January, </a:t>
            </a:r>
            <a:r>
              <a:rPr lang="en-GB" sz="1400" b="1" dirty="0" smtClean="0">
                <a:solidFill>
                  <a:schemeClr val="hlink"/>
                </a:solidFill>
                <a:latin typeface="Arial" charset="0"/>
              </a:rPr>
              <a:t>essential </a:t>
            </a:r>
            <a:r>
              <a:rPr lang="en-GB" sz="1400" b="1" dirty="0">
                <a:solidFill>
                  <a:schemeClr val="hlink"/>
                </a:solidFill>
                <a:latin typeface="Arial" charset="0"/>
              </a:rPr>
              <a:t>item inflation </a:t>
            </a:r>
            <a:r>
              <a:rPr lang="en-GB" sz="1400" b="1" dirty="0" smtClean="0">
                <a:solidFill>
                  <a:schemeClr val="hlink"/>
                </a:solidFill>
                <a:latin typeface="Arial" charset="0"/>
              </a:rPr>
              <a:t>turned negative for the first time in six years </a:t>
            </a:r>
            <a:r>
              <a:rPr lang="en-GB" sz="1400" b="1" dirty="0">
                <a:solidFill>
                  <a:schemeClr val="hlink"/>
                </a:solidFill>
                <a:latin typeface="Arial" charset="0"/>
              </a:rPr>
              <a:t>this month </a:t>
            </a:r>
            <a:r>
              <a:rPr lang="en-GB" sz="1400" b="1" dirty="0" smtClean="0">
                <a:solidFill>
                  <a:schemeClr val="hlink"/>
                </a:solidFill>
                <a:latin typeface="Arial" charset="0"/>
              </a:rPr>
              <a:t>dropping to -0.1 </a:t>
            </a:r>
            <a:r>
              <a:rPr lang="en-GB" sz="1400" b="1" dirty="0">
                <a:solidFill>
                  <a:schemeClr val="hlink"/>
                </a:solidFill>
                <a:latin typeface="Arial" charset="0"/>
              </a:rPr>
              <a:t>per cent from </a:t>
            </a:r>
            <a:r>
              <a:rPr lang="en-GB" sz="1400" b="1" dirty="0" smtClean="0">
                <a:solidFill>
                  <a:schemeClr val="hlink"/>
                </a:solidFill>
                <a:latin typeface="Arial" charset="0"/>
              </a:rPr>
              <a:t>0.2 </a:t>
            </a:r>
            <a:r>
              <a:rPr lang="en-GB" sz="1400" b="1" dirty="0">
                <a:solidFill>
                  <a:schemeClr val="hlink"/>
                </a:solidFill>
                <a:latin typeface="Arial" charset="0"/>
              </a:rPr>
              <a:t>per cent in </a:t>
            </a:r>
            <a:r>
              <a:rPr lang="en-GB" sz="1400" b="1" dirty="0" smtClean="0">
                <a:solidFill>
                  <a:schemeClr val="hlink"/>
                </a:solidFill>
                <a:latin typeface="Arial" charset="0"/>
              </a:rPr>
              <a:t>December. </a:t>
            </a:r>
          </a:p>
          <a:p>
            <a:pPr algn="just" eaLnBrk="1" hangingPunct="1"/>
            <a:endParaRPr lang="en-GB" sz="1400" b="1" dirty="0">
              <a:solidFill>
                <a:schemeClr val="hlink"/>
              </a:solidFill>
              <a:latin typeface="Arial" charset="0"/>
            </a:endParaRPr>
          </a:p>
          <a:p>
            <a:pPr algn="just" eaLnBrk="1" hangingPunct="1"/>
            <a:r>
              <a:rPr lang="en-US" sz="1400" b="1" dirty="0" smtClean="0">
                <a:solidFill>
                  <a:schemeClr val="hlink"/>
                </a:solidFill>
                <a:latin typeface="Arial" charset="0"/>
              </a:rPr>
              <a:t>• With the savings from falling energy prices yet to be fully passed through to households, reductions in many gas tariffs are not scheduled until late February, essential item inflation could ease further.   </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Headline rate of inflation could also fall into negative territory in the coming months. The Governor of the Bank of England, Mark Carney, has acknowledged that the inflation rate is “more likely than not to turn negative at some point in the spring”.</a:t>
            </a:r>
          </a:p>
          <a:p>
            <a:pPr algn="just" eaLnBrk="1" hangingPunct="1"/>
            <a:endParaRPr lang="en-US" sz="1400" b="1" dirty="0">
              <a:solidFill>
                <a:schemeClr val="hlink"/>
              </a:solidFill>
              <a:latin typeface="Arial" charset="0"/>
            </a:endParaRPr>
          </a:p>
          <a:p>
            <a:pPr algn="just" eaLnBrk="1" hangingPunct="1"/>
            <a:endParaRPr lang="en-GB" sz="1400" b="1" dirty="0" smtClean="0">
              <a:solidFill>
                <a:schemeClr val="hlink"/>
              </a:solidFill>
              <a:latin typeface="Arial" charset="0"/>
            </a:endParaRPr>
          </a:p>
        </p:txBody>
      </p:sp>
      <p:sp>
        <p:nvSpPr>
          <p:cNvPr id="1024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0248" name="Text Box 11"/>
          <p:cNvSpPr txBox="1">
            <a:spLocks noChangeArrowheads="1"/>
          </p:cNvSpPr>
          <p:nvPr/>
        </p:nvSpPr>
        <p:spPr bwMode="auto">
          <a:xfrm>
            <a:off x="177800" y="1469876"/>
            <a:ext cx="4880868"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700" b="1">
                <a:solidFill>
                  <a:srgbClr val="003C16"/>
                </a:solidFill>
                <a:latin typeface="Arial"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smtClean="0"/>
              <a:t>Headline rate of inflation falls to lowest rate since the 1960s</a:t>
            </a:r>
            <a:endParaRPr lang="en-US" dirty="0"/>
          </a:p>
        </p:txBody>
      </p:sp>
      <p:sp>
        <p:nvSpPr>
          <p:cNvPr id="10249" name="Rectangle 8"/>
          <p:cNvSpPr>
            <a:spLocks noChangeArrowheads="1"/>
          </p:cNvSpPr>
          <p:nvPr/>
        </p:nvSpPr>
        <p:spPr bwMode="auto">
          <a:xfrm>
            <a:off x="5778748" y="1692399"/>
            <a:ext cx="4700587"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smtClean="0">
                <a:latin typeface="Arial" charset="0"/>
              </a:rPr>
              <a:t>Annual inflation on the consumer </a:t>
            </a:r>
            <a:r>
              <a:rPr lang="en-US" sz="1200" b="1" dirty="0">
                <a:latin typeface="Arial" charset="0"/>
              </a:rPr>
              <a:t>price index </a:t>
            </a:r>
            <a:r>
              <a:rPr lang="en-US" sz="1200" b="1" dirty="0" smtClean="0">
                <a:latin typeface="Arial" charset="0"/>
              </a:rPr>
              <a:t>(CPI), and essential item annual inflation</a:t>
            </a:r>
            <a:endParaRPr lang="en-US" sz="1200" b="1" dirty="0">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8</a:t>
            </a:fld>
            <a:endParaRPr lang="en-GB" dirty="0"/>
          </a:p>
        </p:txBody>
      </p:sp>
      <p:graphicFrame>
        <p:nvGraphicFramePr>
          <p:cNvPr id="2" name="Chart 1"/>
          <p:cNvGraphicFramePr/>
          <p:nvPr>
            <p:extLst>
              <p:ext uri="{D42A27DB-BD31-4B8C-83A1-F6EECF244321}">
                <p14:modId xmlns:p14="http://schemas.microsoft.com/office/powerpoint/2010/main" val="2915057993"/>
              </p:ext>
            </p:extLst>
          </p:nvPr>
        </p:nvGraphicFramePr>
        <p:xfrm>
          <a:off x="5274692" y="2167055"/>
          <a:ext cx="5204643" cy="451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7436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1268" name="Rectangle 5"/>
          <p:cNvSpPr>
            <a:spLocks noChangeArrowheads="1"/>
          </p:cNvSpPr>
          <p:nvPr/>
        </p:nvSpPr>
        <p:spPr bwMode="auto">
          <a:xfrm>
            <a:off x="9267825" y="268288"/>
            <a:ext cx="12477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1272" name="Text Box 11"/>
          <p:cNvSpPr txBox="1">
            <a:spLocks noChangeArrowheads="1"/>
          </p:cNvSpPr>
          <p:nvPr/>
        </p:nvSpPr>
        <p:spPr bwMode="auto">
          <a:xfrm>
            <a:off x="177800" y="1446417"/>
            <a:ext cx="5003676" cy="65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800" b="1" dirty="0">
                <a:solidFill>
                  <a:srgbClr val="003C16"/>
                </a:solidFill>
                <a:latin typeface="Arial" charset="0"/>
              </a:rPr>
              <a:t>The main factors </a:t>
            </a:r>
            <a:r>
              <a:rPr lang="en-US" sz="1800" b="1" dirty="0" smtClean="0">
                <a:solidFill>
                  <a:srgbClr val="003C16"/>
                </a:solidFill>
                <a:latin typeface="Arial" charset="0"/>
              </a:rPr>
              <a:t>affecting family spending costs in January were</a:t>
            </a:r>
            <a:r>
              <a:rPr lang="en-US" sz="1800" b="1" dirty="0">
                <a:solidFill>
                  <a:srgbClr val="003C16"/>
                </a:solidFill>
                <a:latin typeface="Arial" charset="0"/>
              </a:rPr>
              <a:t>:</a:t>
            </a:r>
          </a:p>
        </p:txBody>
      </p:sp>
      <p:sp>
        <p:nvSpPr>
          <p:cNvPr id="12" name="Rectangle 4"/>
          <p:cNvSpPr>
            <a:spLocks noChangeArrowheads="1"/>
          </p:cNvSpPr>
          <p:nvPr/>
        </p:nvSpPr>
        <p:spPr bwMode="auto">
          <a:xfrm>
            <a:off x="177800" y="2073275"/>
            <a:ext cx="4952876" cy="506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The largest downward contributions to the inflationary slowdown in January came from the prices of vehicle fuels and food. </a:t>
            </a:r>
          </a:p>
          <a:p>
            <a:pPr algn="just" eaLnBrk="1" hangingPunct="1"/>
            <a:endParaRPr lang="en-US" sz="1400" b="1" dirty="0" smtClean="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Transport prices fell by 2 per cent between December and January. Most of this came from further falls in motor fuels. The average petrol price fell by 8.5p per </a:t>
            </a:r>
            <a:r>
              <a:rPr lang="en-US" sz="1400" b="1" dirty="0" err="1" smtClean="0">
                <a:solidFill>
                  <a:schemeClr val="hlink"/>
                </a:solidFill>
                <a:latin typeface="Arial" charset="0"/>
              </a:rPr>
              <a:t>litre</a:t>
            </a:r>
            <a:r>
              <a:rPr lang="en-US" sz="1400" b="1" dirty="0" smtClean="0">
                <a:solidFill>
                  <a:schemeClr val="hlink"/>
                </a:solidFill>
                <a:latin typeface="Arial" charset="0"/>
              </a:rPr>
              <a:t> and now stands at its lowest level since November 2009 at 108.3p per </a:t>
            </a:r>
            <a:r>
              <a:rPr lang="en-US" sz="1400" b="1" dirty="0" err="1" smtClean="0">
                <a:solidFill>
                  <a:schemeClr val="hlink"/>
                </a:solidFill>
                <a:latin typeface="Arial" charset="0"/>
              </a:rPr>
              <a:t>litre</a:t>
            </a:r>
            <a:r>
              <a:rPr lang="en-US" sz="1400" b="1" dirty="0" smtClean="0">
                <a:solidFill>
                  <a:schemeClr val="hlink"/>
                </a:solidFill>
                <a:latin typeface="Arial" charset="0"/>
              </a:rPr>
              <a:t>. </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 </a:t>
            </a:r>
            <a:r>
              <a:rPr lang="en-US" sz="1400" b="1" dirty="0" smtClean="0">
                <a:solidFill>
                  <a:schemeClr val="hlink"/>
                </a:solidFill>
                <a:latin typeface="Arial" charset="0"/>
              </a:rPr>
              <a:t>The prices of food and non-alcoholic beverages fell by 0.7 per cent between December and January, with notable falls in the price of milk and a range of fruits. Given that food prices rose slightly a year ago, these further declines take food prices 2.5 per cent below the level in January 2014. </a:t>
            </a:r>
          </a:p>
          <a:p>
            <a:pPr algn="just" eaLnBrk="1" hangingPunct="1"/>
            <a:endParaRPr lang="en-US" sz="1400" b="1" dirty="0" smtClean="0">
              <a:solidFill>
                <a:schemeClr val="hlink"/>
              </a:solidFill>
              <a:latin typeface="Arial" charset="0"/>
            </a:endParaRPr>
          </a:p>
          <a:p>
            <a:pPr algn="just" eaLnBrk="1" hangingPunct="1"/>
            <a:r>
              <a:rPr lang="en-US" sz="1400" b="1" dirty="0">
                <a:solidFill>
                  <a:schemeClr val="hlink"/>
                </a:solidFill>
                <a:latin typeface="Arial" charset="0"/>
              </a:rPr>
              <a:t> • </a:t>
            </a:r>
            <a:r>
              <a:rPr lang="en-US" sz="1400" b="1" dirty="0" smtClean="0">
                <a:solidFill>
                  <a:schemeClr val="hlink"/>
                </a:solidFill>
                <a:latin typeface="Arial" charset="0"/>
              </a:rPr>
              <a:t>However, discounts to the prices of clothing, footwear, furniture and household equipment during the winter sales period do not appear to have been as large as in recent years.     </a:t>
            </a:r>
            <a:endParaRPr lang="en-US"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a:t>
            </a:r>
            <a:endParaRPr lang="en-US" sz="1400" b="1" dirty="0">
              <a:solidFill>
                <a:schemeClr val="hlink"/>
              </a:solidFill>
              <a:latin typeface="Arial" charset="0"/>
            </a:endParaRPr>
          </a:p>
        </p:txBody>
      </p:sp>
      <p:sp>
        <p:nvSpPr>
          <p:cNvPr id="13" name="Rectangle 8"/>
          <p:cNvSpPr>
            <a:spLocks noChangeArrowheads="1"/>
          </p:cNvSpPr>
          <p:nvPr/>
        </p:nvSpPr>
        <p:spPr bwMode="auto">
          <a:xfrm>
            <a:off x="5706740" y="1836415"/>
            <a:ext cx="4808860"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a:latin typeface="Arial" charset="0"/>
              </a:rPr>
              <a:t>Inflation of selected goods, annual change to </a:t>
            </a:r>
            <a:r>
              <a:rPr lang="en-US" sz="1200" b="1" dirty="0" smtClean="0">
                <a:latin typeface="Arial" charset="0"/>
              </a:rPr>
              <a:t>January 2015</a:t>
            </a:r>
            <a:endParaRPr lang="en-US" sz="1200" b="1" dirty="0">
              <a:latin typeface="Arial" charset="0"/>
            </a:endParaRPr>
          </a:p>
        </p:txBody>
      </p:sp>
      <p:graphicFrame>
        <p:nvGraphicFramePr>
          <p:cNvPr id="14" name="Chart 13"/>
          <p:cNvGraphicFramePr/>
          <p:nvPr>
            <p:extLst>
              <p:ext uri="{D42A27DB-BD31-4B8C-83A1-F6EECF244321}">
                <p14:modId xmlns:p14="http://schemas.microsoft.com/office/powerpoint/2010/main" val="1618497663"/>
              </p:ext>
            </p:extLst>
          </p:nvPr>
        </p:nvGraphicFramePr>
        <p:xfrm>
          <a:off x="5274692" y="2073275"/>
          <a:ext cx="5240908" cy="4659683"/>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9</a:t>
            </a:fld>
            <a:endParaRPr lang="en-GB" dirty="0"/>
          </a:p>
        </p:txBody>
      </p:sp>
      <p:sp>
        <p:nvSpPr>
          <p:cNvPr id="2" name="Rectangle 1"/>
          <p:cNvSpPr/>
          <p:nvPr/>
        </p:nvSpPr>
        <p:spPr>
          <a:xfrm>
            <a:off x="189823" y="155832"/>
            <a:ext cx="9647742" cy="1261884"/>
          </a:xfrm>
          <a:prstGeom prst="rect">
            <a:avLst/>
          </a:prstGeom>
        </p:spPr>
        <p:txBody>
          <a:bodyPr wrap="square">
            <a:spAutoFit/>
          </a:bodyPr>
          <a:lstStyle/>
          <a:p>
            <a:pPr eaLnBrk="1" hangingPunct="1"/>
            <a:r>
              <a:rPr lang="en-GB" sz="3800" b="1" u="sng" dirty="0" smtClean="0">
                <a:solidFill>
                  <a:schemeClr val="hlink"/>
                </a:solidFill>
                <a:latin typeface="Arial" charset="0"/>
              </a:rPr>
              <a:t>Price of petrol falls again in January to its lowest level since November 2009</a:t>
            </a:r>
            <a:endParaRPr lang="en-GB" sz="3800" b="1" u="sng" dirty="0">
              <a:solidFill>
                <a:srgbClr val="009900"/>
              </a:solidFill>
              <a:latin typeface="Arial" charset="0"/>
            </a:endParaRPr>
          </a:p>
        </p:txBody>
      </p:sp>
    </p:spTree>
    <p:extLst>
      <p:ext uri="{BB962C8B-B14F-4D97-AF65-F5344CB8AC3E}">
        <p14:creationId xmlns:p14="http://schemas.microsoft.com/office/powerpoint/2010/main" val="12170345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BC23E"/>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35851</TotalTime>
  <Words>2336</Words>
  <Application>Microsoft Macintosh PowerPoint</Application>
  <PresentationFormat>Custom</PresentationFormat>
  <Paragraphs>356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Kate Hird</cp:lastModifiedBy>
  <cp:revision>2732</cp:revision>
  <cp:lastPrinted>2015-02-18T13:23:59Z</cp:lastPrinted>
  <dcterms:created xsi:type="dcterms:W3CDTF">2010-04-21T08:31:46Z</dcterms:created>
  <dcterms:modified xsi:type="dcterms:W3CDTF">2015-02-25T09:34:17Z</dcterms:modified>
</cp:coreProperties>
</file>