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3" r:id="rId3"/>
    <p:sldId id="323" r:id="rId4"/>
    <p:sldId id="328" r:id="rId5"/>
    <p:sldId id="329" r:id="rId6"/>
    <p:sldId id="330" r:id="rId7"/>
    <p:sldId id="301" r:id="rId8"/>
    <p:sldId id="322" r:id="rId9"/>
    <p:sldId id="334" r:id="rId10"/>
    <p:sldId id="335" r:id="rId11"/>
    <p:sldId id="305" r:id="rId12"/>
    <p:sldId id="287" r:id="rId13"/>
    <p:sldId id="324" r:id="rId14"/>
    <p:sldId id="325" r:id="rId15"/>
    <p:sldId id="326" r:id="rId16"/>
    <p:sldId id="327" r:id="rId17"/>
    <p:sldId id="315" r:id="rId18"/>
    <p:sldId id="306" r:id="rId19"/>
    <p:sldId id="307" r:id="rId20"/>
    <p:sldId id="293" r:id="rId21"/>
  </p:sldIdLst>
  <p:sldSz cx="10693400" cy="7561263"/>
  <p:notesSz cx="6797675" cy="9926638"/>
  <p:defaultTextStyle>
    <a:defPPr>
      <a:defRPr lang="en-US"/>
    </a:defPPr>
    <a:lvl1pPr algn="l" rtl="0" eaLnBrk="0" fontAlgn="base" hangingPunct="0">
      <a:spcBef>
        <a:spcPct val="0"/>
      </a:spcBef>
      <a:spcAft>
        <a:spcPct val="0"/>
      </a:spcAft>
      <a:defRPr sz="2700" kern="1200">
        <a:solidFill>
          <a:schemeClr val="tx1"/>
        </a:solidFill>
        <a:latin typeface="Times" pitchFamily="18" charset="0"/>
        <a:ea typeface="+mn-ea"/>
        <a:cs typeface="+mn-cs"/>
      </a:defRPr>
    </a:lvl1pPr>
    <a:lvl2pPr marL="520700" indent="-63500" algn="l" rtl="0" eaLnBrk="0" fontAlgn="base" hangingPunct="0">
      <a:spcBef>
        <a:spcPct val="0"/>
      </a:spcBef>
      <a:spcAft>
        <a:spcPct val="0"/>
      </a:spcAft>
      <a:defRPr sz="2700" kern="1200">
        <a:solidFill>
          <a:schemeClr val="tx1"/>
        </a:solidFill>
        <a:latin typeface="Times" pitchFamily="18" charset="0"/>
        <a:ea typeface="+mn-ea"/>
        <a:cs typeface="+mn-cs"/>
      </a:defRPr>
    </a:lvl2pPr>
    <a:lvl3pPr marL="1042988" indent="-128588" algn="l" rtl="0" eaLnBrk="0" fontAlgn="base" hangingPunct="0">
      <a:spcBef>
        <a:spcPct val="0"/>
      </a:spcBef>
      <a:spcAft>
        <a:spcPct val="0"/>
      </a:spcAft>
      <a:defRPr sz="2700" kern="1200">
        <a:solidFill>
          <a:schemeClr val="tx1"/>
        </a:solidFill>
        <a:latin typeface="Times" pitchFamily="18" charset="0"/>
        <a:ea typeface="+mn-ea"/>
        <a:cs typeface="+mn-cs"/>
      </a:defRPr>
    </a:lvl3pPr>
    <a:lvl4pPr marL="1563688" indent="-192088" algn="l" rtl="0" eaLnBrk="0" fontAlgn="base" hangingPunct="0">
      <a:spcBef>
        <a:spcPct val="0"/>
      </a:spcBef>
      <a:spcAft>
        <a:spcPct val="0"/>
      </a:spcAft>
      <a:defRPr sz="2700" kern="1200">
        <a:solidFill>
          <a:schemeClr val="tx1"/>
        </a:solidFill>
        <a:latin typeface="Times" pitchFamily="18" charset="0"/>
        <a:ea typeface="+mn-ea"/>
        <a:cs typeface="+mn-cs"/>
      </a:defRPr>
    </a:lvl4pPr>
    <a:lvl5pPr marL="2085975" indent="-257175" algn="l" rtl="0" eaLnBrk="0" fontAlgn="base" hangingPunct="0">
      <a:spcBef>
        <a:spcPct val="0"/>
      </a:spcBef>
      <a:spcAft>
        <a:spcPct val="0"/>
      </a:spcAft>
      <a:defRPr sz="2700" kern="1200">
        <a:solidFill>
          <a:schemeClr val="tx1"/>
        </a:solidFill>
        <a:latin typeface="Times" pitchFamily="18" charset="0"/>
        <a:ea typeface="+mn-ea"/>
        <a:cs typeface="+mn-cs"/>
      </a:defRPr>
    </a:lvl5pPr>
    <a:lvl6pPr marL="2286000" algn="l" defTabSz="914400" rtl="0" eaLnBrk="1" latinLnBrk="0" hangingPunct="1">
      <a:defRPr sz="2700" kern="1200">
        <a:solidFill>
          <a:schemeClr val="tx1"/>
        </a:solidFill>
        <a:latin typeface="Times" pitchFamily="18" charset="0"/>
        <a:ea typeface="+mn-ea"/>
        <a:cs typeface="+mn-cs"/>
      </a:defRPr>
    </a:lvl6pPr>
    <a:lvl7pPr marL="2743200" algn="l" defTabSz="914400" rtl="0" eaLnBrk="1" latinLnBrk="0" hangingPunct="1">
      <a:defRPr sz="2700" kern="1200">
        <a:solidFill>
          <a:schemeClr val="tx1"/>
        </a:solidFill>
        <a:latin typeface="Times" pitchFamily="18" charset="0"/>
        <a:ea typeface="+mn-ea"/>
        <a:cs typeface="+mn-cs"/>
      </a:defRPr>
    </a:lvl7pPr>
    <a:lvl8pPr marL="3200400" algn="l" defTabSz="914400" rtl="0" eaLnBrk="1" latinLnBrk="0" hangingPunct="1">
      <a:defRPr sz="2700" kern="1200">
        <a:solidFill>
          <a:schemeClr val="tx1"/>
        </a:solidFill>
        <a:latin typeface="Times" pitchFamily="18" charset="0"/>
        <a:ea typeface="+mn-ea"/>
        <a:cs typeface="+mn-cs"/>
      </a:defRPr>
    </a:lvl8pPr>
    <a:lvl9pPr marL="3657600" algn="l" defTabSz="914400" rtl="0" eaLnBrk="1" latinLnBrk="0" hangingPunct="1">
      <a:defRPr sz="27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794">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23E"/>
    <a:srgbClr val="008000"/>
    <a:srgbClr val="0066FF"/>
    <a:srgbClr val="FF9900"/>
    <a:srgbClr val="FFCC00"/>
    <a:srgbClr val="FF0000"/>
    <a:srgbClr val="003C16"/>
    <a:srgbClr val="009900"/>
    <a:srgbClr val="E0B200"/>
    <a:srgbClr val="A721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4" autoAdjust="0"/>
    <p:restoredTop sz="94664" autoAdjust="0"/>
  </p:normalViewPr>
  <p:slideViewPr>
    <p:cSldViewPr>
      <p:cViewPr varScale="1">
        <p:scale>
          <a:sx n="67" d="100"/>
          <a:sy n="67" d="100"/>
        </p:scale>
        <p:origin x="-1164" y="-102"/>
      </p:cViewPr>
      <p:guideLst>
        <p:guide orient="horz" pos="794"/>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YoY change in Asda Income Tracker excluding bonus</c:v>
                </c:pt>
              </c:strCache>
            </c:strRef>
          </c:tx>
          <c:spPr>
            <a:solidFill>
              <a:srgbClr val="FFCC00"/>
            </a:solidFill>
            <a:ln>
              <a:solidFill>
                <a:schemeClr val="bg1">
                  <a:lumMod val="50000"/>
                </a:schemeClr>
              </a:solidFill>
            </a:ln>
          </c:spPr>
          <c:invertIfNegative val="0"/>
          <c:cat>
            <c:numRef>
              <c:f>Sheet1!$A$2:$A$90</c:f>
              <c:numCache>
                <c:formatCode>mmm\-yy</c:formatCode>
                <c:ptCount val="89"/>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pt idx="88">
                  <c:v>42125</c:v>
                </c:pt>
              </c:numCache>
            </c:numRef>
          </c:cat>
          <c:val>
            <c:numRef>
              <c:f>Sheet1!$B$2:$B$90</c:f>
              <c:numCache>
                <c:formatCode>"£"#,##0.0</c:formatCode>
                <c:ptCount val="89"/>
                <c:pt idx="0">
                  <c:v>9.9257845461957572</c:v>
                </c:pt>
                <c:pt idx="1">
                  <c:v>10.382310237201921</c:v>
                </c:pt>
                <c:pt idx="2">
                  <c:v>10.692245651028657</c:v>
                </c:pt>
                <c:pt idx="3">
                  <c:v>14.686900635204495</c:v>
                </c:pt>
                <c:pt idx="4">
                  <c:v>13.041534887522118</c:v>
                </c:pt>
                <c:pt idx="5">
                  <c:v>10.819325331449932</c:v>
                </c:pt>
                <c:pt idx="6">
                  <c:v>6.0672938792521904</c:v>
                </c:pt>
                <c:pt idx="7">
                  <c:v>4.9072496356799888</c:v>
                </c:pt>
                <c:pt idx="8">
                  <c:v>2.2166556518711786</c:v>
                </c:pt>
                <c:pt idx="9">
                  <c:v>3.6731401221792908</c:v>
                </c:pt>
                <c:pt idx="10">
                  <c:v>6.8160868025988748</c:v>
                </c:pt>
                <c:pt idx="11">
                  <c:v>16.302732536441567</c:v>
                </c:pt>
                <c:pt idx="12">
                  <c:v>18.467651959451246</c:v>
                </c:pt>
                <c:pt idx="13">
                  <c:v>16.991120028287639</c:v>
                </c:pt>
                <c:pt idx="14">
                  <c:v>18.12742632496969</c:v>
                </c:pt>
                <c:pt idx="15">
                  <c:v>17.24916497283607</c:v>
                </c:pt>
                <c:pt idx="16">
                  <c:v>17.602832907851962</c:v>
                </c:pt>
                <c:pt idx="17">
                  <c:v>20.562984925560272</c:v>
                </c:pt>
                <c:pt idx="18">
                  <c:v>21.691953164004133</c:v>
                </c:pt>
                <c:pt idx="19">
                  <c:v>22.185268672137227</c:v>
                </c:pt>
                <c:pt idx="20">
                  <c:v>24.352639464498736</c:v>
                </c:pt>
                <c:pt idx="21">
                  <c:v>23.680881191158051</c:v>
                </c:pt>
                <c:pt idx="22">
                  <c:v>20.421919872078831</c:v>
                </c:pt>
                <c:pt idx="23">
                  <c:v>11.084889615520979</c:v>
                </c:pt>
                <c:pt idx="24">
                  <c:v>5.6545005994854023</c:v>
                </c:pt>
                <c:pt idx="25">
                  <c:v>7.1120836473736517</c:v>
                </c:pt>
                <c:pt idx="26">
                  <c:v>5.6689298351439561</c:v>
                </c:pt>
                <c:pt idx="27">
                  <c:v>-0.419542316129764</c:v>
                </c:pt>
                <c:pt idx="28">
                  <c:v>-3.8488842526476219E-3</c:v>
                </c:pt>
                <c:pt idx="29">
                  <c:v>-0.94068172079494161</c:v>
                </c:pt>
                <c:pt idx="30">
                  <c:v>-0.43019072282277193</c:v>
                </c:pt>
                <c:pt idx="31">
                  <c:v>0.45753856826360106</c:v>
                </c:pt>
                <c:pt idx="32">
                  <c:v>0.85166396294675906</c:v>
                </c:pt>
                <c:pt idx="33">
                  <c:v>0.37948710193813895</c:v>
                </c:pt>
                <c:pt idx="34">
                  <c:v>-0.94576114508527098</c:v>
                </c:pt>
                <c:pt idx="35">
                  <c:v>-3.7564697445133675</c:v>
                </c:pt>
                <c:pt idx="36">
                  <c:v>-3.423312753452592</c:v>
                </c:pt>
                <c:pt idx="37">
                  <c:v>-5.1298075495421358</c:v>
                </c:pt>
                <c:pt idx="38">
                  <c:v>-4.9221523968809606</c:v>
                </c:pt>
                <c:pt idx="39">
                  <c:v>-5.9986300455832406</c:v>
                </c:pt>
                <c:pt idx="40">
                  <c:v>-6.0917305151491519</c:v>
                </c:pt>
                <c:pt idx="41">
                  <c:v>-5.8639420721489728</c:v>
                </c:pt>
                <c:pt idx="42">
                  <c:v>-7.894227509762402</c:v>
                </c:pt>
                <c:pt idx="43">
                  <c:v>-9.703780761542248</c:v>
                </c:pt>
                <c:pt idx="44">
                  <c:v>-12.867050779706176</c:v>
                </c:pt>
                <c:pt idx="45">
                  <c:v>-12.220990194520596</c:v>
                </c:pt>
                <c:pt idx="46" formatCode="&quot;£&quot;#,##0">
                  <c:v>-11.343483634898405</c:v>
                </c:pt>
                <c:pt idx="47">
                  <c:v>-9.0777786182016484</c:v>
                </c:pt>
                <c:pt idx="48">
                  <c:v>-7.9067868258412091</c:v>
                </c:pt>
                <c:pt idx="49">
                  <c:v>-6.8501334695627065</c:v>
                </c:pt>
                <c:pt idx="50">
                  <c:v>-6.6535234368454326</c:v>
                </c:pt>
                <c:pt idx="51">
                  <c:v>-0.80001712022226457</c:v>
                </c:pt>
                <c:pt idx="52">
                  <c:v>1.9795257188545179</c:v>
                </c:pt>
                <c:pt idx="53">
                  <c:v>3.4267597124921281</c:v>
                </c:pt>
                <c:pt idx="54">
                  <c:v>4.8331036715218261</c:v>
                </c:pt>
                <c:pt idx="55">
                  <c:v>5.8932301662594568</c:v>
                </c:pt>
                <c:pt idx="56">
                  <c:v>7.133113708990436</c:v>
                </c:pt>
                <c:pt idx="57">
                  <c:v>4.4887458437743817</c:v>
                </c:pt>
                <c:pt idx="58">
                  <c:v>4.7043418694382808</c:v>
                </c:pt>
                <c:pt idx="59">
                  <c:v>3.4101730919745705</c:v>
                </c:pt>
                <c:pt idx="60">
                  <c:v>2.1503640882355057</c:v>
                </c:pt>
                <c:pt idx="61">
                  <c:v>0.18790882747089199</c:v>
                </c:pt>
                <c:pt idx="62">
                  <c:v>-0.96265556462822133</c:v>
                </c:pt>
                <c:pt idx="63">
                  <c:v>1.2228594288001773</c:v>
                </c:pt>
                <c:pt idx="64">
                  <c:v>-0.98609157588049356</c:v>
                </c:pt>
                <c:pt idx="65">
                  <c:v>-0.45055896276869589</c:v>
                </c:pt>
                <c:pt idx="66" formatCode="&quot;£&quot;#,##0.00">
                  <c:v>-2.0106421559006549</c:v>
                </c:pt>
                <c:pt idx="67" formatCode="&quot;£&quot;#,##0.00">
                  <c:v>-2.7632727077967729</c:v>
                </c:pt>
                <c:pt idx="68" formatCode="&quot;£&quot;#,##0.00">
                  <c:v>-1.8896013530232381</c:v>
                </c:pt>
                <c:pt idx="69" formatCode="&quot;£&quot;#,##0.00">
                  <c:v>1.1559399431582165</c:v>
                </c:pt>
                <c:pt idx="70" formatCode="&quot;£&quot;#,##0.00">
                  <c:v>0.3403638637113886</c:v>
                </c:pt>
                <c:pt idx="71" formatCode="&quot;£&quot;#,##0.00">
                  <c:v>1.1476789298263839</c:v>
                </c:pt>
                <c:pt idx="72" formatCode="&quot;£&quot;#,##0.00">
                  <c:v>3.6230571985980191</c:v>
                </c:pt>
                <c:pt idx="73" formatCode="&quot;£&quot;#,##0.00">
                  <c:v>5.9067838950643932</c:v>
                </c:pt>
                <c:pt idx="74" formatCode="&quot;£&quot;#,##0.00">
                  <c:v>6.4541813128809054</c:v>
                </c:pt>
                <c:pt idx="75" formatCode="&quot;£&quot;#,##0.00">
                  <c:v>3.1470230631732079</c:v>
                </c:pt>
                <c:pt idx="76" formatCode="&quot;£&quot;#,##0.00">
                  <c:v>4.1532829725607598</c:v>
                </c:pt>
                <c:pt idx="77" formatCode="&quot;£&quot;#,##0.00">
                  <c:v>2.0235147050357227</c:v>
                </c:pt>
                <c:pt idx="78" formatCode="&quot;£&quot;#,##0.00">
                  <c:v>4.9196131256033482</c:v>
                </c:pt>
                <c:pt idx="79" formatCode="&quot;£&quot;#,##0.00">
                  <c:v>5.9451725061716729</c:v>
                </c:pt>
                <c:pt idx="80" formatCode="&quot;£&quot;#,##0.00">
                  <c:v>7.7636597482353977</c:v>
                </c:pt>
                <c:pt idx="81" formatCode="&quot;£&quot;#,##0.00">
                  <c:v>8.6792149187400014</c:v>
                </c:pt>
                <c:pt idx="82" formatCode="&quot;£&quot;#,##0.00">
                  <c:v>12.238446139789346</c:v>
                </c:pt>
                <c:pt idx="83" formatCode="&quot;£&quot;#,##0.00">
                  <c:v>15.009391490581777</c:v>
                </c:pt>
                <c:pt idx="84" formatCode="&quot;£&quot;#,##0.00">
                  <c:v>15.205546813248588</c:v>
                </c:pt>
                <c:pt idx="85" formatCode="&quot;£&quot;#,##0.00">
                  <c:v>15.800212486810494</c:v>
                </c:pt>
                <c:pt idx="86" formatCode="&quot;£&quot;#,##0.00">
                  <c:v>17.56855553532921</c:v>
                </c:pt>
                <c:pt idx="87" formatCode="&quot;£&quot;#,##0.00">
                  <c:v>18.534641278615254</c:v>
                </c:pt>
                <c:pt idx="88" formatCode="&quot;£&quot;#,##0.00">
                  <c:v>17.602661480940071</c:v>
                </c:pt>
              </c:numCache>
            </c:numRef>
          </c:val>
        </c:ser>
        <c:dLbls>
          <c:showLegendKey val="0"/>
          <c:showVal val="0"/>
          <c:showCatName val="0"/>
          <c:showSerName val="0"/>
          <c:showPercent val="0"/>
          <c:showBubbleSize val="0"/>
        </c:dLbls>
        <c:gapWidth val="0"/>
        <c:axId val="33705344"/>
        <c:axId val="33854592"/>
      </c:barChart>
      <c:dateAx>
        <c:axId val="33705344"/>
        <c:scaling>
          <c:orientation val="minMax"/>
          <c:min val="39479"/>
        </c:scaling>
        <c:delete val="0"/>
        <c:axPos val="b"/>
        <c:minorGridlines/>
        <c:numFmt formatCode="mmm\-yy" sourceLinked="1"/>
        <c:majorTickMark val="out"/>
        <c:minorTickMark val="none"/>
        <c:tickLblPos val="low"/>
        <c:spPr>
          <a:ln>
            <a:solidFill>
              <a:schemeClr val="tx1"/>
            </a:solidFill>
          </a:ln>
        </c:spPr>
        <c:crossAx val="33854592"/>
        <c:crosses val="autoZero"/>
        <c:auto val="1"/>
        <c:lblOffset val="100"/>
        <c:baseTimeUnit val="months"/>
        <c:majorUnit val="3"/>
        <c:majorTimeUnit val="months"/>
        <c:minorUnit val="12"/>
        <c:minorTimeUnit val="months"/>
      </c:dateAx>
      <c:valAx>
        <c:axId val="33854592"/>
        <c:scaling>
          <c:orientation val="minMax"/>
          <c:min val="-15"/>
        </c:scaling>
        <c:delete val="0"/>
        <c:axPos val="l"/>
        <c:majorGridlines>
          <c:spPr>
            <a:ln>
              <a:solidFill>
                <a:schemeClr val="bg1">
                  <a:lumMod val="75000"/>
                </a:schemeClr>
              </a:solidFill>
            </a:ln>
          </c:spPr>
        </c:majorGridlines>
        <c:numFmt formatCode="&quot;£&quot;#,##0" sourceLinked="0"/>
        <c:majorTickMark val="out"/>
        <c:minorTickMark val="none"/>
        <c:tickLblPos val="nextTo"/>
        <c:crossAx val="33705344"/>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Nov-14</c:v>
                </c:pt>
              </c:strCache>
            </c:strRef>
          </c:tx>
          <c:spPr>
            <a:ln>
              <a:solidFill>
                <a:schemeClr val="tx1">
                  <a:lumMod val="75000"/>
                  <a:lumOff val="25000"/>
                </a:schemeClr>
              </a:solidFill>
            </a:ln>
          </c:spPr>
          <c:invertIfNegative val="0"/>
          <c:dPt>
            <c:idx val="0"/>
            <c:invertIfNegative val="0"/>
            <c:bubble3D val="0"/>
            <c:spPr>
              <a:solidFill>
                <a:srgbClr val="FFCC00"/>
              </a:solidFill>
              <a:ln>
                <a:solidFill>
                  <a:schemeClr val="tx1">
                    <a:lumMod val="75000"/>
                    <a:lumOff val="25000"/>
                  </a:schemeClr>
                </a:solidFill>
              </a:ln>
            </c:spPr>
          </c:dPt>
          <c:dPt>
            <c:idx val="1"/>
            <c:invertIfNegative val="0"/>
            <c:bubble3D val="0"/>
            <c:spPr>
              <a:solidFill>
                <a:srgbClr val="A72120"/>
              </a:solidFill>
              <a:ln>
                <a:solidFill>
                  <a:schemeClr val="tx1">
                    <a:lumMod val="75000"/>
                    <a:lumOff val="25000"/>
                  </a:schemeClr>
                </a:solidFill>
              </a:ln>
            </c:spPr>
          </c:dPt>
          <c:dPt>
            <c:idx val="2"/>
            <c:invertIfNegative val="0"/>
            <c:bubble3D val="0"/>
            <c:spPr>
              <a:solidFill>
                <a:srgbClr val="009900"/>
              </a:solidFill>
              <a:ln>
                <a:solidFill>
                  <a:schemeClr val="tx1">
                    <a:lumMod val="75000"/>
                    <a:lumOff val="25000"/>
                  </a:schemeClr>
                </a:solidFill>
              </a:ln>
            </c:spPr>
          </c:dPt>
          <c:cat>
            <c:strRef>
              <c:f>Sheet1!$A$2:$A$4</c:f>
              <c:strCache>
                <c:ptCount val="3"/>
                <c:pt idx="0">
                  <c:v>Income Tracker</c:v>
                </c:pt>
                <c:pt idx="1">
                  <c:v>Essential spending</c:v>
                </c:pt>
                <c:pt idx="2">
                  <c:v>Net Income</c:v>
                </c:pt>
              </c:strCache>
            </c:strRef>
          </c:cat>
          <c:val>
            <c:numRef>
              <c:f>Sheet1!$B$2:$B$4</c:f>
              <c:numCache>
                <c:formatCode>General</c:formatCode>
                <c:ptCount val="3"/>
                <c:pt idx="0" formatCode="0.00">
                  <c:v>17.602661480940071</c:v>
                </c:pt>
                <c:pt idx="1">
                  <c:v>-1.7369580077959768</c:v>
                </c:pt>
                <c:pt idx="2" formatCode="0.00">
                  <c:v>19.339619488736048</c:v>
                </c:pt>
              </c:numCache>
            </c:numRef>
          </c:val>
        </c:ser>
        <c:dLbls>
          <c:showLegendKey val="0"/>
          <c:showVal val="0"/>
          <c:showCatName val="0"/>
          <c:showSerName val="0"/>
          <c:showPercent val="0"/>
          <c:showBubbleSize val="0"/>
        </c:dLbls>
        <c:gapWidth val="150"/>
        <c:axId val="35290496"/>
        <c:axId val="35292288"/>
      </c:barChart>
      <c:catAx>
        <c:axId val="35290496"/>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crossAx val="35292288"/>
        <c:crosses val="autoZero"/>
        <c:auto val="1"/>
        <c:lblAlgn val="ctr"/>
        <c:lblOffset val="100"/>
        <c:noMultiLvlLbl val="0"/>
      </c:catAx>
      <c:valAx>
        <c:axId val="35292288"/>
        <c:scaling>
          <c:orientation val="minMax"/>
        </c:scaling>
        <c:delete val="0"/>
        <c:axPos val="b"/>
        <c:majorGridlines>
          <c:spPr>
            <a:ln>
              <a:solidFill>
                <a:schemeClr val="bg1">
                  <a:lumMod val="75000"/>
                </a:schemeClr>
              </a:solidFill>
            </a:ln>
          </c:spPr>
        </c:majorGridlines>
        <c:numFmt formatCode="&quot;£&quot;#,##0" sourceLinked="0"/>
        <c:majorTickMark val="out"/>
        <c:minorTickMark val="none"/>
        <c:tickLblPos val="nextTo"/>
        <c:crossAx val="35290496"/>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CPI</c:v>
                </c:pt>
              </c:strCache>
            </c:strRef>
          </c:tx>
          <c:spPr>
            <a:ln>
              <a:solidFill>
                <a:srgbClr val="A72120"/>
              </a:solidFill>
            </a:ln>
          </c:spPr>
          <c:marker>
            <c:symbol val="none"/>
          </c:marker>
          <c:cat>
            <c:numRef>
              <c:f>Sheet1!$A$2:$A$186</c:f>
              <c:numCache>
                <c:formatCode>mmm\-yy</c:formatCode>
                <c:ptCount val="185"/>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numCache>
            </c:numRef>
          </c:cat>
          <c:val>
            <c:numRef>
              <c:f>Sheet1!$B$2:$B$186</c:f>
              <c:numCache>
                <c:formatCode>0.0%</c:formatCode>
                <c:ptCount val="185"/>
                <c:pt idx="0">
                  <c:v>8.0000000000000002E-3</c:v>
                </c:pt>
                <c:pt idx="1">
                  <c:v>9.0000000000000011E-3</c:v>
                </c:pt>
                <c:pt idx="2">
                  <c:v>6.0000000000000001E-3</c:v>
                </c:pt>
                <c:pt idx="3">
                  <c:v>6.0000000000000001E-3</c:v>
                </c:pt>
                <c:pt idx="4">
                  <c:v>5.0000000000000001E-3</c:v>
                </c:pt>
                <c:pt idx="5">
                  <c:v>8.0000000000000002E-3</c:v>
                </c:pt>
                <c:pt idx="6">
                  <c:v>9.0000000000000011E-3</c:v>
                </c:pt>
                <c:pt idx="7">
                  <c:v>6.0000000000000001E-3</c:v>
                </c:pt>
                <c:pt idx="8">
                  <c:v>0.01</c:v>
                </c:pt>
                <c:pt idx="9">
                  <c:v>0.01</c:v>
                </c:pt>
                <c:pt idx="10">
                  <c:v>1.1000000000000001E-2</c:v>
                </c:pt>
                <c:pt idx="11">
                  <c:v>8.0000000000000002E-3</c:v>
                </c:pt>
                <c:pt idx="12">
                  <c:v>9.0000000000000011E-3</c:v>
                </c:pt>
                <c:pt idx="13">
                  <c:v>8.0000000000000002E-3</c:v>
                </c:pt>
                <c:pt idx="14">
                  <c:v>9.0000000000000011E-3</c:v>
                </c:pt>
                <c:pt idx="15">
                  <c:v>1.2E-2</c:v>
                </c:pt>
                <c:pt idx="16">
                  <c:v>1.7000000000000001E-2</c:v>
                </c:pt>
                <c:pt idx="17">
                  <c:v>1.7000000000000001E-2</c:v>
                </c:pt>
                <c:pt idx="18">
                  <c:v>1.3999999999999999E-2</c:v>
                </c:pt>
                <c:pt idx="19">
                  <c:v>1.8000000000000002E-2</c:v>
                </c:pt>
                <c:pt idx="20">
                  <c:v>1.3000000000000001E-2</c:v>
                </c:pt>
                <c:pt idx="21">
                  <c:v>1.2E-2</c:v>
                </c:pt>
                <c:pt idx="22">
                  <c:v>8.0000000000000002E-3</c:v>
                </c:pt>
                <c:pt idx="23">
                  <c:v>1.1000000000000001E-2</c:v>
                </c:pt>
                <c:pt idx="24">
                  <c:v>1.6E-2</c:v>
                </c:pt>
                <c:pt idx="25">
                  <c:v>1.4999999999999999E-2</c:v>
                </c:pt>
                <c:pt idx="26">
                  <c:v>1.4999999999999999E-2</c:v>
                </c:pt>
                <c:pt idx="27">
                  <c:v>1.3999999999999999E-2</c:v>
                </c:pt>
                <c:pt idx="28">
                  <c:v>8.0000000000000002E-3</c:v>
                </c:pt>
                <c:pt idx="29">
                  <c:v>6.0000000000000001E-3</c:v>
                </c:pt>
                <c:pt idx="30">
                  <c:v>1.1000000000000001E-2</c:v>
                </c:pt>
                <c:pt idx="31">
                  <c:v>0.01</c:v>
                </c:pt>
                <c:pt idx="32">
                  <c:v>0.01</c:v>
                </c:pt>
                <c:pt idx="33">
                  <c:v>1.3999999999999999E-2</c:v>
                </c:pt>
                <c:pt idx="34">
                  <c:v>1.4999999999999999E-2</c:v>
                </c:pt>
                <c:pt idx="35">
                  <c:v>1.7000000000000001E-2</c:v>
                </c:pt>
                <c:pt idx="36">
                  <c:v>1.3000000000000001E-2</c:v>
                </c:pt>
                <c:pt idx="37">
                  <c:v>1.6E-2</c:v>
                </c:pt>
                <c:pt idx="38">
                  <c:v>1.4999999999999999E-2</c:v>
                </c:pt>
                <c:pt idx="39">
                  <c:v>1.3999999999999999E-2</c:v>
                </c:pt>
                <c:pt idx="40">
                  <c:v>1.3000000000000001E-2</c:v>
                </c:pt>
                <c:pt idx="41">
                  <c:v>1.1000000000000001E-2</c:v>
                </c:pt>
                <c:pt idx="42">
                  <c:v>1.3000000000000001E-2</c:v>
                </c:pt>
                <c:pt idx="43">
                  <c:v>1.3999999999999999E-2</c:v>
                </c:pt>
                <c:pt idx="44">
                  <c:v>1.3999999999999999E-2</c:v>
                </c:pt>
                <c:pt idx="45">
                  <c:v>1.3999999999999999E-2</c:v>
                </c:pt>
                <c:pt idx="46">
                  <c:v>1.3000000000000001E-2</c:v>
                </c:pt>
                <c:pt idx="47">
                  <c:v>1.3000000000000001E-2</c:v>
                </c:pt>
                <c:pt idx="48">
                  <c:v>1.3999999999999999E-2</c:v>
                </c:pt>
                <c:pt idx="49">
                  <c:v>1.3000000000000001E-2</c:v>
                </c:pt>
                <c:pt idx="50">
                  <c:v>1.1000000000000001E-2</c:v>
                </c:pt>
                <c:pt idx="51">
                  <c:v>1.1000000000000001E-2</c:v>
                </c:pt>
                <c:pt idx="52">
                  <c:v>1.4999999999999999E-2</c:v>
                </c:pt>
                <c:pt idx="53">
                  <c:v>1.6E-2</c:v>
                </c:pt>
                <c:pt idx="54">
                  <c:v>1.3999999999999999E-2</c:v>
                </c:pt>
                <c:pt idx="55">
                  <c:v>1.3000000000000001E-2</c:v>
                </c:pt>
                <c:pt idx="56">
                  <c:v>1.1000000000000001E-2</c:v>
                </c:pt>
                <c:pt idx="57">
                  <c:v>1.2E-2</c:v>
                </c:pt>
                <c:pt idx="58">
                  <c:v>1.4999999999999999E-2</c:v>
                </c:pt>
                <c:pt idx="59">
                  <c:v>1.7000000000000001E-2</c:v>
                </c:pt>
                <c:pt idx="60">
                  <c:v>1.6E-2</c:v>
                </c:pt>
                <c:pt idx="61">
                  <c:v>1.7000000000000001E-2</c:v>
                </c:pt>
                <c:pt idx="62">
                  <c:v>1.9E-2</c:v>
                </c:pt>
                <c:pt idx="63">
                  <c:v>1.9E-2</c:v>
                </c:pt>
                <c:pt idx="64">
                  <c:v>1.9E-2</c:v>
                </c:pt>
                <c:pt idx="65">
                  <c:v>0.02</c:v>
                </c:pt>
                <c:pt idx="66">
                  <c:v>2.3E-2</c:v>
                </c:pt>
                <c:pt idx="67">
                  <c:v>2.4E-2</c:v>
                </c:pt>
                <c:pt idx="68">
                  <c:v>2.5000000000000001E-2</c:v>
                </c:pt>
                <c:pt idx="69">
                  <c:v>2.3E-2</c:v>
                </c:pt>
                <c:pt idx="70">
                  <c:v>2.1000000000000001E-2</c:v>
                </c:pt>
                <c:pt idx="71">
                  <c:v>1.9E-2</c:v>
                </c:pt>
                <c:pt idx="72">
                  <c:v>1.9E-2</c:v>
                </c:pt>
                <c:pt idx="73">
                  <c:v>0.02</c:v>
                </c:pt>
                <c:pt idx="74">
                  <c:v>1.8000000000000002E-2</c:v>
                </c:pt>
                <c:pt idx="75">
                  <c:v>0.02</c:v>
                </c:pt>
                <c:pt idx="76">
                  <c:v>2.2000000000000002E-2</c:v>
                </c:pt>
                <c:pt idx="77">
                  <c:v>2.5000000000000001E-2</c:v>
                </c:pt>
                <c:pt idx="78">
                  <c:v>2.4E-2</c:v>
                </c:pt>
                <c:pt idx="79">
                  <c:v>2.5000000000000001E-2</c:v>
                </c:pt>
                <c:pt idx="80">
                  <c:v>2.4E-2</c:v>
                </c:pt>
                <c:pt idx="81">
                  <c:v>2.4E-2</c:v>
                </c:pt>
                <c:pt idx="82">
                  <c:v>2.7000000000000003E-2</c:v>
                </c:pt>
                <c:pt idx="83">
                  <c:v>0.03</c:v>
                </c:pt>
                <c:pt idx="84">
                  <c:v>2.7000000000000003E-2</c:v>
                </c:pt>
                <c:pt idx="85">
                  <c:v>2.7999999999999997E-2</c:v>
                </c:pt>
                <c:pt idx="86">
                  <c:v>3.1E-2</c:v>
                </c:pt>
                <c:pt idx="87">
                  <c:v>2.7999999999999997E-2</c:v>
                </c:pt>
                <c:pt idx="88">
                  <c:v>2.5000000000000001E-2</c:v>
                </c:pt>
                <c:pt idx="89">
                  <c:v>2.4E-2</c:v>
                </c:pt>
                <c:pt idx="90">
                  <c:v>1.9E-2</c:v>
                </c:pt>
                <c:pt idx="91">
                  <c:v>1.8000000000000002E-2</c:v>
                </c:pt>
                <c:pt idx="92">
                  <c:v>1.8000000000000002E-2</c:v>
                </c:pt>
                <c:pt idx="93">
                  <c:v>2.1000000000000001E-2</c:v>
                </c:pt>
                <c:pt idx="94">
                  <c:v>2.1000000000000001E-2</c:v>
                </c:pt>
                <c:pt idx="95">
                  <c:v>2.1000000000000001E-2</c:v>
                </c:pt>
                <c:pt idx="96">
                  <c:v>2.2000000000000002E-2</c:v>
                </c:pt>
                <c:pt idx="97">
                  <c:v>2.5000000000000001E-2</c:v>
                </c:pt>
                <c:pt idx="98">
                  <c:v>2.5000000000000001E-2</c:v>
                </c:pt>
                <c:pt idx="99">
                  <c:v>0.03</c:v>
                </c:pt>
                <c:pt idx="100">
                  <c:v>3.3000000000000002E-2</c:v>
                </c:pt>
                <c:pt idx="101">
                  <c:v>3.7999999999999999E-2</c:v>
                </c:pt>
                <c:pt idx="102">
                  <c:v>4.4000000000000004E-2</c:v>
                </c:pt>
                <c:pt idx="103">
                  <c:v>4.7E-2</c:v>
                </c:pt>
                <c:pt idx="104">
                  <c:v>5.2000000000000005E-2</c:v>
                </c:pt>
                <c:pt idx="105">
                  <c:v>4.4999999999999998E-2</c:v>
                </c:pt>
                <c:pt idx="106">
                  <c:v>4.0999999999999995E-2</c:v>
                </c:pt>
                <c:pt idx="107">
                  <c:v>3.1E-2</c:v>
                </c:pt>
                <c:pt idx="108">
                  <c:v>0.03</c:v>
                </c:pt>
                <c:pt idx="109">
                  <c:v>3.2000000000000001E-2</c:v>
                </c:pt>
                <c:pt idx="110">
                  <c:v>2.8999999999999998E-2</c:v>
                </c:pt>
                <c:pt idx="111">
                  <c:v>2.3E-2</c:v>
                </c:pt>
                <c:pt idx="112">
                  <c:v>2.2000000000000002E-2</c:v>
                </c:pt>
                <c:pt idx="113">
                  <c:v>1.8000000000000002E-2</c:v>
                </c:pt>
                <c:pt idx="114">
                  <c:v>1.8000000000000002E-2</c:v>
                </c:pt>
                <c:pt idx="115">
                  <c:v>1.6E-2</c:v>
                </c:pt>
                <c:pt idx="116">
                  <c:v>1.1000000000000001E-2</c:v>
                </c:pt>
                <c:pt idx="117">
                  <c:v>1.4999999999999999E-2</c:v>
                </c:pt>
                <c:pt idx="118">
                  <c:v>1.9E-2</c:v>
                </c:pt>
                <c:pt idx="119">
                  <c:v>2.8999999999999998E-2</c:v>
                </c:pt>
                <c:pt idx="120">
                  <c:v>3.5000000000000003E-2</c:v>
                </c:pt>
                <c:pt idx="121">
                  <c:v>0.03</c:v>
                </c:pt>
                <c:pt idx="122">
                  <c:v>3.4000000000000002E-2</c:v>
                </c:pt>
                <c:pt idx="123">
                  <c:v>3.7000000000000005E-2</c:v>
                </c:pt>
                <c:pt idx="124">
                  <c:v>3.4000000000000002E-2</c:v>
                </c:pt>
                <c:pt idx="125">
                  <c:v>3.2000000000000001E-2</c:v>
                </c:pt>
                <c:pt idx="126">
                  <c:v>3.1E-2</c:v>
                </c:pt>
                <c:pt idx="127">
                  <c:v>3.1E-2</c:v>
                </c:pt>
                <c:pt idx="128">
                  <c:v>3.1E-2</c:v>
                </c:pt>
                <c:pt idx="129">
                  <c:v>3.2000000000000001E-2</c:v>
                </c:pt>
                <c:pt idx="130">
                  <c:v>3.3000000000000002E-2</c:v>
                </c:pt>
                <c:pt idx="131">
                  <c:v>3.7000000000000005E-2</c:v>
                </c:pt>
                <c:pt idx="132">
                  <c:v>0.04</c:v>
                </c:pt>
                <c:pt idx="133">
                  <c:v>4.4000000000000004E-2</c:v>
                </c:pt>
                <c:pt idx="134">
                  <c:v>0.04</c:v>
                </c:pt>
                <c:pt idx="135">
                  <c:v>4.4999999999999998E-2</c:v>
                </c:pt>
                <c:pt idx="136">
                  <c:v>4.4999999999999998E-2</c:v>
                </c:pt>
                <c:pt idx="137">
                  <c:v>4.2000000000000003E-2</c:v>
                </c:pt>
                <c:pt idx="138">
                  <c:v>4.4000000000000004E-2</c:v>
                </c:pt>
                <c:pt idx="139">
                  <c:v>4.4999999999999998E-2</c:v>
                </c:pt>
                <c:pt idx="140">
                  <c:v>5.2000000000000005E-2</c:v>
                </c:pt>
                <c:pt idx="141">
                  <c:v>0.05</c:v>
                </c:pt>
                <c:pt idx="142">
                  <c:v>4.8000000000000001E-2</c:v>
                </c:pt>
                <c:pt idx="143">
                  <c:v>4.2000000000000003E-2</c:v>
                </c:pt>
                <c:pt idx="144">
                  <c:v>3.6000000000000004E-2</c:v>
                </c:pt>
                <c:pt idx="145">
                  <c:v>3.4000000000000002E-2</c:v>
                </c:pt>
                <c:pt idx="146">
                  <c:v>3.5000000000000003E-2</c:v>
                </c:pt>
                <c:pt idx="147">
                  <c:v>0.03</c:v>
                </c:pt>
                <c:pt idx="148">
                  <c:v>2.7999999999999997E-2</c:v>
                </c:pt>
                <c:pt idx="149">
                  <c:v>2.4E-2</c:v>
                </c:pt>
                <c:pt idx="150">
                  <c:v>2.6000000000000002E-2</c:v>
                </c:pt>
                <c:pt idx="151">
                  <c:v>2.5000000000000001E-2</c:v>
                </c:pt>
                <c:pt idx="152">
                  <c:v>2.2000000000000002E-2</c:v>
                </c:pt>
                <c:pt idx="153">
                  <c:v>2.7000000000000003E-2</c:v>
                </c:pt>
                <c:pt idx="154">
                  <c:v>2.7000000000000003E-2</c:v>
                </c:pt>
                <c:pt idx="155">
                  <c:v>2.7000000000000003E-2</c:v>
                </c:pt>
                <c:pt idx="156">
                  <c:v>2.7000000000000003E-2</c:v>
                </c:pt>
                <c:pt idx="157">
                  <c:v>2.7999999999999997E-2</c:v>
                </c:pt>
                <c:pt idx="158">
                  <c:v>2.7999999999999997E-2</c:v>
                </c:pt>
                <c:pt idx="159">
                  <c:v>2.4E-2</c:v>
                </c:pt>
                <c:pt idx="160">
                  <c:v>2.7000000000000003E-2</c:v>
                </c:pt>
                <c:pt idx="161">
                  <c:v>2.8999999999999998E-2</c:v>
                </c:pt>
                <c:pt idx="162">
                  <c:v>2.7999999999999997E-2</c:v>
                </c:pt>
                <c:pt idx="163">
                  <c:v>2.7000000000000003E-2</c:v>
                </c:pt>
                <c:pt idx="164">
                  <c:v>2.7000000000000003E-2</c:v>
                </c:pt>
                <c:pt idx="165">
                  <c:v>2.2000000000000002E-2</c:v>
                </c:pt>
                <c:pt idx="166">
                  <c:v>2.1000000000000001E-2</c:v>
                </c:pt>
                <c:pt idx="167">
                  <c:v>0.02</c:v>
                </c:pt>
                <c:pt idx="168">
                  <c:v>1.9E-2</c:v>
                </c:pt>
                <c:pt idx="169">
                  <c:v>1.7000000000000001E-2</c:v>
                </c:pt>
                <c:pt idx="170">
                  <c:v>1.6E-2</c:v>
                </c:pt>
                <c:pt idx="171">
                  <c:v>1.8000000000000002E-2</c:v>
                </c:pt>
                <c:pt idx="172">
                  <c:v>1.4999999999999999E-2</c:v>
                </c:pt>
                <c:pt idx="173">
                  <c:v>1.9E-2</c:v>
                </c:pt>
                <c:pt idx="174">
                  <c:v>1.6E-2</c:v>
                </c:pt>
                <c:pt idx="175">
                  <c:v>1.4999999999999999E-2</c:v>
                </c:pt>
                <c:pt idx="176" formatCode="0.00%">
                  <c:v>1.2E-2</c:v>
                </c:pt>
                <c:pt idx="177" formatCode="0.00%">
                  <c:v>1.2999999999999999E-2</c:v>
                </c:pt>
                <c:pt idx="178" formatCode="0%">
                  <c:v>0.01</c:v>
                </c:pt>
                <c:pt idx="179" formatCode="0.00%">
                  <c:v>5.0000000000000001E-3</c:v>
                </c:pt>
                <c:pt idx="180" formatCode="0.00%">
                  <c:v>3.0000000000000001E-3</c:v>
                </c:pt>
                <c:pt idx="181" formatCode="0%">
                  <c:v>0</c:v>
                </c:pt>
                <c:pt idx="182" formatCode="0%">
                  <c:v>0</c:v>
                </c:pt>
                <c:pt idx="183" formatCode="0.00%">
                  <c:v>-1E-3</c:v>
                </c:pt>
                <c:pt idx="184" formatCode="0.00%">
                  <c:v>1E-3</c:v>
                </c:pt>
              </c:numCache>
            </c:numRef>
          </c:val>
          <c:smooth val="0"/>
        </c:ser>
        <c:ser>
          <c:idx val="1"/>
          <c:order val="1"/>
          <c:tx>
            <c:strRef>
              <c:f>Sheet1!$C$1</c:f>
              <c:strCache>
                <c:ptCount val="1"/>
                <c:pt idx="0">
                  <c:v>Essential item</c:v>
                </c:pt>
              </c:strCache>
            </c:strRef>
          </c:tx>
          <c:spPr>
            <a:ln>
              <a:solidFill>
                <a:srgbClr val="FFCC00"/>
              </a:solidFill>
            </a:ln>
          </c:spPr>
          <c:marker>
            <c:symbol val="none"/>
          </c:marker>
          <c:cat>
            <c:numRef>
              <c:f>Sheet1!$A$2:$A$186</c:f>
              <c:numCache>
                <c:formatCode>mmm\-yy</c:formatCode>
                <c:ptCount val="185"/>
                <c:pt idx="0">
                  <c:v>36526</c:v>
                </c:pt>
                <c:pt idx="1">
                  <c:v>36557</c:v>
                </c:pt>
                <c:pt idx="2">
                  <c:v>36586</c:v>
                </c:pt>
                <c:pt idx="3">
                  <c:v>36617</c:v>
                </c:pt>
                <c:pt idx="4">
                  <c:v>36647</c:v>
                </c:pt>
                <c:pt idx="5">
                  <c:v>36678</c:v>
                </c:pt>
                <c:pt idx="6">
                  <c:v>36708</c:v>
                </c:pt>
                <c:pt idx="7">
                  <c:v>36739</c:v>
                </c:pt>
                <c:pt idx="8">
                  <c:v>36770</c:v>
                </c:pt>
                <c:pt idx="9">
                  <c:v>36800</c:v>
                </c:pt>
                <c:pt idx="10">
                  <c:v>36831</c:v>
                </c:pt>
                <c:pt idx="11">
                  <c:v>36861</c:v>
                </c:pt>
                <c:pt idx="12">
                  <c:v>36892</c:v>
                </c:pt>
                <c:pt idx="13">
                  <c:v>36923</c:v>
                </c:pt>
                <c:pt idx="14">
                  <c:v>36951</c:v>
                </c:pt>
                <c:pt idx="15">
                  <c:v>36982</c:v>
                </c:pt>
                <c:pt idx="16">
                  <c:v>37012</c:v>
                </c:pt>
                <c:pt idx="17">
                  <c:v>37043</c:v>
                </c:pt>
                <c:pt idx="18">
                  <c:v>37073</c:v>
                </c:pt>
                <c:pt idx="19">
                  <c:v>37104</c:v>
                </c:pt>
                <c:pt idx="20">
                  <c:v>37135</c:v>
                </c:pt>
                <c:pt idx="21">
                  <c:v>37165</c:v>
                </c:pt>
                <c:pt idx="22">
                  <c:v>37196</c:v>
                </c:pt>
                <c:pt idx="23">
                  <c:v>37226</c:v>
                </c:pt>
                <c:pt idx="24">
                  <c:v>37257</c:v>
                </c:pt>
                <c:pt idx="25">
                  <c:v>37288</c:v>
                </c:pt>
                <c:pt idx="26">
                  <c:v>37316</c:v>
                </c:pt>
                <c:pt idx="27">
                  <c:v>37347</c:v>
                </c:pt>
                <c:pt idx="28">
                  <c:v>37377</c:v>
                </c:pt>
                <c:pt idx="29">
                  <c:v>37408</c:v>
                </c:pt>
                <c:pt idx="30">
                  <c:v>37438</c:v>
                </c:pt>
                <c:pt idx="31">
                  <c:v>37469</c:v>
                </c:pt>
                <c:pt idx="32">
                  <c:v>37500</c:v>
                </c:pt>
                <c:pt idx="33">
                  <c:v>37530</c:v>
                </c:pt>
                <c:pt idx="34">
                  <c:v>37561</c:v>
                </c:pt>
                <c:pt idx="35">
                  <c:v>37591</c:v>
                </c:pt>
                <c:pt idx="36">
                  <c:v>37622</c:v>
                </c:pt>
                <c:pt idx="37">
                  <c:v>37653</c:v>
                </c:pt>
                <c:pt idx="38">
                  <c:v>37681</c:v>
                </c:pt>
                <c:pt idx="39">
                  <c:v>37712</c:v>
                </c:pt>
                <c:pt idx="40">
                  <c:v>37742</c:v>
                </c:pt>
                <c:pt idx="41">
                  <c:v>37773</c:v>
                </c:pt>
                <c:pt idx="42">
                  <c:v>37803</c:v>
                </c:pt>
                <c:pt idx="43">
                  <c:v>37834</c:v>
                </c:pt>
                <c:pt idx="44">
                  <c:v>37865</c:v>
                </c:pt>
                <c:pt idx="45">
                  <c:v>37895</c:v>
                </c:pt>
                <c:pt idx="46">
                  <c:v>37926</c:v>
                </c:pt>
                <c:pt idx="47">
                  <c:v>37956</c:v>
                </c:pt>
                <c:pt idx="48">
                  <c:v>37987</c:v>
                </c:pt>
                <c:pt idx="49">
                  <c:v>38018</c:v>
                </c:pt>
                <c:pt idx="50">
                  <c:v>38047</c:v>
                </c:pt>
                <c:pt idx="51">
                  <c:v>38078</c:v>
                </c:pt>
                <c:pt idx="52">
                  <c:v>38108</c:v>
                </c:pt>
                <c:pt idx="53">
                  <c:v>38139</c:v>
                </c:pt>
                <c:pt idx="54">
                  <c:v>38169</c:v>
                </c:pt>
                <c:pt idx="55">
                  <c:v>38200</c:v>
                </c:pt>
                <c:pt idx="56">
                  <c:v>38231</c:v>
                </c:pt>
                <c:pt idx="57">
                  <c:v>38261</c:v>
                </c:pt>
                <c:pt idx="58">
                  <c:v>38292</c:v>
                </c:pt>
                <c:pt idx="59">
                  <c:v>38322</c:v>
                </c:pt>
                <c:pt idx="60">
                  <c:v>38353</c:v>
                </c:pt>
                <c:pt idx="61">
                  <c:v>38384</c:v>
                </c:pt>
                <c:pt idx="62">
                  <c:v>38412</c:v>
                </c:pt>
                <c:pt idx="63">
                  <c:v>38443</c:v>
                </c:pt>
                <c:pt idx="64">
                  <c:v>38473</c:v>
                </c:pt>
                <c:pt idx="65">
                  <c:v>38504</c:v>
                </c:pt>
                <c:pt idx="66">
                  <c:v>38534</c:v>
                </c:pt>
                <c:pt idx="67">
                  <c:v>38565</c:v>
                </c:pt>
                <c:pt idx="68">
                  <c:v>38596</c:v>
                </c:pt>
                <c:pt idx="69">
                  <c:v>38626</c:v>
                </c:pt>
                <c:pt idx="70">
                  <c:v>38657</c:v>
                </c:pt>
                <c:pt idx="71">
                  <c:v>38687</c:v>
                </c:pt>
                <c:pt idx="72">
                  <c:v>38718</c:v>
                </c:pt>
                <c:pt idx="73">
                  <c:v>38749</c:v>
                </c:pt>
                <c:pt idx="74">
                  <c:v>38777</c:v>
                </c:pt>
                <c:pt idx="75">
                  <c:v>38808</c:v>
                </c:pt>
                <c:pt idx="76">
                  <c:v>38838</c:v>
                </c:pt>
                <c:pt idx="77">
                  <c:v>38869</c:v>
                </c:pt>
                <c:pt idx="78">
                  <c:v>38899</c:v>
                </c:pt>
                <c:pt idx="79">
                  <c:v>38930</c:v>
                </c:pt>
                <c:pt idx="80">
                  <c:v>38961</c:v>
                </c:pt>
                <c:pt idx="81">
                  <c:v>38991</c:v>
                </c:pt>
                <c:pt idx="82">
                  <c:v>39022</c:v>
                </c:pt>
                <c:pt idx="83">
                  <c:v>39052</c:v>
                </c:pt>
                <c:pt idx="84">
                  <c:v>39083</c:v>
                </c:pt>
                <c:pt idx="85">
                  <c:v>39114</c:v>
                </c:pt>
                <c:pt idx="86">
                  <c:v>39142</c:v>
                </c:pt>
                <c:pt idx="87">
                  <c:v>39173</c:v>
                </c:pt>
                <c:pt idx="88">
                  <c:v>39203</c:v>
                </c:pt>
                <c:pt idx="89">
                  <c:v>39234</c:v>
                </c:pt>
                <c:pt idx="90">
                  <c:v>39264</c:v>
                </c:pt>
                <c:pt idx="91">
                  <c:v>39295</c:v>
                </c:pt>
                <c:pt idx="92">
                  <c:v>39326</c:v>
                </c:pt>
                <c:pt idx="93">
                  <c:v>39356</c:v>
                </c:pt>
                <c:pt idx="94">
                  <c:v>39387</c:v>
                </c:pt>
                <c:pt idx="95">
                  <c:v>39417</c:v>
                </c:pt>
                <c:pt idx="96">
                  <c:v>39448</c:v>
                </c:pt>
                <c:pt idx="97">
                  <c:v>39479</c:v>
                </c:pt>
                <c:pt idx="98">
                  <c:v>39508</c:v>
                </c:pt>
                <c:pt idx="99">
                  <c:v>39539</c:v>
                </c:pt>
                <c:pt idx="100">
                  <c:v>39569</c:v>
                </c:pt>
                <c:pt idx="101">
                  <c:v>39600</c:v>
                </c:pt>
                <c:pt idx="102">
                  <c:v>39630</c:v>
                </c:pt>
                <c:pt idx="103">
                  <c:v>39661</c:v>
                </c:pt>
                <c:pt idx="104">
                  <c:v>39692</c:v>
                </c:pt>
                <c:pt idx="105">
                  <c:v>39722</c:v>
                </c:pt>
                <c:pt idx="106">
                  <c:v>39753</c:v>
                </c:pt>
                <c:pt idx="107">
                  <c:v>39783</c:v>
                </c:pt>
                <c:pt idx="108">
                  <c:v>39814</c:v>
                </c:pt>
                <c:pt idx="109">
                  <c:v>39845</c:v>
                </c:pt>
                <c:pt idx="110">
                  <c:v>39873</c:v>
                </c:pt>
                <c:pt idx="111">
                  <c:v>39904</c:v>
                </c:pt>
                <c:pt idx="112">
                  <c:v>39934</c:v>
                </c:pt>
                <c:pt idx="113">
                  <c:v>39965</c:v>
                </c:pt>
                <c:pt idx="114">
                  <c:v>39995</c:v>
                </c:pt>
                <c:pt idx="115">
                  <c:v>40026</c:v>
                </c:pt>
                <c:pt idx="116">
                  <c:v>40057</c:v>
                </c:pt>
                <c:pt idx="117">
                  <c:v>40087</c:v>
                </c:pt>
                <c:pt idx="118">
                  <c:v>40118</c:v>
                </c:pt>
                <c:pt idx="119">
                  <c:v>40148</c:v>
                </c:pt>
                <c:pt idx="120">
                  <c:v>40179</c:v>
                </c:pt>
                <c:pt idx="121">
                  <c:v>40210</c:v>
                </c:pt>
                <c:pt idx="122">
                  <c:v>40238</c:v>
                </c:pt>
                <c:pt idx="123">
                  <c:v>40269</c:v>
                </c:pt>
                <c:pt idx="124">
                  <c:v>40299</c:v>
                </c:pt>
                <c:pt idx="125">
                  <c:v>40330</c:v>
                </c:pt>
                <c:pt idx="126">
                  <c:v>40360</c:v>
                </c:pt>
                <c:pt idx="127">
                  <c:v>40391</c:v>
                </c:pt>
                <c:pt idx="128">
                  <c:v>40422</c:v>
                </c:pt>
                <c:pt idx="129">
                  <c:v>40452</c:v>
                </c:pt>
                <c:pt idx="130">
                  <c:v>40483</c:v>
                </c:pt>
                <c:pt idx="131">
                  <c:v>40513</c:v>
                </c:pt>
                <c:pt idx="132">
                  <c:v>40544</c:v>
                </c:pt>
                <c:pt idx="133">
                  <c:v>40575</c:v>
                </c:pt>
                <c:pt idx="134">
                  <c:v>40603</c:v>
                </c:pt>
                <c:pt idx="135">
                  <c:v>40634</c:v>
                </c:pt>
                <c:pt idx="136">
                  <c:v>40664</c:v>
                </c:pt>
                <c:pt idx="137">
                  <c:v>40695</c:v>
                </c:pt>
                <c:pt idx="138">
                  <c:v>40725</c:v>
                </c:pt>
                <c:pt idx="139">
                  <c:v>40756</c:v>
                </c:pt>
                <c:pt idx="140">
                  <c:v>40787</c:v>
                </c:pt>
                <c:pt idx="141">
                  <c:v>40817</c:v>
                </c:pt>
                <c:pt idx="142">
                  <c:v>40848</c:v>
                </c:pt>
                <c:pt idx="143">
                  <c:v>40878</c:v>
                </c:pt>
                <c:pt idx="144">
                  <c:v>40909</c:v>
                </c:pt>
                <c:pt idx="145">
                  <c:v>40940</c:v>
                </c:pt>
                <c:pt idx="146">
                  <c:v>40969</c:v>
                </c:pt>
                <c:pt idx="147">
                  <c:v>41000</c:v>
                </c:pt>
                <c:pt idx="148">
                  <c:v>41030</c:v>
                </c:pt>
                <c:pt idx="149">
                  <c:v>41061</c:v>
                </c:pt>
                <c:pt idx="150">
                  <c:v>41091</c:v>
                </c:pt>
                <c:pt idx="151">
                  <c:v>41122</c:v>
                </c:pt>
                <c:pt idx="152">
                  <c:v>41153</c:v>
                </c:pt>
                <c:pt idx="153">
                  <c:v>41183</c:v>
                </c:pt>
                <c:pt idx="154">
                  <c:v>41214</c:v>
                </c:pt>
                <c:pt idx="155">
                  <c:v>41244</c:v>
                </c:pt>
                <c:pt idx="156">
                  <c:v>41275</c:v>
                </c:pt>
                <c:pt idx="157">
                  <c:v>41306</c:v>
                </c:pt>
                <c:pt idx="158">
                  <c:v>41334</c:v>
                </c:pt>
                <c:pt idx="159">
                  <c:v>41365</c:v>
                </c:pt>
                <c:pt idx="160">
                  <c:v>41395</c:v>
                </c:pt>
                <c:pt idx="161">
                  <c:v>41426</c:v>
                </c:pt>
                <c:pt idx="162">
                  <c:v>41456</c:v>
                </c:pt>
                <c:pt idx="163">
                  <c:v>41487</c:v>
                </c:pt>
                <c:pt idx="164">
                  <c:v>41518</c:v>
                </c:pt>
                <c:pt idx="165">
                  <c:v>41548</c:v>
                </c:pt>
                <c:pt idx="166">
                  <c:v>41579</c:v>
                </c:pt>
                <c:pt idx="167">
                  <c:v>41609</c:v>
                </c:pt>
                <c:pt idx="168">
                  <c:v>41640</c:v>
                </c:pt>
                <c:pt idx="169">
                  <c:v>41671</c:v>
                </c:pt>
                <c:pt idx="170">
                  <c:v>41699</c:v>
                </c:pt>
                <c:pt idx="171">
                  <c:v>41730</c:v>
                </c:pt>
                <c:pt idx="172">
                  <c:v>41760</c:v>
                </c:pt>
                <c:pt idx="173">
                  <c:v>41791</c:v>
                </c:pt>
                <c:pt idx="174">
                  <c:v>41821</c:v>
                </c:pt>
                <c:pt idx="175">
                  <c:v>41852</c:v>
                </c:pt>
                <c:pt idx="176">
                  <c:v>41883</c:v>
                </c:pt>
                <c:pt idx="177">
                  <c:v>41913</c:v>
                </c:pt>
                <c:pt idx="178">
                  <c:v>41944</c:v>
                </c:pt>
                <c:pt idx="179">
                  <c:v>41974</c:v>
                </c:pt>
                <c:pt idx="180">
                  <c:v>42005</c:v>
                </c:pt>
                <c:pt idx="181">
                  <c:v>42036</c:v>
                </c:pt>
                <c:pt idx="182">
                  <c:v>42064</c:v>
                </c:pt>
                <c:pt idx="183">
                  <c:v>42095</c:v>
                </c:pt>
                <c:pt idx="184">
                  <c:v>42125</c:v>
                </c:pt>
              </c:numCache>
            </c:numRef>
          </c:cat>
          <c:val>
            <c:numRef>
              <c:f>Sheet1!$C$2:$C$186</c:f>
              <c:numCache>
                <c:formatCode>General</c:formatCode>
                <c:ptCount val="185"/>
                <c:pt idx="12" formatCode="0.0%">
                  <c:v>2.8354807437298568E-3</c:v>
                </c:pt>
                <c:pt idx="13" formatCode="0.0%">
                  <c:v>1.0474782094560542E-3</c:v>
                </c:pt>
                <c:pt idx="14" formatCode="0.0%">
                  <c:v>-2.6142894798480976E-3</c:v>
                </c:pt>
                <c:pt idx="15" formatCode="0.0%">
                  <c:v>-7.2266497397908136E-3</c:v>
                </c:pt>
                <c:pt idx="16" formatCode="0.0%">
                  <c:v>-3.3895394771150666E-3</c:v>
                </c:pt>
                <c:pt idx="17" formatCode="0.0%">
                  <c:v>-4.1290852682226431E-3</c:v>
                </c:pt>
                <c:pt idx="18" formatCode="0.0%">
                  <c:v>-6.0195442307643399E-3</c:v>
                </c:pt>
                <c:pt idx="19" formatCode="0.0%">
                  <c:v>-6.3640378606444337E-4</c:v>
                </c:pt>
                <c:pt idx="20" formatCode="0.0%">
                  <c:v>-6.6504123948188942E-3</c:v>
                </c:pt>
                <c:pt idx="21" formatCode="0.0%">
                  <c:v>-1.0504038271045069E-2</c:v>
                </c:pt>
                <c:pt idx="22" formatCode="0.0%">
                  <c:v>-1.6635025269580717E-2</c:v>
                </c:pt>
                <c:pt idx="23" formatCode="0.0%">
                  <c:v>-1.6926002657500216E-2</c:v>
                </c:pt>
                <c:pt idx="24" formatCode="0.0%">
                  <c:v>-9.6026583704260648E-3</c:v>
                </c:pt>
                <c:pt idx="25" formatCode="0.0%">
                  <c:v>-1.241309049078021E-2</c:v>
                </c:pt>
                <c:pt idx="26" formatCode="0.0%">
                  <c:v>-9.6418167625824669E-3</c:v>
                </c:pt>
                <c:pt idx="27" formatCode="0.0%">
                  <c:v>-8.9774250322344207E-3</c:v>
                </c:pt>
                <c:pt idx="28" formatCode="0.0%">
                  <c:v>-1.2515908646460794E-2</c:v>
                </c:pt>
                <c:pt idx="29" formatCode="0.0%">
                  <c:v>-1.371740496541618E-2</c:v>
                </c:pt>
                <c:pt idx="30" formatCode="0.0%">
                  <c:v>-6.7870472875044552E-3</c:v>
                </c:pt>
                <c:pt idx="31" formatCode="0.0%">
                  <c:v>-1.026323117879091E-2</c:v>
                </c:pt>
                <c:pt idx="32" formatCode="0.0%">
                  <c:v>-7.5573691704756696E-3</c:v>
                </c:pt>
                <c:pt idx="33" formatCode="0.0%">
                  <c:v>-2.5265089654035178E-3</c:v>
                </c:pt>
                <c:pt idx="34" formatCode="0.0%">
                  <c:v>2.0351601385764084E-3</c:v>
                </c:pt>
                <c:pt idx="35" formatCode="0.0%">
                  <c:v>4.9865493514620329E-3</c:v>
                </c:pt>
                <c:pt idx="36" formatCode="0.0%">
                  <c:v>5.122202154950628E-3</c:v>
                </c:pt>
                <c:pt idx="37" formatCode="0.0%">
                  <c:v>8.9659983470753435E-3</c:v>
                </c:pt>
                <c:pt idx="38" formatCode="0.0%">
                  <c:v>7.647441684899281E-3</c:v>
                </c:pt>
                <c:pt idx="39" formatCode="0.0%">
                  <c:v>7.9168507725970727E-3</c:v>
                </c:pt>
                <c:pt idx="40" formatCode="0.0%">
                  <c:v>6.2834511785327951E-3</c:v>
                </c:pt>
                <c:pt idx="41" formatCode="0.0%">
                  <c:v>5.2625552512317597E-3</c:v>
                </c:pt>
                <c:pt idx="42" formatCode="0.0%">
                  <c:v>1.1028217223162384E-2</c:v>
                </c:pt>
                <c:pt idx="43" formatCode="0.0%">
                  <c:v>1.165774335048031E-2</c:v>
                </c:pt>
                <c:pt idx="44" formatCode="0.0%">
                  <c:v>9.5637271453770101E-3</c:v>
                </c:pt>
                <c:pt idx="45" formatCode="0.0%">
                  <c:v>9.2222097692133964E-3</c:v>
                </c:pt>
                <c:pt idx="46" formatCode="0.0%">
                  <c:v>8.1288010122431142E-3</c:v>
                </c:pt>
                <c:pt idx="47" formatCode="0.0%">
                  <c:v>1.0674409382296135E-2</c:v>
                </c:pt>
                <c:pt idx="48" formatCode="0.0%">
                  <c:v>1.4030520677799307E-2</c:v>
                </c:pt>
                <c:pt idx="49" formatCode="0.0%">
                  <c:v>1.1118207946998471E-2</c:v>
                </c:pt>
                <c:pt idx="50" formatCode="0.0%">
                  <c:v>1.1410945689812158E-2</c:v>
                </c:pt>
                <c:pt idx="51" formatCode="0.0%">
                  <c:v>1.1905517209950922E-2</c:v>
                </c:pt>
                <c:pt idx="52" formatCode="0.0%">
                  <c:v>1.4964473928789301E-2</c:v>
                </c:pt>
                <c:pt idx="53" formatCode="0.0%">
                  <c:v>1.8050921538539155E-2</c:v>
                </c:pt>
                <c:pt idx="54" formatCode="0.0%">
                  <c:v>1.8263287120740435E-2</c:v>
                </c:pt>
                <c:pt idx="55" formatCode="0.0%">
                  <c:v>1.7551362409258475E-2</c:v>
                </c:pt>
                <c:pt idx="56" formatCode="0.0%">
                  <c:v>1.6985112092313903E-2</c:v>
                </c:pt>
                <c:pt idx="57" formatCode="0.0%">
                  <c:v>1.8989658195610826E-2</c:v>
                </c:pt>
                <c:pt idx="58" formatCode="0.0%">
                  <c:v>2.1451404912755212E-2</c:v>
                </c:pt>
                <c:pt idx="59" formatCode="0.0%">
                  <c:v>2.1087234923060416E-2</c:v>
                </c:pt>
                <c:pt idx="60" formatCode="0.0%">
                  <c:v>2.0400796654860054E-2</c:v>
                </c:pt>
                <c:pt idx="61" formatCode="0.0%">
                  <c:v>2.1138374462454701E-2</c:v>
                </c:pt>
                <c:pt idx="62" formatCode="0.0%">
                  <c:v>2.2952888577208785E-2</c:v>
                </c:pt>
                <c:pt idx="63" formatCode="0.0%">
                  <c:v>2.2116979737855313E-2</c:v>
                </c:pt>
                <c:pt idx="64" formatCode="0.0%">
                  <c:v>2.1850374801292372E-2</c:v>
                </c:pt>
                <c:pt idx="65" formatCode="0.0%">
                  <c:v>2.1936331198415315E-2</c:v>
                </c:pt>
                <c:pt idx="66" formatCode="0.0%">
                  <c:v>2.2912173272986447E-2</c:v>
                </c:pt>
                <c:pt idx="67" formatCode="0.0%">
                  <c:v>2.4232983716202083E-2</c:v>
                </c:pt>
                <c:pt idx="68" formatCode="0.0%">
                  <c:v>1.9598474395294607E-2</c:v>
                </c:pt>
                <c:pt idx="69" formatCode="0.0%">
                  <c:v>1.8206524024285464E-2</c:v>
                </c:pt>
                <c:pt idx="70" formatCode="0.0%">
                  <c:v>1.6694333657091276E-2</c:v>
                </c:pt>
                <c:pt idx="71" formatCode="0.0%">
                  <c:v>1.5821432624270271E-2</c:v>
                </c:pt>
                <c:pt idx="72" formatCode="0.0%">
                  <c:v>1.6692867618980589E-2</c:v>
                </c:pt>
                <c:pt idx="73" formatCode="0.0%">
                  <c:v>1.6963971823027002E-2</c:v>
                </c:pt>
                <c:pt idx="74" formatCode="0.0%">
                  <c:v>1.428276748419921E-2</c:v>
                </c:pt>
                <c:pt idx="75" formatCode="0.0%">
                  <c:v>1.7873267690438066E-2</c:v>
                </c:pt>
                <c:pt idx="76" formatCode="0.0%">
                  <c:v>2.0449833951001084E-2</c:v>
                </c:pt>
                <c:pt idx="77" formatCode="0.0%">
                  <c:v>2.2815254039905808E-2</c:v>
                </c:pt>
                <c:pt idx="78" formatCode="0.0%">
                  <c:v>2.2601693650669441E-2</c:v>
                </c:pt>
                <c:pt idx="79" formatCode="0.0%">
                  <c:v>2.3730125283111692E-2</c:v>
                </c:pt>
                <c:pt idx="80" formatCode="0.0%">
                  <c:v>2.8533087633944243E-2</c:v>
                </c:pt>
                <c:pt idx="81" formatCode="0.0%">
                  <c:v>2.9184014813799175E-2</c:v>
                </c:pt>
                <c:pt idx="82" formatCode="0.0%">
                  <c:v>3.1613063199128488E-2</c:v>
                </c:pt>
                <c:pt idx="83" formatCode="0.0%">
                  <c:v>3.5963909657233728E-2</c:v>
                </c:pt>
                <c:pt idx="84" formatCode="0.0%">
                  <c:v>3.3112050359750622E-2</c:v>
                </c:pt>
                <c:pt idx="85" formatCode="0.0%">
                  <c:v>3.6954334557325996E-2</c:v>
                </c:pt>
                <c:pt idx="86" formatCode="0.0%">
                  <c:v>3.9800079349645134E-2</c:v>
                </c:pt>
                <c:pt idx="87" formatCode="0.0%">
                  <c:v>3.7062353949029347E-2</c:v>
                </c:pt>
                <c:pt idx="88" formatCode="0.0%">
                  <c:v>3.3728277763104053E-2</c:v>
                </c:pt>
                <c:pt idx="89" formatCode="0.0%">
                  <c:v>3.5776624436393289E-2</c:v>
                </c:pt>
                <c:pt idx="90" formatCode="0.0%">
                  <c:v>3.0388115977389996E-2</c:v>
                </c:pt>
                <c:pt idx="91" formatCode="0.0%">
                  <c:v>3.1774810352022564E-2</c:v>
                </c:pt>
                <c:pt idx="92" formatCode="0.0%">
                  <c:v>2.8251996171051452E-2</c:v>
                </c:pt>
                <c:pt idx="93" formatCode="0.0%">
                  <c:v>3.1244032905610952E-2</c:v>
                </c:pt>
                <c:pt idx="94" formatCode="0.0%">
                  <c:v>3.1285104184123336E-2</c:v>
                </c:pt>
                <c:pt idx="95" formatCode="0.0%">
                  <c:v>2.9209991851260053E-2</c:v>
                </c:pt>
                <c:pt idx="96" formatCode="0.0%">
                  <c:v>2.7810527283083086E-2</c:v>
                </c:pt>
                <c:pt idx="97" formatCode="0.0%">
                  <c:v>2.8143827017931722E-2</c:v>
                </c:pt>
                <c:pt idx="98" formatCode="0.0%">
                  <c:v>2.4982977534227402E-2</c:v>
                </c:pt>
                <c:pt idx="99" formatCode="0.0%">
                  <c:v>2.9057283279485535E-2</c:v>
                </c:pt>
                <c:pt idx="100" formatCode="0.0%">
                  <c:v>3.0359526162800243E-2</c:v>
                </c:pt>
                <c:pt idx="101" formatCode="0.0%">
                  <c:v>3.1776981867911891E-2</c:v>
                </c:pt>
                <c:pt idx="102" formatCode="0.0%">
                  <c:v>3.939924320559296E-2</c:v>
                </c:pt>
                <c:pt idx="103" formatCode="0.0%">
                  <c:v>3.9586317842934093E-2</c:v>
                </c:pt>
                <c:pt idx="104" formatCode="0.0%">
                  <c:v>4.4253628801276035E-2</c:v>
                </c:pt>
                <c:pt idx="105" formatCode="0.0%">
                  <c:v>3.6757295957339453E-2</c:v>
                </c:pt>
                <c:pt idx="106" formatCode="0.0%">
                  <c:v>2.6744528034154058E-2</c:v>
                </c:pt>
                <c:pt idx="107" formatCode="0.0%">
                  <c:v>1.8868573332004868E-3</c:v>
                </c:pt>
                <c:pt idx="108" formatCode="0.0%">
                  <c:v>-4.0949005035927355E-3</c:v>
                </c:pt>
                <c:pt idx="109" formatCode="0.0%">
                  <c:v>-6.7937725158502271E-3</c:v>
                </c:pt>
                <c:pt idx="110" formatCode="0.0%">
                  <c:v>-1.0527866652471518E-2</c:v>
                </c:pt>
                <c:pt idx="111" formatCode="0.0%">
                  <c:v>-1.9583111139904297E-2</c:v>
                </c:pt>
                <c:pt idx="112" formatCode="0.0%">
                  <c:v>-1.8217587493782217E-2</c:v>
                </c:pt>
                <c:pt idx="113" formatCode="0.0%">
                  <c:v>-2.2976859517900627E-2</c:v>
                </c:pt>
                <c:pt idx="114" formatCode="0.0%">
                  <c:v>-2.382312532698394E-2</c:v>
                </c:pt>
                <c:pt idx="115" formatCode="0.0%">
                  <c:v>-2.6878343466013588E-2</c:v>
                </c:pt>
                <c:pt idx="116" formatCode="0.0%">
                  <c:v>-3.1521811421205026E-2</c:v>
                </c:pt>
                <c:pt idx="117" formatCode="0.0%">
                  <c:v>-2.7311873129053588E-2</c:v>
                </c:pt>
                <c:pt idx="118" formatCode="0.0%">
                  <c:v>-1.8338023104671808E-2</c:v>
                </c:pt>
                <c:pt idx="119" formatCode="0.0%">
                  <c:v>6.2441361901033332E-3</c:v>
                </c:pt>
                <c:pt idx="120" formatCode="0.0%">
                  <c:v>1.8547583393556444E-2</c:v>
                </c:pt>
                <c:pt idx="121" formatCode="0.0%">
                  <c:v>1.8676928206482257E-2</c:v>
                </c:pt>
                <c:pt idx="122" formatCode="0.0%">
                  <c:v>2.6526224965849998E-2</c:v>
                </c:pt>
                <c:pt idx="123" formatCode="0.0%">
                  <c:v>3.5581071570538025E-2</c:v>
                </c:pt>
                <c:pt idx="124" formatCode="0.0%">
                  <c:v>3.2313667434251903E-2</c:v>
                </c:pt>
                <c:pt idx="125" formatCode="0.0%">
                  <c:v>3.0797973421875069E-2</c:v>
                </c:pt>
                <c:pt idx="126" formatCode="0.0%">
                  <c:v>2.9056017422134151E-2</c:v>
                </c:pt>
                <c:pt idx="127" formatCode="0.0%">
                  <c:v>3.0833894136099271E-2</c:v>
                </c:pt>
                <c:pt idx="128" formatCode="0.0%">
                  <c:v>3.2059097163342543E-2</c:v>
                </c:pt>
                <c:pt idx="129" formatCode="0.0%">
                  <c:v>3.1748704978434628E-2</c:v>
                </c:pt>
                <c:pt idx="130" formatCode="0.0%">
                  <c:v>3.4345320137821433E-2</c:v>
                </c:pt>
                <c:pt idx="131" formatCode="0.0%">
                  <c:v>3.8100197757066745E-2</c:v>
                </c:pt>
                <c:pt idx="132" formatCode="0.0%">
                  <c:v>4.0748512604919629E-2</c:v>
                </c:pt>
                <c:pt idx="133" formatCode="0.0%">
                  <c:v>4.534430077450935E-2</c:v>
                </c:pt>
                <c:pt idx="134" formatCode="0.0%">
                  <c:v>4.1812560022452816E-2</c:v>
                </c:pt>
                <c:pt idx="135" formatCode="0.0%">
                  <c:v>4.5033464146621016E-2</c:v>
                </c:pt>
                <c:pt idx="136" formatCode="0.0%">
                  <c:v>4.4966533654795526E-2</c:v>
                </c:pt>
                <c:pt idx="137" formatCode="0.0%">
                  <c:v>4.4288201718927001E-2</c:v>
                </c:pt>
                <c:pt idx="138" formatCode="0.0%">
                  <c:v>4.6862680338758622E-2</c:v>
                </c:pt>
                <c:pt idx="139" formatCode="0.0%">
                  <c:v>4.7948808641666396E-2</c:v>
                </c:pt>
                <c:pt idx="140" formatCode="0.0%">
                  <c:v>5.3509965146270266E-2</c:v>
                </c:pt>
                <c:pt idx="141" formatCode="0.0%">
                  <c:v>5.1291401064518238E-2</c:v>
                </c:pt>
                <c:pt idx="142" formatCode="0.0%">
                  <c:v>4.818149225160151E-2</c:v>
                </c:pt>
                <c:pt idx="143" formatCode="0.0%">
                  <c:v>4.2687692148282386E-2</c:v>
                </c:pt>
                <c:pt idx="144" formatCode="0.0%">
                  <c:v>3.7671369170256819E-2</c:v>
                </c:pt>
                <c:pt idx="145" formatCode="0.0%">
                  <c:v>3.6472978430186265E-2</c:v>
                </c:pt>
                <c:pt idx="146" formatCode="0.0%">
                  <c:v>3.6944983790380581E-2</c:v>
                </c:pt>
                <c:pt idx="147" formatCode="0.0%">
                  <c:v>3.1569618268445288E-2</c:v>
                </c:pt>
                <c:pt idx="148" formatCode="0.0%">
                  <c:v>2.8739654360715905E-2</c:v>
                </c:pt>
                <c:pt idx="149" formatCode="0.0%">
                  <c:v>2.396620916196146E-2</c:v>
                </c:pt>
                <c:pt idx="150" formatCode="0.0%">
                  <c:v>2.564594228243422E-2</c:v>
                </c:pt>
                <c:pt idx="151" formatCode="0.0%">
                  <c:v>2.4628229938306267E-2</c:v>
                </c:pt>
                <c:pt idx="152" formatCode="0.0%">
                  <c:v>2.1179085199897418E-2</c:v>
                </c:pt>
                <c:pt idx="153" formatCode="0.0%">
                  <c:v>2.8300699260986883E-2</c:v>
                </c:pt>
                <c:pt idx="154" formatCode="0.0%">
                  <c:v>2.6431354905938731E-2</c:v>
                </c:pt>
                <c:pt idx="155" formatCode="0.0%">
                  <c:v>2.7733104766149319E-2</c:v>
                </c:pt>
                <c:pt idx="156" formatCode="0.0%">
                  <c:v>2.8525750904531355E-2</c:v>
                </c:pt>
                <c:pt idx="157" formatCode="0.0%">
                  <c:v>2.7783916558844934E-2</c:v>
                </c:pt>
                <c:pt idx="158" formatCode="0.0%">
                  <c:v>2.8120381728443E-2</c:v>
                </c:pt>
                <c:pt idx="159" formatCode="0.0%">
                  <c:v>2.490087323727086E-2</c:v>
                </c:pt>
                <c:pt idx="160" formatCode="0.0%">
                  <c:v>2.7919321207433345E-2</c:v>
                </c:pt>
                <c:pt idx="161" formatCode="0.0%">
                  <c:v>3.0463244507155318E-2</c:v>
                </c:pt>
                <c:pt idx="162" formatCode="0.0%">
                  <c:v>2.9016102936262778E-2</c:v>
                </c:pt>
                <c:pt idx="163" formatCode="0.0%">
                  <c:v>2.8235150066987735E-2</c:v>
                </c:pt>
                <c:pt idx="164" formatCode="0.0%">
                  <c:v>2.7263794846205558E-2</c:v>
                </c:pt>
                <c:pt idx="165" formatCode="0.0%">
                  <c:v>2.0819394207634234E-2</c:v>
                </c:pt>
                <c:pt idx="166" formatCode="0.0%">
                  <c:v>2.0215825651126673E-2</c:v>
                </c:pt>
                <c:pt idx="167" formatCode="0.0%">
                  <c:v>1.9759761497740946E-2</c:v>
                </c:pt>
                <c:pt idx="168" formatCode="0.0%">
                  <c:v>1.8853892774340686E-2</c:v>
                </c:pt>
                <c:pt idx="169" formatCode="0.0%">
                  <c:v>1.6376041875064695E-2</c:v>
                </c:pt>
                <c:pt idx="170" formatCode="0.0%">
                  <c:v>1.4521059427753835E-2</c:v>
                </c:pt>
                <c:pt idx="171" formatCode="0.0%">
                  <c:v>1.6594623363513916E-2</c:v>
                </c:pt>
                <c:pt idx="172" formatCode="0.0%">
                  <c:v>1.2511205061295216E-2</c:v>
                </c:pt>
                <c:pt idx="173" formatCode="0.0%">
                  <c:v>1.6E-2</c:v>
                </c:pt>
                <c:pt idx="174" formatCode="0.0%">
                  <c:v>1.3601960724447748E-2</c:v>
                </c:pt>
                <c:pt idx="175" formatCode="0.00%">
                  <c:v>1.2E-2</c:v>
                </c:pt>
                <c:pt idx="176" formatCode="0%">
                  <c:v>0.01</c:v>
                </c:pt>
                <c:pt idx="177" formatCode="0%">
                  <c:v>0.01</c:v>
                </c:pt>
                <c:pt idx="178" formatCode="0.00%">
                  <c:v>8.0000000000000002E-3</c:v>
                </c:pt>
                <c:pt idx="179" formatCode="0.00%">
                  <c:v>2E-3</c:v>
                </c:pt>
                <c:pt idx="180" formatCode="0.00%">
                  <c:v>-1E-3</c:v>
                </c:pt>
                <c:pt idx="181" formatCode="0.00%">
                  <c:v>-3.0000000000000001E-3</c:v>
                </c:pt>
                <c:pt idx="182" formatCode="0.00%">
                  <c:v>-3.0000000000000001E-3</c:v>
                </c:pt>
                <c:pt idx="183" formatCode="0.00%">
                  <c:v>-4.0000000000000001E-3</c:v>
                </c:pt>
                <c:pt idx="184" formatCode="0.00%">
                  <c:v>-1E-3</c:v>
                </c:pt>
              </c:numCache>
            </c:numRef>
          </c:val>
          <c:smooth val="0"/>
        </c:ser>
        <c:dLbls>
          <c:showLegendKey val="0"/>
          <c:showVal val="0"/>
          <c:showCatName val="0"/>
          <c:showSerName val="0"/>
          <c:showPercent val="0"/>
          <c:showBubbleSize val="0"/>
        </c:dLbls>
        <c:marker val="1"/>
        <c:smooth val="0"/>
        <c:axId val="35039104"/>
        <c:axId val="35040640"/>
      </c:lineChart>
      <c:dateAx>
        <c:axId val="35039104"/>
        <c:scaling>
          <c:orientation val="minMax"/>
          <c:min val="39934"/>
        </c:scaling>
        <c:delete val="0"/>
        <c:axPos val="b"/>
        <c:majorGridlines>
          <c:spPr>
            <a:ln>
              <a:solidFill>
                <a:schemeClr val="bg1">
                  <a:lumMod val="75000"/>
                </a:schemeClr>
              </a:solidFill>
            </a:ln>
          </c:spPr>
        </c:majorGridlines>
        <c:numFmt formatCode="mmm\-yy" sourceLinked="1"/>
        <c:majorTickMark val="out"/>
        <c:minorTickMark val="none"/>
        <c:tickLblPos val="low"/>
        <c:spPr>
          <a:ln>
            <a:solidFill>
              <a:schemeClr val="tx1"/>
            </a:solidFill>
          </a:ln>
        </c:spPr>
        <c:txPr>
          <a:bodyPr rot="-5400000" vert="horz"/>
          <a:lstStyle/>
          <a:p>
            <a:pPr>
              <a:defRPr/>
            </a:pPr>
            <a:endParaRPr lang="en-US"/>
          </a:p>
        </c:txPr>
        <c:crossAx val="35040640"/>
        <c:crosses val="autoZero"/>
        <c:auto val="1"/>
        <c:lblOffset val="100"/>
        <c:baseTimeUnit val="months"/>
        <c:majorUnit val="6"/>
        <c:majorTimeUnit val="months"/>
      </c:dateAx>
      <c:valAx>
        <c:axId val="35040640"/>
        <c:scaling>
          <c:orientation val="minMax"/>
          <c:max val="0.06"/>
        </c:scaling>
        <c:delete val="0"/>
        <c:axPos val="l"/>
        <c:majorGridlines>
          <c:spPr>
            <a:ln>
              <a:solidFill>
                <a:schemeClr val="bg1">
                  <a:lumMod val="75000"/>
                </a:schemeClr>
              </a:solidFill>
            </a:ln>
          </c:spPr>
        </c:majorGridlines>
        <c:numFmt formatCode="0%" sourceLinked="0"/>
        <c:majorTickMark val="out"/>
        <c:minorTickMark val="none"/>
        <c:tickLblPos val="nextTo"/>
        <c:crossAx val="35039104"/>
        <c:crosses val="autoZero"/>
        <c:crossBetween val="between"/>
      </c:valAx>
    </c:plotArea>
    <c:legend>
      <c:legendPos val="b"/>
      <c:overlay val="0"/>
    </c:legend>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12217195952"/>
          <c:y val="3.4941003497448199E-2"/>
          <c:w val="0.86323209642298604"/>
          <c:h val="0.58244241078202097"/>
        </c:manualLayout>
      </c:layout>
      <c:barChart>
        <c:barDir val="col"/>
        <c:grouping val="stacked"/>
        <c:varyColors val="0"/>
        <c:ser>
          <c:idx val="0"/>
          <c:order val="0"/>
          <c:tx>
            <c:strRef>
              <c:f>Sheet1!$B$1</c:f>
              <c:strCache>
                <c:ptCount val="1"/>
                <c:pt idx="0">
                  <c:v>Series 1</c:v>
                </c:pt>
              </c:strCache>
            </c:strRef>
          </c:tx>
          <c:spPr>
            <a:solidFill>
              <a:srgbClr val="FFCC00"/>
            </a:solidFill>
            <a:ln>
              <a:solidFill>
                <a:schemeClr val="bg1">
                  <a:lumMod val="50000"/>
                </a:schemeClr>
              </a:solidFill>
            </a:ln>
          </c:spPr>
          <c:invertIfNegative val="0"/>
          <c:cat>
            <c:strRef>
              <c:f>Sheet1!$A$2:$A$14</c:f>
              <c:strCache>
                <c:ptCount val="13"/>
                <c:pt idx="0">
                  <c:v>Vehicle Fuel</c:v>
                </c:pt>
                <c:pt idx="1">
                  <c:v>Gas</c:v>
                </c:pt>
                <c:pt idx="2">
                  <c:v>Food &amp; non-alc drink</c:v>
                </c:pt>
                <c:pt idx="3">
                  <c:v>Transport</c:v>
                </c:pt>
                <c:pt idx="4">
                  <c:v>Recreation &amp; Culture</c:v>
                </c:pt>
                <c:pt idx="5">
                  <c:v>Electricity</c:v>
                </c:pt>
                <c:pt idx="6">
                  <c:v>Clothing &amp; footwear</c:v>
                </c:pt>
                <c:pt idx="7">
                  <c:v>Mortgage interest payments</c:v>
                </c:pt>
                <c:pt idx="8">
                  <c:v>Housing &amp; utilities</c:v>
                </c:pt>
                <c:pt idx="9">
                  <c:v>Communication</c:v>
                </c:pt>
                <c:pt idx="10">
                  <c:v>Restaurants &amp; hotels</c:v>
                </c:pt>
                <c:pt idx="11">
                  <c:v>Health</c:v>
                </c:pt>
                <c:pt idx="12">
                  <c:v>Alcohol &amp; tobacco</c:v>
                </c:pt>
              </c:strCache>
            </c:strRef>
          </c:cat>
          <c:val>
            <c:numRef>
              <c:f>Sheet1!$B$2:$B$14</c:f>
              <c:numCache>
                <c:formatCode>0.0%</c:formatCode>
                <c:ptCount val="13"/>
                <c:pt idx="0">
                  <c:v>-0.11</c:v>
                </c:pt>
                <c:pt idx="1">
                  <c:v>-4.3999999999999997E-2</c:v>
                </c:pt>
                <c:pt idx="2">
                  <c:v>-1.7999999999999999E-2</c:v>
                </c:pt>
                <c:pt idx="3">
                  <c:v>-1.4999999999999999E-2</c:v>
                </c:pt>
                <c:pt idx="4">
                  <c:v>-0.01</c:v>
                </c:pt>
                <c:pt idx="5">
                  <c:v>-2E-3</c:v>
                </c:pt>
                <c:pt idx="6">
                  <c:v>2E-3</c:v>
                </c:pt>
                <c:pt idx="7">
                  <c:v>2E-3</c:v>
                </c:pt>
                <c:pt idx="8">
                  <c:v>4.0000000000000001E-3</c:v>
                </c:pt>
                <c:pt idx="9">
                  <c:v>1.2E-2</c:v>
                </c:pt>
                <c:pt idx="10">
                  <c:v>1.9E-2</c:v>
                </c:pt>
                <c:pt idx="11">
                  <c:v>2.1999999999999999E-2</c:v>
                </c:pt>
                <c:pt idx="12">
                  <c:v>2.1999999999999999E-2</c:v>
                </c:pt>
              </c:numCache>
            </c:numRef>
          </c:val>
        </c:ser>
        <c:dLbls>
          <c:showLegendKey val="0"/>
          <c:showVal val="0"/>
          <c:showCatName val="0"/>
          <c:showSerName val="0"/>
          <c:showPercent val="0"/>
          <c:showBubbleSize val="0"/>
        </c:dLbls>
        <c:gapWidth val="50"/>
        <c:overlap val="100"/>
        <c:axId val="77972608"/>
        <c:axId val="77974144"/>
      </c:barChart>
      <c:catAx>
        <c:axId val="77972608"/>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txPr>
          <a:bodyPr rot="-3300000"/>
          <a:lstStyle/>
          <a:p>
            <a:pPr>
              <a:defRPr/>
            </a:pPr>
            <a:endParaRPr lang="en-US"/>
          </a:p>
        </c:txPr>
        <c:crossAx val="77974144"/>
        <c:crosses val="autoZero"/>
        <c:auto val="1"/>
        <c:lblAlgn val="ctr"/>
        <c:lblOffset val="100"/>
        <c:noMultiLvlLbl val="0"/>
      </c:catAx>
      <c:valAx>
        <c:axId val="77974144"/>
        <c:scaling>
          <c:orientation val="minMax"/>
          <c:max val="0.04"/>
          <c:min val="-0.12000000000000001"/>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n-US"/>
          </a:p>
        </c:txPr>
        <c:crossAx val="77972608"/>
        <c:crosses val="autoZero"/>
        <c:crossBetween val="between"/>
        <c:majorUnit val="0.04"/>
      </c:valAx>
    </c:plotArea>
    <c:plotVisOnly val="1"/>
    <c:dispBlanksAs val="gap"/>
    <c:showDLblsOverMax val="0"/>
  </c:chart>
  <c:spPr>
    <a:noFill/>
    <a:ln>
      <a:noFill/>
    </a:ln>
  </c:spPr>
  <c:txPr>
    <a:bodyPr/>
    <a:lstStyle/>
    <a:p>
      <a:pPr>
        <a:defRPr sz="1100" b="1">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Unemployment rate (LHS)</c:v>
                </c:pt>
              </c:strCache>
            </c:strRef>
          </c:tx>
          <c:spPr>
            <a:ln w="31750">
              <a:solidFill>
                <a:srgbClr val="0066FF"/>
              </a:solidFill>
            </a:ln>
          </c:spPr>
          <c:marker>
            <c:symbol val="none"/>
          </c:marker>
          <c:cat>
            <c:numRef>
              <c:f>Sheet1!$A$2:$A$89</c:f>
              <c:numCache>
                <c:formatCode>mmm\-yy</c:formatCode>
                <c:ptCount val="88"/>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numCache>
            </c:numRef>
          </c:cat>
          <c:val>
            <c:numRef>
              <c:f>Sheet1!$B$2:$B$89</c:f>
              <c:numCache>
                <c:formatCode>0.0%</c:formatCode>
                <c:ptCount val="88"/>
                <c:pt idx="0">
                  <c:v>5.2000000000000005E-2</c:v>
                </c:pt>
                <c:pt idx="1">
                  <c:v>5.2000000000000005E-2</c:v>
                </c:pt>
                <c:pt idx="2">
                  <c:v>5.2999999999999999E-2</c:v>
                </c:pt>
                <c:pt idx="3">
                  <c:v>5.2000000000000005E-2</c:v>
                </c:pt>
                <c:pt idx="4">
                  <c:v>5.4000000000000006E-2</c:v>
                </c:pt>
                <c:pt idx="5">
                  <c:v>5.5E-2</c:v>
                </c:pt>
                <c:pt idx="6">
                  <c:v>5.7000000000000002E-2</c:v>
                </c:pt>
                <c:pt idx="7">
                  <c:v>5.9000000000000004E-2</c:v>
                </c:pt>
                <c:pt idx="8">
                  <c:v>0.06</c:v>
                </c:pt>
                <c:pt idx="9">
                  <c:v>6.2E-2</c:v>
                </c:pt>
                <c:pt idx="10">
                  <c:v>6.4000000000000001E-2</c:v>
                </c:pt>
                <c:pt idx="11">
                  <c:v>6.5000000000000002E-2</c:v>
                </c:pt>
                <c:pt idx="12">
                  <c:v>6.7000000000000004E-2</c:v>
                </c:pt>
                <c:pt idx="13">
                  <c:v>7.0999999999999994E-2</c:v>
                </c:pt>
                <c:pt idx="14">
                  <c:v>7.2999999999999995E-2</c:v>
                </c:pt>
                <c:pt idx="15">
                  <c:v>7.5999999999999998E-2</c:v>
                </c:pt>
                <c:pt idx="16">
                  <c:v>7.8E-2</c:v>
                </c:pt>
                <c:pt idx="17">
                  <c:v>7.9000000000000001E-2</c:v>
                </c:pt>
                <c:pt idx="18">
                  <c:v>7.9000000000000001E-2</c:v>
                </c:pt>
                <c:pt idx="19">
                  <c:v>7.8E-2</c:v>
                </c:pt>
                <c:pt idx="20">
                  <c:v>7.9000000000000001E-2</c:v>
                </c:pt>
                <c:pt idx="21">
                  <c:v>7.8E-2</c:v>
                </c:pt>
                <c:pt idx="22">
                  <c:v>7.8E-2</c:v>
                </c:pt>
                <c:pt idx="23">
                  <c:v>7.6999999999999999E-2</c:v>
                </c:pt>
                <c:pt idx="24">
                  <c:v>7.9000000000000001E-2</c:v>
                </c:pt>
                <c:pt idx="25">
                  <c:v>0.08</c:v>
                </c:pt>
                <c:pt idx="26">
                  <c:v>0.08</c:v>
                </c:pt>
                <c:pt idx="27">
                  <c:v>7.9000000000000001E-2</c:v>
                </c:pt>
                <c:pt idx="28">
                  <c:v>7.9000000000000001E-2</c:v>
                </c:pt>
                <c:pt idx="29">
                  <c:v>7.8E-2</c:v>
                </c:pt>
                <c:pt idx="30">
                  <c:v>7.8E-2</c:v>
                </c:pt>
                <c:pt idx="31">
                  <c:v>7.8E-2</c:v>
                </c:pt>
                <c:pt idx="32">
                  <c:v>7.9000000000000001E-2</c:v>
                </c:pt>
                <c:pt idx="33">
                  <c:v>7.9000000000000001E-2</c:v>
                </c:pt>
                <c:pt idx="34">
                  <c:v>7.9000000000000001E-2</c:v>
                </c:pt>
                <c:pt idx="35">
                  <c:v>7.9000000000000001E-2</c:v>
                </c:pt>
                <c:pt idx="36">
                  <c:v>7.8E-2</c:v>
                </c:pt>
                <c:pt idx="37">
                  <c:v>7.8E-2</c:v>
                </c:pt>
                <c:pt idx="38">
                  <c:v>7.6999999999999999E-2</c:v>
                </c:pt>
                <c:pt idx="39">
                  <c:v>7.8E-2</c:v>
                </c:pt>
                <c:pt idx="40">
                  <c:v>7.9000000000000001E-2</c:v>
                </c:pt>
                <c:pt idx="41">
                  <c:v>0.08</c:v>
                </c:pt>
                <c:pt idx="42">
                  <c:v>8.199999999999999E-2</c:v>
                </c:pt>
                <c:pt idx="43">
                  <c:v>8.3000000000000004E-2</c:v>
                </c:pt>
                <c:pt idx="44">
                  <c:v>8.4000000000000005E-2</c:v>
                </c:pt>
                <c:pt idx="45">
                  <c:v>8.5000000000000006E-2</c:v>
                </c:pt>
                <c:pt idx="46">
                  <c:v>8.4000000000000005E-2</c:v>
                </c:pt>
                <c:pt idx="47">
                  <c:v>8.3000000000000004E-2</c:v>
                </c:pt>
                <c:pt idx="48">
                  <c:v>8.3000000000000004E-2</c:v>
                </c:pt>
                <c:pt idx="49">
                  <c:v>8.199999999999999E-2</c:v>
                </c:pt>
                <c:pt idx="50">
                  <c:v>8.199999999999999E-2</c:v>
                </c:pt>
                <c:pt idx="51">
                  <c:v>8.1000000000000003E-2</c:v>
                </c:pt>
                <c:pt idx="52">
                  <c:v>0.08</c:v>
                </c:pt>
                <c:pt idx="53">
                  <c:v>8.1000000000000003E-2</c:v>
                </c:pt>
                <c:pt idx="54">
                  <c:v>7.9000000000000001E-2</c:v>
                </c:pt>
                <c:pt idx="55">
                  <c:v>7.9000000000000001E-2</c:v>
                </c:pt>
                <c:pt idx="56">
                  <c:v>7.9000000000000001E-2</c:v>
                </c:pt>
                <c:pt idx="57">
                  <c:v>7.8E-2</c:v>
                </c:pt>
                <c:pt idx="58">
                  <c:v>7.8E-2</c:v>
                </c:pt>
                <c:pt idx="59">
                  <c:v>7.8E-2</c:v>
                </c:pt>
                <c:pt idx="60">
                  <c:v>0.08</c:v>
                </c:pt>
                <c:pt idx="61">
                  <c:v>7.8E-2</c:v>
                </c:pt>
                <c:pt idx="62">
                  <c:v>7.8E-2</c:v>
                </c:pt>
                <c:pt idx="63">
                  <c:v>7.8E-2</c:v>
                </c:pt>
                <c:pt idx="64">
                  <c:v>7.8E-2</c:v>
                </c:pt>
                <c:pt idx="65">
                  <c:v>7.6999999999999999E-2</c:v>
                </c:pt>
                <c:pt idx="66">
                  <c:v>7.6999999999999999E-2</c:v>
                </c:pt>
                <c:pt idx="67">
                  <c:v>7.5999999999999998E-2</c:v>
                </c:pt>
                <c:pt idx="68">
                  <c:v>7.400000000000001E-2</c:v>
                </c:pt>
                <c:pt idx="69">
                  <c:v>7.0999999999999994E-2</c:v>
                </c:pt>
                <c:pt idx="70">
                  <c:v>7.2000000000000008E-2</c:v>
                </c:pt>
                <c:pt idx="71">
                  <c:v>7.2000000000000008E-2</c:v>
                </c:pt>
                <c:pt idx="72">
                  <c:v>6.9000000000000006E-2</c:v>
                </c:pt>
                <c:pt idx="73">
                  <c:v>6.8000000000000005E-2</c:v>
                </c:pt>
                <c:pt idx="74">
                  <c:v>6.6000000000000003E-2</c:v>
                </c:pt>
                <c:pt idx="75">
                  <c:v>6.5000000000000002E-2</c:v>
                </c:pt>
                <c:pt idx="76">
                  <c:v>6.3E-2</c:v>
                </c:pt>
                <c:pt idx="77">
                  <c:v>6.2E-2</c:v>
                </c:pt>
                <c:pt idx="78">
                  <c:v>0.06</c:v>
                </c:pt>
                <c:pt idx="79">
                  <c:v>0.06</c:v>
                </c:pt>
                <c:pt idx="80">
                  <c:v>0.06</c:v>
                </c:pt>
                <c:pt idx="81">
                  <c:v>5.8000000000000003E-2</c:v>
                </c:pt>
                <c:pt idx="82">
                  <c:v>5.7000000000000002E-2</c:v>
                </c:pt>
                <c:pt idx="83">
                  <c:v>5.7000000000000002E-2</c:v>
                </c:pt>
                <c:pt idx="84">
                  <c:v>5.6000000000000001E-2</c:v>
                </c:pt>
                <c:pt idx="85">
                  <c:v>5.5E-2</c:v>
                </c:pt>
                <c:pt idx="86">
                  <c:v>5.5E-2</c:v>
                </c:pt>
              </c:numCache>
            </c:numRef>
          </c:val>
          <c:smooth val="0"/>
        </c:ser>
        <c:dLbls>
          <c:showLegendKey val="0"/>
          <c:showVal val="0"/>
          <c:showCatName val="0"/>
          <c:showSerName val="0"/>
          <c:showPercent val="0"/>
          <c:showBubbleSize val="0"/>
        </c:dLbls>
        <c:marker val="1"/>
        <c:smooth val="0"/>
        <c:axId val="36886016"/>
        <c:axId val="36887552"/>
      </c:lineChart>
      <c:lineChart>
        <c:grouping val="standard"/>
        <c:varyColors val="0"/>
        <c:ser>
          <c:idx val="1"/>
          <c:order val="1"/>
          <c:tx>
            <c:strRef>
              <c:f>Sheet1!$C$1</c:f>
              <c:strCache>
                <c:ptCount val="1"/>
                <c:pt idx="0">
                  <c:v>Regular earnings growth (RHS)</c:v>
                </c:pt>
              </c:strCache>
            </c:strRef>
          </c:tx>
          <c:spPr>
            <a:ln w="31750">
              <a:solidFill>
                <a:srgbClr val="FF0000"/>
              </a:solidFill>
            </a:ln>
          </c:spPr>
          <c:marker>
            <c:symbol val="none"/>
          </c:marker>
          <c:cat>
            <c:numRef>
              <c:f>Sheet1!$A$2:$A$89</c:f>
              <c:numCache>
                <c:formatCode>mmm\-yy</c:formatCode>
                <c:ptCount val="88"/>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numCache>
            </c:numRef>
          </c:cat>
          <c:val>
            <c:numRef>
              <c:f>Sheet1!$C$2:$C$89</c:f>
              <c:numCache>
                <c:formatCode>0.0%</c:formatCode>
                <c:ptCount val="88"/>
                <c:pt idx="0">
                  <c:v>4.0999999999999995E-2</c:v>
                </c:pt>
                <c:pt idx="1">
                  <c:v>4.0999999999999995E-2</c:v>
                </c:pt>
                <c:pt idx="2">
                  <c:v>4.0999999999999995E-2</c:v>
                </c:pt>
                <c:pt idx="3">
                  <c:v>4.4000000000000004E-2</c:v>
                </c:pt>
                <c:pt idx="4">
                  <c:v>4.2000000000000003E-2</c:v>
                </c:pt>
                <c:pt idx="5">
                  <c:v>0.04</c:v>
                </c:pt>
                <c:pt idx="6">
                  <c:v>3.6000000000000004E-2</c:v>
                </c:pt>
                <c:pt idx="7">
                  <c:v>3.4000000000000002E-2</c:v>
                </c:pt>
                <c:pt idx="8">
                  <c:v>3.3000000000000002E-2</c:v>
                </c:pt>
                <c:pt idx="9">
                  <c:v>3.4000000000000002E-2</c:v>
                </c:pt>
                <c:pt idx="10">
                  <c:v>3.4000000000000002E-2</c:v>
                </c:pt>
                <c:pt idx="11">
                  <c:v>3.3000000000000002E-2</c:v>
                </c:pt>
                <c:pt idx="12">
                  <c:v>3.1E-2</c:v>
                </c:pt>
                <c:pt idx="13">
                  <c:v>2.8999999999999998E-2</c:v>
                </c:pt>
                <c:pt idx="14">
                  <c:v>2.5000000000000001E-2</c:v>
                </c:pt>
                <c:pt idx="15">
                  <c:v>2.2000000000000002E-2</c:v>
                </c:pt>
                <c:pt idx="16">
                  <c:v>2.1000000000000001E-2</c:v>
                </c:pt>
                <c:pt idx="17">
                  <c:v>0.02</c:v>
                </c:pt>
                <c:pt idx="18">
                  <c:v>1.9E-2</c:v>
                </c:pt>
                <c:pt idx="19">
                  <c:v>1.6E-2</c:v>
                </c:pt>
                <c:pt idx="20">
                  <c:v>1.3999999999999999E-2</c:v>
                </c:pt>
                <c:pt idx="21">
                  <c:v>1.2E-2</c:v>
                </c:pt>
                <c:pt idx="22">
                  <c:v>1.1000000000000001E-2</c:v>
                </c:pt>
                <c:pt idx="23">
                  <c:v>1.1000000000000001E-2</c:v>
                </c:pt>
                <c:pt idx="24">
                  <c:v>1.3999999999999999E-2</c:v>
                </c:pt>
                <c:pt idx="25">
                  <c:v>1.6E-2</c:v>
                </c:pt>
                <c:pt idx="26">
                  <c:v>1.8000000000000002E-2</c:v>
                </c:pt>
                <c:pt idx="27">
                  <c:v>1.7000000000000001E-2</c:v>
                </c:pt>
                <c:pt idx="28">
                  <c:v>1.6E-2</c:v>
                </c:pt>
                <c:pt idx="29">
                  <c:v>1.3000000000000001E-2</c:v>
                </c:pt>
                <c:pt idx="30">
                  <c:v>1.6E-2</c:v>
                </c:pt>
                <c:pt idx="31">
                  <c:v>0.02</c:v>
                </c:pt>
                <c:pt idx="32">
                  <c:v>2.2000000000000002E-2</c:v>
                </c:pt>
                <c:pt idx="33">
                  <c:v>2.3E-2</c:v>
                </c:pt>
                <c:pt idx="34">
                  <c:v>2.3E-2</c:v>
                </c:pt>
                <c:pt idx="35">
                  <c:v>2.2000000000000002E-2</c:v>
                </c:pt>
                <c:pt idx="36">
                  <c:v>2.2000000000000002E-2</c:v>
                </c:pt>
                <c:pt idx="37">
                  <c:v>2.2000000000000002E-2</c:v>
                </c:pt>
                <c:pt idx="38">
                  <c:v>2.1000000000000001E-2</c:v>
                </c:pt>
                <c:pt idx="39">
                  <c:v>2.1000000000000001E-2</c:v>
                </c:pt>
                <c:pt idx="40">
                  <c:v>2.1000000000000001E-2</c:v>
                </c:pt>
                <c:pt idx="41">
                  <c:v>2.3E-2</c:v>
                </c:pt>
                <c:pt idx="42">
                  <c:v>2.1000000000000001E-2</c:v>
                </c:pt>
                <c:pt idx="43">
                  <c:v>1.8000000000000002E-2</c:v>
                </c:pt>
                <c:pt idx="44">
                  <c:v>1.7000000000000001E-2</c:v>
                </c:pt>
                <c:pt idx="45">
                  <c:v>1.8000000000000002E-2</c:v>
                </c:pt>
                <c:pt idx="46">
                  <c:v>1.9E-2</c:v>
                </c:pt>
                <c:pt idx="47">
                  <c:v>1.9E-2</c:v>
                </c:pt>
                <c:pt idx="48">
                  <c:v>1.6E-2</c:v>
                </c:pt>
                <c:pt idx="49">
                  <c:v>1.6E-2</c:v>
                </c:pt>
                <c:pt idx="50">
                  <c:v>1.6E-2</c:v>
                </c:pt>
                <c:pt idx="51">
                  <c:v>1.8000000000000002E-2</c:v>
                </c:pt>
                <c:pt idx="52">
                  <c:v>1.8000000000000002E-2</c:v>
                </c:pt>
                <c:pt idx="53">
                  <c:v>1.8000000000000002E-2</c:v>
                </c:pt>
                <c:pt idx="54">
                  <c:v>1.9E-2</c:v>
                </c:pt>
                <c:pt idx="55">
                  <c:v>0.02</c:v>
                </c:pt>
                <c:pt idx="56">
                  <c:v>1.9E-2</c:v>
                </c:pt>
                <c:pt idx="57">
                  <c:v>1.7000000000000001E-2</c:v>
                </c:pt>
                <c:pt idx="58">
                  <c:v>1.3999999999999999E-2</c:v>
                </c:pt>
                <c:pt idx="59">
                  <c:v>1.3000000000000001E-2</c:v>
                </c:pt>
                <c:pt idx="60">
                  <c:v>1.2E-2</c:v>
                </c:pt>
                <c:pt idx="61">
                  <c:v>0.01</c:v>
                </c:pt>
                <c:pt idx="62">
                  <c:v>8.0000000000000002E-3</c:v>
                </c:pt>
                <c:pt idx="63">
                  <c:v>9.0000000000000011E-3</c:v>
                </c:pt>
                <c:pt idx="64">
                  <c:v>0.01</c:v>
                </c:pt>
                <c:pt idx="65">
                  <c:v>1.1000000000000001E-2</c:v>
                </c:pt>
                <c:pt idx="66">
                  <c:v>0.01</c:v>
                </c:pt>
                <c:pt idx="67">
                  <c:v>9.0000000000000011E-3</c:v>
                </c:pt>
                <c:pt idx="68">
                  <c:v>8.0000000000000002E-3</c:v>
                </c:pt>
                <c:pt idx="69">
                  <c:v>8.0000000000000002E-3</c:v>
                </c:pt>
                <c:pt idx="70">
                  <c:v>8.0000000000000002E-3</c:v>
                </c:pt>
                <c:pt idx="71">
                  <c:v>0.01</c:v>
                </c:pt>
                <c:pt idx="72">
                  <c:v>1.253499745701E-2</c:v>
                </c:pt>
                <c:pt idx="73">
                  <c:v>1.405352469032E-2</c:v>
                </c:pt>
                <c:pt idx="74">
                  <c:v>1.3080920968839999E-2</c:v>
                </c:pt>
                <c:pt idx="75">
                  <c:v>8.6473240403200004E-3</c:v>
                </c:pt>
                <c:pt idx="76">
                  <c:v>6.9222526310300002E-3</c:v>
                </c:pt>
                <c:pt idx="77">
                  <c:v>6.5397951881000001E-3</c:v>
                </c:pt>
                <c:pt idx="78">
                  <c:v>7.6346783236600005E-3</c:v>
                </c:pt>
                <c:pt idx="79">
                  <c:v>9.2208318472999998E-3</c:v>
                </c:pt>
                <c:pt idx="80">
                  <c:v>1.2420691334109999E-2</c:v>
                </c:pt>
                <c:pt idx="81">
                  <c:v>1.6137650008380001E-2</c:v>
                </c:pt>
                <c:pt idx="82">
                  <c:v>1.7960852357329998E-2</c:v>
                </c:pt>
                <c:pt idx="83">
                  <c:v>1.7358686649260002E-2</c:v>
                </c:pt>
                <c:pt idx="84">
                  <c:v>1.6494829452440001E-2</c:v>
                </c:pt>
                <c:pt idx="85">
                  <c:v>1.865441795351E-2</c:v>
                </c:pt>
                <c:pt idx="86">
                  <c:v>2.2835274100160001E-2</c:v>
                </c:pt>
                <c:pt idx="87">
                  <c:v>2.697376662355E-2</c:v>
                </c:pt>
              </c:numCache>
            </c:numRef>
          </c:val>
          <c:smooth val="0"/>
        </c:ser>
        <c:dLbls>
          <c:showLegendKey val="0"/>
          <c:showVal val="0"/>
          <c:showCatName val="0"/>
          <c:showSerName val="0"/>
          <c:showPercent val="0"/>
          <c:showBubbleSize val="0"/>
        </c:dLbls>
        <c:marker val="1"/>
        <c:smooth val="0"/>
        <c:axId val="36989184"/>
        <c:axId val="36987648"/>
      </c:lineChart>
      <c:dateAx>
        <c:axId val="36886016"/>
        <c:scaling>
          <c:orientation val="minMax"/>
          <c:min val="39539"/>
        </c:scaling>
        <c:delete val="0"/>
        <c:axPos val="b"/>
        <c:minorGridlines/>
        <c:numFmt formatCode="mmm\-yy" sourceLinked="1"/>
        <c:majorTickMark val="out"/>
        <c:minorTickMark val="none"/>
        <c:tickLblPos val="nextTo"/>
        <c:txPr>
          <a:bodyPr rot="-5400000" vert="horz"/>
          <a:lstStyle/>
          <a:p>
            <a:pPr>
              <a:defRPr/>
            </a:pPr>
            <a:endParaRPr lang="en-US"/>
          </a:p>
        </c:txPr>
        <c:crossAx val="36887552"/>
        <c:crosses val="autoZero"/>
        <c:auto val="1"/>
        <c:lblOffset val="100"/>
        <c:baseTimeUnit val="months"/>
        <c:majorUnit val="6"/>
        <c:majorTimeUnit val="months"/>
        <c:minorUnit val="6"/>
        <c:minorTimeUnit val="months"/>
      </c:dateAx>
      <c:valAx>
        <c:axId val="36887552"/>
        <c:scaling>
          <c:orientation val="minMax"/>
          <c:max val="0.1"/>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a:solidFill>
                  <a:srgbClr val="0066FF"/>
                </a:solidFill>
              </a:defRPr>
            </a:pPr>
            <a:endParaRPr lang="en-US"/>
          </a:p>
        </c:txPr>
        <c:crossAx val="36886016"/>
        <c:crosses val="autoZero"/>
        <c:crossBetween val="midCat"/>
      </c:valAx>
      <c:valAx>
        <c:axId val="36987648"/>
        <c:scaling>
          <c:orientation val="minMax"/>
        </c:scaling>
        <c:delete val="0"/>
        <c:axPos val="r"/>
        <c:numFmt formatCode="0.0%" sourceLinked="0"/>
        <c:majorTickMark val="out"/>
        <c:minorTickMark val="none"/>
        <c:tickLblPos val="nextTo"/>
        <c:txPr>
          <a:bodyPr/>
          <a:lstStyle/>
          <a:p>
            <a:pPr>
              <a:defRPr>
                <a:solidFill>
                  <a:srgbClr val="FF0000"/>
                </a:solidFill>
              </a:defRPr>
            </a:pPr>
            <a:endParaRPr lang="en-US"/>
          </a:p>
        </c:txPr>
        <c:crossAx val="36989184"/>
        <c:crosses val="max"/>
        <c:crossBetween val="between"/>
      </c:valAx>
      <c:dateAx>
        <c:axId val="36989184"/>
        <c:scaling>
          <c:orientation val="minMax"/>
        </c:scaling>
        <c:delete val="1"/>
        <c:axPos val="b"/>
        <c:numFmt formatCode="mmm\-yy" sourceLinked="1"/>
        <c:majorTickMark val="out"/>
        <c:minorTickMark val="none"/>
        <c:tickLblPos val="nextTo"/>
        <c:crossAx val="36987648"/>
        <c:crosses val="autoZero"/>
        <c:auto val="1"/>
        <c:lblOffset val="100"/>
        <c:baseTimeUnit val="months"/>
      </c:dateAx>
    </c:plotArea>
    <c:legend>
      <c:legendPos val="b"/>
      <c:layout>
        <c:manualLayout>
          <c:xMode val="edge"/>
          <c:yMode val="edge"/>
          <c:x val="2.8684812633966002E-2"/>
          <c:y val="0.87580491511205005"/>
          <c:w val="0.968924786313204"/>
          <c:h val="0.108496458950359"/>
        </c:manualLayout>
      </c:layout>
      <c:overlay val="0"/>
      <c:txPr>
        <a:bodyPr/>
        <a:lstStyle/>
        <a:p>
          <a:pPr>
            <a:defRPr sz="1300"/>
          </a:pPr>
          <a:endParaRPr lang="en-US"/>
        </a:p>
      </c:txPr>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Income Tracker</c:v>
                </c:pt>
              </c:strCache>
            </c:strRef>
          </c:tx>
          <c:spPr>
            <a:solidFill>
              <a:srgbClr val="FFCC00"/>
            </a:solidFill>
          </c:spPr>
          <c:invertIfNegative val="0"/>
          <c:cat>
            <c:numRef>
              <c:f>Sheet1!$A$2:$A$90</c:f>
              <c:numCache>
                <c:formatCode>mmm\-yy</c:formatCode>
                <c:ptCount val="89"/>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pt idx="88">
                  <c:v>42125</c:v>
                </c:pt>
              </c:numCache>
            </c:numRef>
          </c:cat>
          <c:val>
            <c:numRef>
              <c:f>Sheet1!$B$2:$B$90</c:f>
              <c:numCache>
                <c:formatCode>#,##0.0</c:formatCode>
                <c:ptCount val="89"/>
                <c:pt idx="0">
                  <c:v>150.84868758957134</c:v>
                </c:pt>
                <c:pt idx="1">
                  <c:v>150.44344735589618</c:v>
                </c:pt>
                <c:pt idx="2">
                  <c:v>150.4944624563858</c:v>
                </c:pt>
                <c:pt idx="3">
                  <c:v>155.29558405303362</c:v>
                </c:pt>
                <c:pt idx="4">
                  <c:v>154.04248384566722</c:v>
                </c:pt>
                <c:pt idx="5">
                  <c:v>152.00514344648508</c:v>
                </c:pt>
                <c:pt idx="6">
                  <c:v>152.15068521168058</c:v>
                </c:pt>
                <c:pt idx="7">
                  <c:v>150.33616993224138</c:v>
                </c:pt>
                <c:pt idx="8">
                  <c:v>148.69576114264282</c:v>
                </c:pt>
                <c:pt idx="9">
                  <c:v>150.04825566126198</c:v>
                </c:pt>
                <c:pt idx="10">
                  <c:v>153.68877999229147</c:v>
                </c:pt>
                <c:pt idx="11">
                  <c:v>162.34300649244744</c:v>
                </c:pt>
                <c:pt idx="12">
                  <c:v>169.31633954902259</c:v>
                </c:pt>
                <c:pt idx="13">
                  <c:v>167.43456738418382</c:v>
                </c:pt>
                <c:pt idx="14">
                  <c:v>168.62188878135549</c:v>
                </c:pt>
                <c:pt idx="15">
                  <c:v>172.54474902586969</c:v>
                </c:pt>
                <c:pt idx="16">
                  <c:v>171.64531675351918</c:v>
                </c:pt>
                <c:pt idx="17">
                  <c:v>172.56812837204535</c:v>
                </c:pt>
                <c:pt idx="18">
                  <c:v>173.84263837568471</c:v>
                </c:pt>
                <c:pt idx="19">
                  <c:v>172.5214386043786</c:v>
                </c:pt>
                <c:pt idx="20">
                  <c:v>173.04840060714156</c:v>
                </c:pt>
                <c:pt idx="21">
                  <c:v>173.72913685242003</c:v>
                </c:pt>
                <c:pt idx="22">
                  <c:v>174.1106998643703</c:v>
                </c:pt>
                <c:pt idx="23">
                  <c:v>173.42789610796842</c:v>
                </c:pt>
                <c:pt idx="24">
                  <c:v>174.97084014850799</c:v>
                </c:pt>
                <c:pt idx="25">
                  <c:v>174.54665103155747</c:v>
                </c:pt>
                <c:pt idx="26">
                  <c:v>174.29081861649945</c:v>
                </c:pt>
                <c:pt idx="27">
                  <c:v>172.12520670973993</c:v>
                </c:pt>
                <c:pt idx="28">
                  <c:v>171.64146786926653</c:v>
                </c:pt>
                <c:pt idx="29">
                  <c:v>171.62744665125041</c:v>
                </c:pt>
                <c:pt idx="30">
                  <c:v>173.41244765286194</c:v>
                </c:pt>
                <c:pt idx="31">
                  <c:v>172.9789771726422</c:v>
                </c:pt>
                <c:pt idx="32">
                  <c:v>173.90006457008832</c:v>
                </c:pt>
                <c:pt idx="33">
                  <c:v>174.10862395435817</c:v>
                </c:pt>
                <c:pt idx="34">
                  <c:v>173.16493871928503</c:v>
                </c:pt>
                <c:pt idx="35">
                  <c:v>169.67142636345505</c:v>
                </c:pt>
                <c:pt idx="36">
                  <c:v>171.5475273950554</c:v>
                </c:pt>
                <c:pt idx="37">
                  <c:v>169.41684348201534</c:v>
                </c:pt>
                <c:pt idx="38">
                  <c:v>169.36866621961849</c:v>
                </c:pt>
                <c:pt idx="39">
                  <c:v>166.12657666415669</c:v>
                </c:pt>
                <c:pt idx="40">
                  <c:v>165.54973735411738</c:v>
                </c:pt>
                <c:pt idx="41">
                  <c:v>165.76350457910144</c:v>
                </c:pt>
                <c:pt idx="42">
                  <c:v>165.51822014309954</c:v>
                </c:pt>
                <c:pt idx="43">
                  <c:v>163.27519641109996</c:v>
                </c:pt>
                <c:pt idx="44">
                  <c:v>161.03301379038214</c:v>
                </c:pt>
                <c:pt idx="45">
                  <c:v>161.88763375983757</c:v>
                </c:pt>
                <c:pt idx="46">
                  <c:v>161.82145508438663</c:v>
                </c:pt>
                <c:pt idx="47">
                  <c:v>160.59364774525341</c:v>
                </c:pt>
                <c:pt idx="48">
                  <c:v>163.64074056921419</c:v>
                </c:pt>
                <c:pt idx="49">
                  <c:v>162.56671001245263</c:v>
                </c:pt>
                <c:pt idx="50">
                  <c:v>162.71514278277306</c:v>
                </c:pt>
                <c:pt idx="51">
                  <c:v>165.32655954393442</c:v>
                </c:pt>
                <c:pt idx="52">
                  <c:v>167.5292630729719</c:v>
                </c:pt>
                <c:pt idx="53">
                  <c:v>169.19026429159356</c:v>
                </c:pt>
                <c:pt idx="54">
                  <c:v>170.35132381462137</c:v>
                </c:pt>
                <c:pt idx="55">
                  <c:v>169.16842657735941</c:v>
                </c:pt>
                <c:pt idx="56">
                  <c:v>168.16612749937258</c:v>
                </c:pt>
                <c:pt idx="57">
                  <c:v>166.37637960361195</c:v>
                </c:pt>
                <c:pt idx="58">
                  <c:v>166.52579695382491</c:v>
                </c:pt>
                <c:pt idx="59">
                  <c:v>164.00382083722798</c:v>
                </c:pt>
                <c:pt idx="60">
                  <c:v>165.79110465744969</c:v>
                </c:pt>
                <c:pt idx="61">
                  <c:v>162.75461883992352</c:v>
                </c:pt>
                <c:pt idx="62">
                  <c:v>161.75248721814484</c:v>
                </c:pt>
                <c:pt idx="63">
                  <c:v>166.5494189727346</c:v>
                </c:pt>
                <c:pt idx="64">
                  <c:v>166.54317149709141</c:v>
                </c:pt>
                <c:pt idx="65">
                  <c:v>168.73970532882487</c:v>
                </c:pt>
                <c:pt idx="66">
                  <c:v>168.34068165872071</c:v>
                </c:pt>
                <c:pt idx="67">
                  <c:v>166.40515386956264</c:v>
                </c:pt>
                <c:pt idx="68">
                  <c:v>166.27580264423779</c:v>
                </c:pt>
                <c:pt idx="69">
                  <c:v>167.53159654693275</c:v>
                </c:pt>
                <c:pt idx="70">
                  <c:v>166.86543831962433</c:v>
                </c:pt>
                <c:pt idx="71">
                  <c:v>165.15149976705436</c:v>
                </c:pt>
                <c:pt idx="72">
                  <c:v>169.41416185604771</c:v>
                </c:pt>
                <c:pt idx="73">
                  <c:v>168.69557903300648</c:v>
                </c:pt>
                <c:pt idx="74">
                  <c:v>168.24084482904419</c:v>
                </c:pt>
                <c:pt idx="75">
                  <c:v>169.67072216547979</c:v>
                </c:pt>
                <c:pt idx="76">
                  <c:v>170.7277689578824</c:v>
                </c:pt>
                <c:pt idx="77">
                  <c:v>170.71178029300455</c:v>
                </c:pt>
                <c:pt idx="78">
                  <c:v>173.20885504346813</c:v>
                </c:pt>
                <c:pt idx="79">
                  <c:v>172.35032637573431</c:v>
                </c:pt>
                <c:pt idx="80">
                  <c:v>174.03946239247318</c:v>
                </c:pt>
                <c:pt idx="81">
                  <c:v>176.21081146567275</c:v>
                </c:pt>
                <c:pt idx="82">
                  <c:v>179.10388445941368</c:v>
                </c:pt>
                <c:pt idx="83">
                  <c:v>180.16089125763614</c:v>
                </c:pt>
                <c:pt idx="84">
                  <c:v>184.6197086692963</c:v>
                </c:pt>
                <c:pt idx="85">
                  <c:v>184.49579151981698</c:v>
                </c:pt>
                <c:pt idx="86">
                  <c:v>185.8094003643734</c:v>
                </c:pt>
                <c:pt idx="87">
                  <c:v>188.20536344409504</c:v>
                </c:pt>
                <c:pt idx="88">
                  <c:v>188.33043043882248</c:v>
                </c:pt>
              </c:numCache>
            </c:numRef>
          </c:val>
        </c:ser>
        <c:dLbls>
          <c:showLegendKey val="0"/>
          <c:showVal val="0"/>
          <c:showCatName val="0"/>
          <c:showSerName val="0"/>
          <c:showPercent val="0"/>
          <c:showBubbleSize val="0"/>
        </c:dLbls>
        <c:gapWidth val="25"/>
        <c:overlap val="54"/>
        <c:axId val="75403264"/>
        <c:axId val="75404800"/>
      </c:barChart>
      <c:lineChart>
        <c:grouping val="standard"/>
        <c:varyColors val="0"/>
        <c:ser>
          <c:idx val="2"/>
          <c:order val="1"/>
          <c:tx>
            <c:strRef>
              <c:f>Sheet1!$D$1</c:f>
              <c:strCache>
                <c:ptCount val="1"/>
                <c:pt idx="0">
                  <c:v>0%</c:v>
                </c:pt>
              </c:strCache>
            </c:strRef>
          </c:tx>
          <c:spPr>
            <a:ln w="22225">
              <a:solidFill>
                <a:schemeClr val="tx1">
                  <a:lumMod val="50000"/>
                  <a:lumOff val="50000"/>
                </a:schemeClr>
              </a:solidFill>
            </a:ln>
          </c:spPr>
          <c:marker>
            <c:symbol val="none"/>
          </c:marker>
          <c:cat>
            <c:numRef>
              <c:f>Sheet1!$A$2:$A$90</c:f>
              <c:numCache>
                <c:formatCode>mmm\-yy</c:formatCode>
                <c:ptCount val="89"/>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pt idx="88">
                  <c:v>42125</c:v>
                </c:pt>
              </c:numCache>
            </c:numRef>
          </c:cat>
          <c:val>
            <c:numRef>
              <c:f>Sheet1!$D$2:$D$90</c:f>
              <c:numCache>
                <c:formatCode>General</c:formatCode>
                <c:ptCount val="8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numCache>
            </c:numRef>
          </c:val>
          <c:smooth val="0"/>
        </c:ser>
        <c:ser>
          <c:idx val="1"/>
          <c:order val="2"/>
          <c:tx>
            <c:strRef>
              <c:f>Sheet1!$C$1</c:f>
              <c:strCache>
                <c:ptCount val="1"/>
                <c:pt idx="0">
                  <c:v>Annual % change</c:v>
                </c:pt>
              </c:strCache>
            </c:strRef>
          </c:tx>
          <c:spPr>
            <a:ln>
              <a:solidFill>
                <a:srgbClr val="A72120"/>
              </a:solidFill>
            </a:ln>
          </c:spPr>
          <c:marker>
            <c:symbol val="none"/>
          </c:marker>
          <c:cat>
            <c:numRef>
              <c:f>Sheet1!$A$2:$A$90</c:f>
              <c:numCache>
                <c:formatCode>mmm\-yy</c:formatCode>
                <c:ptCount val="89"/>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pt idx="88">
                  <c:v>42125</c:v>
                </c:pt>
              </c:numCache>
            </c:numRef>
          </c:cat>
          <c:val>
            <c:numRef>
              <c:f>Sheet1!$C$2:$C$90</c:f>
              <c:numCache>
                <c:formatCode>0.0%</c:formatCode>
                <c:ptCount val="89"/>
                <c:pt idx="0">
                  <c:v>7.0434147550456183E-2</c:v>
                </c:pt>
                <c:pt idx="1">
                  <c:v>7.4126988048108355E-2</c:v>
                </c:pt>
                <c:pt idx="2">
                  <c:v>7.6481231094605473E-2</c:v>
                </c:pt>
                <c:pt idx="3">
                  <c:v>0.10445230179391762</c:v>
                </c:pt>
                <c:pt idx="4">
                  <c:v>9.249253273744551E-2</c:v>
                </c:pt>
                <c:pt idx="5">
                  <c:v>7.6631813845740471E-2</c:v>
                </c:pt>
                <c:pt idx="6">
                  <c:v>4.1533084794324271E-2</c:v>
                </c:pt>
                <c:pt idx="7">
                  <c:v>3.3743285899895614E-2</c:v>
                </c:pt>
                <c:pt idx="8">
                  <c:v>1.5132913629178457E-2</c:v>
                </c:pt>
                <c:pt idx="9">
                  <c:v>2.5094020309746945E-2</c:v>
                </c:pt>
                <c:pt idx="10">
                  <c:v>4.6408128390453163E-2</c:v>
                </c:pt>
                <c:pt idx="11">
                  <c:v>0.11163175810908643</c:v>
                </c:pt>
                <c:pt idx="12">
                  <c:v>0.1224250091568444</c:v>
                </c:pt>
                <c:pt idx="13">
                  <c:v>0.11294024649736079</c:v>
                </c:pt>
                <c:pt idx="14">
                  <c:v>0.12045244741296135</c:v>
                </c:pt>
                <c:pt idx="15">
                  <c:v>0.11107311954823818</c:v>
                </c:pt>
                <c:pt idx="16">
                  <c:v>0.11427258551275998</c:v>
                </c:pt>
                <c:pt idx="17">
                  <c:v>0.13527821795582651</c:v>
                </c:pt>
                <c:pt idx="18">
                  <c:v>0.14256888251160404</c:v>
                </c:pt>
                <c:pt idx="19">
                  <c:v>0.14757106478192461</c:v>
                </c:pt>
                <c:pt idx="20">
                  <c:v>0.16377494070686671</c:v>
                </c:pt>
                <c:pt idx="21">
                  <c:v>0.15782176931545466</c:v>
                </c:pt>
                <c:pt idx="22">
                  <c:v>0.13287840448146659</c:v>
                </c:pt>
                <c:pt idx="23">
                  <c:v>6.8280672232324813E-2</c:v>
                </c:pt>
                <c:pt idx="24">
                  <c:v>3.3396071605057642E-2</c:v>
                </c:pt>
                <c:pt idx="25">
                  <c:v>4.2476794120145822E-2</c:v>
                </c:pt>
                <c:pt idx="26">
                  <c:v>3.3619181211370419E-2</c:v>
                </c:pt>
                <c:pt idx="27">
                  <c:v>-2.4314986025268936E-3</c:v>
                </c:pt>
                <c:pt idx="28">
                  <c:v>-2.2423473739041633E-5</c:v>
                </c:pt>
                <c:pt idx="29">
                  <c:v>-5.4510744809544986E-3</c:v>
                </c:pt>
                <c:pt idx="30">
                  <c:v>-2.4745984462862802E-3</c:v>
                </c:pt>
                <c:pt idx="31">
                  <c:v>2.6520678935029185E-3</c:v>
                </c:pt>
                <c:pt idx="32">
                  <c:v>4.9215361711445471E-3</c:v>
                </c:pt>
                <c:pt idx="33">
                  <c:v>2.1843607169964585E-3</c:v>
                </c:pt>
                <c:pt idx="34">
                  <c:v>-5.431953038049997E-3</c:v>
                </c:pt>
                <c:pt idx="35">
                  <c:v>-2.166012405625195E-2</c:v>
                </c:pt>
                <c:pt idx="36">
                  <c:v>-1.9565047241854816E-2</c:v>
                </c:pt>
                <c:pt idx="37">
                  <c:v>-2.9389320959327225E-2</c:v>
                </c:pt>
                <c:pt idx="38">
                  <c:v>-2.8241030915755916E-2</c:v>
                </c:pt>
                <c:pt idx="39">
                  <c:v>-3.4850386879702766E-2</c:v>
                </c:pt>
                <c:pt idx="40">
                  <c:v>-3.5491018521171203E-2</c:v>
                </c:pt>
                <c:pt idx="41">
                  <c:v>-3.4166691788316328E-2</c:v>
                </c:pt>
                <c:pt idx="42">
                  <c:v>-4.5522842313863832E-2</c:v>
                </c:pt>
                <c:pt idx="43">
                  <c:v>-5.6098035265044754E-2</c:v>
                </c:pt>
                <c:pt idx="44">
                  <c:v>-7.399106384184384E-2</c:v>
                </c:pt>
                <c:pt idx="45">
                  <c:v>-7.0191756829485197E-2</c:v>
                </c:pt>
                <c:pt idx="46">
                  <c:v>-6.5506815171673671E-2</c:v>
                </c:pt>
                <c:pt idx="47">
                  <c:v>-5.3502105880550821E-2</c:v>
                </c:pt>
                <c:pt idx="48">
                  <c:v>-4.6090940195440577E-2</c:v>
                </c:pt>
                <c:pt idx="49">
                  <c:v>-4.0433603464521517E-2</c:v>
                </c:pt>
                <c:pt idx="50">
                  <c:v>-3.9284264234671795E-2</c:v>
                </c:pt>
                <c:pt idx="51">
                  <c:v>-4.8157082165100062E-3</c:v>
                </c:pt>
                <c:pt idx="52">
                  <c:v>1.1957286979080051E-2</c:v>
                </c:pt>
                <c:pt idx="53">
                  <c:v>2.0672582431176201E-2</c:v>
                </c:pt>
                <c:pt idx="54">
                  <c:v>2.9199828679545625E-2</c:v>
                </c:pt>
                <c:pt idx="55">
                  <c:v>3.6093848274549201E-2</c:v>
                </c:pt>
                <c:pt idx="56">
                  <c:v>4.4295971000553047E-2</c:v>
                </c:pt>
                <c:pt idx="57">
                  <c:v>2.7727540019724328E-2</c:v>
                </c:pt>
                <c:pt idx="58">
                  <c:v>2.9071187544229327E-2</c:v>
                </c:pt>
                <c:pt idx="59">
                  <c:v>2.1234794400984525E-2</c:v>
                </c:pt>
                <c:pt idx="60">
                  <c:v>1.3140762384450166E-2</c:v>
                </c:pt>
                <c:pt idx="61">
                  <c:v>1.1558874966253185E-3</c:v>
                </c:pt>
                <c:pt idx="62">
                  <c:v>-5.916201455898773E-3</c:v>
                </c:pt>
                <c:pt idx="63">
                  <c:v>7.3966302339656398E-3</c:v>
                </c:pt>
                <c:pt idx="64">
                  <c:v>-5.8860855577868021E-3</c:v>
                </c:pt>
                <c:pt idx="65">
                  <c:v>-2.663031260428661E-3</c:v>
                </c:pt>
                <c:pt idx="66">
                  <c:v>-1.1802914769765249E-2</c:v>
                </c:pt>
                <c:pt idx="67">
                  <c:v>-1.6334447057903878E-2</c:v>
                </c:pt>
                <c:pt idx="68">
                  <c:v>-1.1240818131712293E-2</c:v>
                </c:pt>
                <c:pt idx="69">
                  <c:v>6.9433951265982508E-3</c:v>
                </c:pt>
                <c:pt idx="70">
                  <c:v>2.0395720783945581E-3</c:v>
                </c:pt>
                <c:pt idx="71">
                  <c:v>6.9978792199325568E-3</c:v>
                </c:pt>
                <c:pt idx="72">
                  <c:v>2.1853145897566817E-2</c:v>
                </c:pt>
                <c:pt idx="73">
                  <c:v>3.650255971491756E-2</c:v>
                </c:pt>
                <c:pt idx="74">
                  <c:v>4.0112876917613782E-2</c:v>
                </c:pt>
                <c:pt idx="75">
                  <c:v>1.8741003192909167E-2</c:v>
                </c:pt>
                <c:pt idx="76">
                  <c:v>2.5126202552615995E-2</c:v>
                </c:pt>
                <c:pt idx="77">
                  <c:v>1.1687083133970599E-2</c:v>
                </c:pt>
                <c:pt idx="78">
                  <c:v>2.8918579494745966E-2</c:v>
                </c:pt>
                <c:pt idx="79">
                  <c:v>3.5727093590092851E-2</c:v>
                </c:pt>
                <c:pt idx="80">
                  <c:v>4.6691458557240884E-2</c:v>
                </c:pt>
                <c:pt idx="81">
                  <c:v>5.1806435906008863E-2</c:v>
                </c:pt>
                <c:pt idx="82">
                  <c:v>7.3343205537548695E-2</c:v>
                </c:pt>
                <c:pt idx="83">
                  <c:v>9.0882562445708803E-2</c:v>
                </c:pt>
                <c:pt idx="84">
                  <c:v>8.9753693827372194E-2</c:v>
                </c:pt>
                <c:pt idx="85">
                  <c:v>9.3661094009577228E-2</c:v>
                </c:pt>
                <c:pt idx="86">
                  <c:v>0.10442503158600558</c:v>
                </c:pt>
                <c:pt idx="87">
                  <c:v>0.10923888955065819</c:v>
                </c:pt>
                <c:pt idx="88">
                  <c:v>0.10310368130730119</c:v>
                </c:pt>
              </c:numCache>
            </c:numRef>
          </c:val>
          <c:smooth val="0"/>
        </c:ser>
        <c:dLbls>
          <c:showLegendKey val="0"/>
          <c:showVal val="0"/>
          <c:showCatName val="0"/>
          <c:showSerName val="0"/>
          <c:showPercent val="0"/>
          <c:showBubbleSize val="0"/>
        </c:dLbls>
        <c:marker val="1"/>
        <c:smooth val="0"/>
        <c:axId val="75424512"/>
        <c:axId val="75406336"/>
      </c:lineChart>
      <c:dateAx>
        <c:axId val="75403264"/>
        <c:scaling>
          <c:orientation val="minMax"/>
          <c:min val="39934"/>
        </c:scaling>
        <c:delete val="0"/>
        <c:axPos val="b"/>
        <c:numFmt formatCode="mmm\-yy" sourceLinked="1"/>
        <c:majorTickMark val="out"/>
        <c:minorTickMark val="none"/>
        <c:tickLblPos val="nextTo"/>
        <c:txPr>
          <a:bodyPr rot="-5400000" vert="horz"/>
          <a:lstStyle/>
          <a:p>
            <a:pPr>
              <a:defRPr/>
            </a:pPr>
            <a:endParaRPr lang="en-US"/>
          </a:p>
        </c:txPr>
        <c:crossAx val="75404800"/>
        <c:crosses val="autoZero"/>
        <c:auto val="1"/>
        <c:lblOffset val="100"/>
        <c:baseTimeUnit val="months"/>
        <c:majorUnit val="4"/>
        <c:majorTimeUnit val="months"/>
      </c:dateAx>
      <c:valAx>
        <c:axId val="75404800"/>
        <c:scaling>
          <c:orientation val="minMax"/>
          <c:min val="130"/>
        </c:scaling>
        <c:delete val="0"/>
        <c:axPos val="l"/>
        <c:majorGridlines>
          <c:spPr>
            <a:ln>
              <a:solidFill>
                <a:schemeClr val="bg1">
                  <a:lumMod val="75000"/>
                </a:schemeClr>
              </a:solidFill>
            </a:ln>
          </c:spPr>
        </c:majorGridlines>
        <c:numFmt formatCode="&quot;£&quot;#,##0" sourceLinked="0"/>
        <c:majorTickMark val="out"/>
        <c:minorTickMark val="none"/>
        <c:tickLblPos val="nextTo"/>
        <c:crossAx val="75403264"/>
        <c:crosses val="autoZero"/>
        <c:crossBetween val="between"/>
      </c:valAx>
      <c:valAx>
        <c:axId val="75406336"/>
        <c:scaling>
          <c:orientation val="minMax"/>
          <c:min val="-0.15"/>
        </c:scaling>
        <c:delete val="0"/>
        <c:axPos val="r"/>
        <c:numFmt formatCode="0%" sourceLinked="0"/>
        <c:majorTickMark val="out"/>
        <c:minorTickMark val="none"/>
        <c:tickLblPos val="nextTo"/>
        <c:crossAx val="75424512"/>
        <c:crosses val="max"/>
        <c:crossBetween val="between"/>
      </c:valAx>
      <c:dateAx>
        <c:axId val="75424512"/>
        <c:scaling>
          <c:orientation val="minMax"/>
        </c:scaling>
        <c:delete val="1"/>
        <c:axPos val="b"/>
        <c:numFmt formatCode="mmm\-yy" sourceLinked="1"/>
        <c:majorTickMark val="out"/>
        <c:minorTickMark val="none"/>
        <c:tickLblPos val="nextTo"/>
        <c:crossAx val="75406336"/>
        <c:crosses val="autoZero"/>
        <c:auto val="1"/>
        <c:lblOffset val="100"/>
        <c:baseTimeUnit val="months"/>
      </c:date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693115149227599E-2"/>
          <c:y val="3.4053728035368498E-2"/>
          <c:w val="0.92048887467193297"/>
          <c:h val="0.701791800255683"/>
        </c:manualLayout>
      </c:layout>
      <c:lineChart>
        <c:grouping val="standard"/>
        <c:varyColors val="0"/>
        <c:ser>
          <c:idx val="0"/>
          <c:order val="0"/>
          <c:tx>
            <c:strRef>
              <c:f>Sheet1!$B$1</c:f>
              <c:strCache>
                <c:ptCount val="1"/>
                <c:pt idx="0">
                  <c:v>Asda Income Tracker including Bonuses</c:v>
                </c:pt>
              </c:strCache>
            </c:strRef>
          </c:tx>
          <c:spPr>
            <a:ln w="31750">
              <a:solidFill>
                <a:srgbClr val="FFCC00"/>
              </a:solidFill>
            </a:ln>
          </c:spPr>
          <c:marker>
            <c:symbol val="none"/>
          </c:marker>
          <c:cat>
            <c:numRef>
              <c:f>Sheet1!$A$2:$A$91</c:f>
              <c:numCache>
                <c:formatCode>mmm\-yy</c:formatCode>
                <c:ptCount val="90"/>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numCache>
            </c:numRef>
          </c:cat>
          <c:val>
            <c:numRef>
              <c:f>Sheet1!$B$2:$B$91</c:f>
              <c:numCache>
                <c:formatCode>"£"#,##0.00</c:formatCode>
                <c:ptCount val="90"/>
                <c:pt idx="0">
                  <c:v>9.8176073705362796</c:v>
                </c:pt>
                <c:pt idx="1">
                  <c:v>9.7367258241251307</c:v>
                </c:pt>
                <c:pt idx="2">
                  <c:v>10.767798125653371</c:v>
                </c:pt>
                <c:pt idx="3">
                  <c:v>12.693459816875475</c:v>
                </c:pt>
                <c:pt idx="4">
                  <c:v>17.514660945638923</c:v>
                </c:pt>
                <c:pt idx="5">
                  <c:v>15.755513788284873</c:v>
                </c:pt>
                <c:pt idx="6">
                  <c:v>12.643077042418668</c:v>
                </c:pt>
                <c:pt idx="7">
                  <c:v>7.5515981715959697</c:v>
                </c:pt>
                <c:pt idx="8">
                  <c:v>5.2371828963349003</c:v>
                </c:pt>
                <c:pt idx="9">
                  <c:v>1.6636183673219875</c:v>
                </c:pt>
                <c:pt idx="10">
                  <c:v>3.3496137466444793</c:v>
                </c:pt>
                <c:pt idx="11">
                  <c:v>5.8658995394857243</c:v>
                </c:pt>
                <c:pt idx="12">
                  <c:v>15.043473811632168</c:v>
                </c:pt>
                <c:pt idx="13">
                  <c:v>16.042260438190738</c:v>
                </c:pt>
                <c:pt idx="14">
                  <c:v>4.4816470302661173</c:v>
                </c:pt>
                <c:pt idx="15">
                  <c:v>-1.2718152168692427</c:v>
                </c:pt>
                <c:pt idx="16">
                  <c:v>-1.8738288659681075</c:v>
                </c:pt>
                <c:pt idx="17">
                  <c:v>7.4373330029349063</c:v>
                </c:pt>
                <c:pt idx="18">
                  <c:v>16.483084834988972</c:v>
                </c:pt>
                <c:pt idx="19">
                  <c:v>16.570423592687519</c:v>
                </c:pt>
                <c:pt idx="20">
                  <c:v>18.22073013171871</c:v>
                </c:pt>
                <c:pt idx="21">
                  <c:v>21.241790754769966</c:v>
                </c:pt>
                <c:pt idx="22">
                  <c:v>21.18852740450086</c:v>
                </c:pt>
                <c:pt idx="23">
                  <c:v>18.25887889308143</c:v>
                </c:pt>
                <c:pt idx="24">
                  <c:v>10.901904896379278</c:v>
                </c:pt>
                <c:pt idx="25">
                  <c:v>5.2140907766830082</c:v>
                </c:pt>
                <c:pt idx="26">
                  <c:v>11.962395869326087</c:v>
                </c:pt>
                <c:pt idx="27">
                  <c:v>14.981166261284386</c:v>
                </c:pt>
                <c:pt idx="28">
                  <c:v>8.8506425224068153</c:v>
                </c:pt>
                <c:pt idx="29">
                  <c:v>4.3550680530736372</c:v>
                </c:pt>
                <c:pt idx="30">
                  <c:v>-1.50624693571649</c:v>
                </c:pt>
                <c:pt idx="31">
                  <c:v>-0.16178212009231174</c:v>
                </c:pt>
                <c:pt idx="32">
                  <c:v>0.17700133997692546</c:v>
                </c:pt>
                <c:pt idx="33">
                  <c:v>-4.606158752835654E-3</c:v>
                </c:pt>
                <c:pt idx="34">
                  <c:v>-0.2172947486068324</c:v>
                </c:pt>
                <c:pt idx="35">
                  <c:v>-1.2689718133168526</c:v>
                </c:pt>
                <c:pt idx="36">
                  <c:v>-5.2014967477153391</c:v>
                </c:pt>
                <c:pt idx="37">
                  <c:v>-2.3249133063525278</c:v>
                </c:pt>
                <c:pt idx="38">
                  <c:v>-4.2772441045770506</c:v>
                </c:pt>
                <c:pt idx="39">
                  <c:v>-1.8699112025243494</c:v>
                </c:pt>
                <c:pt idx="40">
                  <c:v>-4.6382761473008713</c:v>
                </c:pt>
                <c:pt idx="41">
                  <c:v>-3.9520208069270666</c:v>
                </c:pt>
                <c:pt idx="42">
                  <c:v>-3.4745377127762254</c:v>
                </c:pt>
                <c:pt idx="43">
                  <c:v>-4.1845437171602384</c:v>
                </c:pt>
                <c:pt idx="44">
                  <c:v>-5.4915876416611127</c:v>
                </c:pt>
                <c:pt idx="45">
                  <c:v>-9.4545727948517992</c:v>
                </c:pt>
                <c:pt idx="46">
                  <c:v>-10.475574728117181</c:v>
                </c:pt>
                <c:pt idx="47">
                  <c:v>-9.8562080525255737</c:v>
                </c:pt>
                <c:pt idx="48">
                  <c:v>-7.8435225115903791</c:v>
                </c:pt>
                <c:pt idx="49">
                  <c:v>-8.0568530897801338</c:v>
                </c:pt>
                <c:pt idx="50">
                  <c:v>-8.6341331850366032</c:v>
                </c:pt>
                <c:pt idx="51">
                  <c:v>-9.2696674472715017</c:v>
                </c:pt>
                <c:pt idx="52">
                  <c:v>-2.5626530658190632</c:v>
                </c:pt>
                <c:pt idx="53">
                  <c:v>1.6398671667669191</c:v>
                </c:pt>
                <c:pt idx="54">
                  <c:v>3.0946390072899135</c:v>
                </c:pt>
                <c:pt idx="55">
                  <c:v>3.4858213148871755</c:v>
                </c:pt>
                <c:pt idx="56">
                  <c:v>4.5932230183354363</c:v>
                </c:pt>
                <c:pt idx="57">
                  <c:v>6.6646958715011806</c:v>
                </c:pt>
                <c:pt idx="58">
                  <c:v>4.5968571906246325</c:v>
                </c:pt>
                <c:pt idx="59">
                  <c:v>4.5201467345946185</c:v>
                </c:pt>
                <c:pt idx="60">
                  <c:v>2.6573515074695706</c:v>
                </c:pt>
                <c:pt idx="61">
                  <c:v>1.6225169426004413</c:v>
                </c:pt>
                <c:pt idx="62">
                  <c:v>-5.7375377380367354E-2</c:v>
                </c:pt>
                <c:pt idx="63">
                  <c:v>-2.3125616383227907</c:v>
                </c:pt>
                <c:pt idx="64">
                  <c:v>4.4334074193876063</c:v>
                </c:pt>
                <c:pt idx="65">
                  <c:v>3.0482850474607517</c:v>
                </c:pt>
                <c:pt idx="66">
                  <c:v>5.0162729292546828</c:v>
                </c:pt>
                <c:pt idx="67">
                  <c:v>-0.2046245142026919</c:v>
                </c:pt>
                <c:pt idx="68">
                  <c:v>-2.0540058587585008</c:v>
                </c:pt>
                <c:pt idx="69">
                  <c:v>-1.1216991471046072</c:v>
                </c:pt>
                <c:pt idx="70">
                  <c:v>1.9663564709789512</c:v>
                </c:pt>
                <c:pt idx="71">
                  <c:v>1.4143854438022458</c:v>
                </c:pt>
                <c:pt idx="72">
                  <c:v>2.7907343802493187</c:v>
                </c:pt>
                <c:pt idx="73">
                  <c:v>5.3753305359746832</c:v>
                </c:pt>
                <c:pt idx="74">
                  <c:v>8.5343049415578776</c:v>
                </c:pt>
                <c:pt idx="75">
                  <c:v>9.6487154589874535</c:v>
                </c:pt>
                <c:pt idx="76">
                  <c:v>2.8492001697404135</c:v>
                </c:pt>
                <c:pt idx="77">
                  <c:v>2.9802516021093197</c:v>
                </c:pt>
                <c:pt idx="78">
                  <c:v>-1.8029701129855766</c:v>
                </c:pt>
                <c:pt idx="79">
                  <c:v>5.1820676124982015</c:v>
                </c:pt>
                <c:pt idx="80">
                  <c:v>6.2324010851127127</c:v>
                </c:pt>
                <c:pt idx="81">
                  <c:v>7.3500483772688199</c:v>
                </c:pt>
                <c:pt idx="82">
                  <c:v>8.943262250559826</c:v>
                </c:pt>
                <c:pt idx="83">
                  <c:v>12.983174625829918</c:v>
                </c:pt>
                <c:pt idx="84">
                  <c:v>16.820593890479302</c:v>
                </c:pt>
                <c:pt idx="85">
                  <c:v>16.902901284023869</c:v>
                </c:pt>
                <c:pt idx="86">
                  <c:v>16.054786502712261</c:v>
                </c:pt>
                <c:pt idx="87">
                  <c:v>19.492890079009271</c:v>
                </c:pt>
                <c:pt idx="88">
                  <c:v>19.522251653768535</c:v>
                </c:pt>
                <c:pt idx="89">
                  <c:v>18.493297754484445</c:v>
                </c:pt>
              </c:numCache>
            </c:numRef>
          </c:val>
          <c:smooth val="0"/>
        </c:ser>
        <c:ser>
          <c:idx val="1"/>
          <c:order val="1"/>
          <c:tx>
            <c:strRef>
              <c:f>Sheet1!$C$1</c:f>
              <c:strCache>
                <c:ptCount val="1"/>
                <c:pt idx="0">
                  <c:v>Asda Income Tracker excluding Bonuses</c:v>
                </c:pt>
              </c:strCache>
            </c:strRef>
          </c:tx>
          <c:spPr>
            <a:ln w="31750">
              <a:solidFill>
                <a:srgbClr val="A72120"/>
              </a:solidFill>
            </a:ln>
          </c:spPr>
          <c:marker>
            <c:symbol val="none"/>
          </c:marker>
          <c:cat>
            <c:numRef>
              <c:f>Sheet1!$A$2:$A$91</c:f>
              <c:numCache>
                <c:formatCode>mmm\-yy</c:formatCode>
                <c:ptCount val="90"/>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numCache>
            </c:numRef>
          </c:cat>
          <c:val>
            <c:numRef>
              <c:f>Sheet1!$C$2:$C$91</c:f>
              <c:numCache>
                <c:formatCode>"£"#,##0.00</c:formatCode>
                <c:ptCount val="90"/>
                <c:pt idx="0">
                  <c:v>8.8982995684488628</c:v>
                </c:pt>
                <c:pt idx="1">
                  <c:v>9.9257845461957572</c:v>
                </c:pt>
                <c:pt idx="2">
                  <c:v>10.382310237201921</c:v>
                </c:pt>
                <c:pt idx="3">
                  <c:v>10.692245651028657</c:v>
                </c:pt>
                <c:pt idx="4">
                  <c:v>14.686900635204495</c:v>
                </c:pt>
                <c:pt idx="5">
                  <c:v>13.041534887522118</c:v>
                </c:pt>
                <c:pt idx="6">
                  <c:v>10.819325331449932</c:v>
                </c:pt>
                <c:pt idx="7">
                  <c:v>6.0672938792521904</c:v>
                </c:pt>
                <c:pt idx="8">
                  <c:v>4.9072496356799888</c:v>
                </c:pt>
                <c:pt idx="9">
                  <c:v>2.2166556518711786</c:v>
                </c:pt>
                <c:pt idx="10">
                  <c:v>3.6731401221792908</c:v>
                </c:pt>
                <c:pt idx="11">
                  <c:v>6.8160868025988748</c:v>
                </c:pt>
                <c:pt idx="12">
                  <c:v>16.302732536441567</c:v>
                </c:pt>
                <c:pt idx="13">
                  <c:v>18.467651959451246</c:v>
                </c:pt>
                <c:pt idx="14">
                  <c:v>16.991120028287639</c:v>
                </c:pt>
                <c:pt idx="15">
                  <c:v>18.12742632496969</c:v>
                </c:pt>
                <c:pt idx="16">
                  <c:v>17.24916497283607</c:v>
                </c:pt>
                <c:pt idx="17">
                  <c:v>17.602832907851962</c:v>
                </c:pt>
                <c:pt idx="18">
                  <c:v>20.562984925560272</c:v>
                </c:pt>
                <c:pt idx="19">
                  <c:v>21.691953164004133</c:v>
                </c:pt>
                <c:pt idx="20">
                  <c:v>22.185268672137227</c:v>
                </c:pt>
                <c:pt idx="21">
                  <c:v>24.352639464498736</c:v>
                </c:pt>
                <c:pt idx="22">
                  <c:v>23.680881191158051</c:v>
                </c:pt>
                <c:pt idx="23">
                  <c:v>20.421919872078831</c:v>
                </c:pt>
                <c:pt idx="24">
                  <c:v>11.084889615520979</c:v>
                </c:pt>
                <c:pt idx="25">
                  <c:v>5.6545005994854023</c:v>
                </c:pt>
                <c:pt idx="26">
                  <c:v>7.1120836473736517</c:v>
                </c:pt>
                <c:pt idx="27">
                  <c:v>5.6689298351439561</c:v>
                </c:pt>
                <c:pt idx="28">
                  <c:v>-0.419542316129764</c:v>
                </c:pt>
                <c:pt idx="29">
                  <c:v>-3.8488842526476219E-3</c:v>
                </c:pt>
                <c:pt idx="30">
                  <c:v>-0.94068172079494161</c:v>
                </c:pt>
                <c:pt idx="31">
                  <c:v>-0.43019072282277193</c:v>
                </c:pt>
                <c:pt idx="32">
                  <c:v>0.45753856826360106</c:v>
                </c:pt>
                <c:pt idx="33">
                  <c:v>0.85166396294675906</c:v>
                </c:pt>
                <c:pt idx="34">
                  <c:v>0.37948710193813895</c:v>
                </c:pt>
                <c:pt idx="35">
                  <c:v>-0.94576114508527098</c:v>
                </c:pt>
                <c:pt idx="36">
                  <c:v>-3.7564697445133675</c:v>
                </c:pt>
                <c:pt idx="37">
                  <c:v>-3.423312753452592</c:v>
                </c:pt>
                <c:pt idx="38">
                  <c:v>-5.1298075495421358</c:v>
                </c:pt>
                <c:pt idx="39">
                  <c:v>-4.9221523968809606</c:v>
                </c:pt>
                <c:pt idx="40">
                  <c:v>-5.9986300455832406</c:v>
                </c:pt>
                <c:pt idx="41">
                  <c:v>-6.0917305151491519</c:v>
                </c:pt>
                <c:pt idx="42">
                  <c:v>-5.8639420721489728</c:v>
                </c:pt>
                <c:pt idx="43">
                  <c:v>-7.894227509762402</c:v>
                </c:pt>
                <c:pt idx="44">
                  <c:v>-9.703780761542248</c:v>
                </c:pt>
                <c:pt idx="45">
                  <c:v>-12.867050779706176</c:v>
                </c:pt>
                <c:pt idx="46">
                  <c:v>-12.220990194520596</c:v>
                </c:pt>
                <c:pt idx="47">
                  <c:v>-11.343483634898405</c:v>
                </c:pt>
                <c:pt idx="48">
                  <c:v>-9.0777786182016484</c:v>
                </c:pt>
                <c:pt idx="49">
                  <c:v>-7.9067868258412091</c:v>
                </c:pt>
                <c:pt idx="50">
                  <c:v>-6.8501334695627065</c:v>
                </c:pt>
                <c:pt idx="51">
                  <c:v>-6.6535234368454326</c:v>
                </c:pt>
                <c:pt idx="52">
                  <c:v>-0.80001712022226457</c:v>
                </c:pt>
                <c:pt idx="53">
                  <c:v>1.9795257188545179</c:v>
                </c:pt>
                <c:pt idx="54">
                  <c:v>3.4267597124921281</c:v>
                </c:pt>
                <c:pt idx="55">
                  <c:v>4.8331036715218261</c:v>
                </c:pt>
                <c:pt idx="56">
                  <c:v>5.8932301662594568</c:v>
                </c:pt>
                <c:pt idx="57">
                  <c:v>7.133113708990436</c:v>
                </c:pt>
                <c:pt idx="58">
                  <c:v>4.4887458437743817</c:v>
                </c:pt>
                <c:pt idx="59">
                  <c:v>4.7043418694382808</c:v>
                </c:pt>
                <c:pt idx="60">
                  <c:v>3.4101730919745705</c:v>
                </c:pt>
                <c:pt idx="61">
                  <c:v>2.1503640882355057</c:v>
                </c:pt>
                <c:pt idx="62">
                  <c:v>0.18790882747089199</c:v>
                </c:pt>
                <c:pt idx="63">
                  <c:v>-0.96265556462822133</c:v>
                </c:pt>
                <c:pt idx="64">
                  <c:v>1.2228594288001773</c:v>
                </c:pt>
                <c:pt idx="65">
                  <c:v>-0.98609157588049356</c:v>
                </c:pt>
                <c:pt idx="66">
                  <c:v>-0.45055896276869589</c:v>
                </c:pt>
                <c:pt idx="67">
                  <c:v>-2.0106421559006549</c:v>
                </c:pt>
                <c:pt idx="68">
                  <c:v>-2.7632727077967729</c:v>
                </c:pt>
                <c:pt idx="69">
                  <c:v>-1.8903248551347929</c:v>
                </c:pt>
                <c:pt idx="70">
                  <c:v>1.1552169433207951</c:v>
                </c:pt>
                <c:pt idx="71">
                  <c:v>0.33964136579942306</c:v>
                </c:pt>
                <c:pt idx="72">
                  <c:v>1.1476789298263839</c:v>
                </c:pt>
                <c:pt idx="73">
                  <c:v>3.6230571985980191</c:v>
                </c:pt>
                <c:pt idx="74">
                  <c:v>5.9409601930829581</c:v>
                </c:pt>
                <c:pt idx="75">
                  <c:v>6.4883576108993566</c:v>
                </c:pt>
                <c:pt idx="76">
                  <c:v>3.121303192745188</c:v>
                </c:pt>
                <c:pt idx="77">
                  <c:v>4.1845974607909966</c:v>
                </c:pt>
                <c:pt idx="78">
                  <c:v>1.9720749641796829</c:v>
                </c:pt>
                <c:pt idx="79">
                  <c:v>4.868173384747422</c:v>
                </c:pt>
                <c:pt idx="80">
                  <c:v>5.9451725061716729</c:v>
                </c:pt>
                <c:pt idx="81">
                  <c:v>7.7636597482353977</c:v>
                </c:pt>
                <c:pt idx="82">
                  <c:v>8.6792149187400014</c:v>
                </c:pt>
                <c:pt idx="83">
                  <c:v>12.238446139789346</c:v>
                </c:pt>
                <c:pt idx="84">
                  <c:v>15.009391490581777</c:v>
                </c:pt>
                <c:pt idx="85">
                  <c:v>15.205546813248588</c:v>
                </c:pt>
                <c:pt idx="86">
                  <c:v>15.800212486810494</c:v>
                </c:pt>
                <c:pt idx="87">
                  <c:v>17.56855553532921</c:v>
                </c:pt>
                <c:pt idx="88">
                  <c:v>18.534641278615254</c:v>
                </c:pt>
                <c:pt idx="89">
                  <c:v>17.602661480940071</c:v>
                </c:pt>
              </c:numCache>
            </c:numRef>
          </c:val>
          <c:smooth val="0"/>
        </c:ser>
        <c:dLbls>
          <c:showLegendKey val="0"/>
          <c:showVal val="0"/>
          <c:showCatName val="0"/>
          <c:showSerName val="0"/>
          <c:showPercent val="0"/>
          <c:showBubbleSize val="0"/>
        </c:dLbls>
        <c:marker val="1"/>
        <c:smooth val="0"/>
        <c:axId val="75459968"/>
        <c:axId val="75547776"/>
      </c:lineChart>
      <c:dateAx>
        <c:axId val="75459968"/>
        <c:scaling>
          <c:orientation val="minMax"/>
          <c:min val="39934"/>
        </c:scaling>
        <c:delete val="0"/>
        <c:axPos val="b"/>
        <c:numFmt formatCode="mmm\-yy" sourceLinked="1"/>
        <c:majorTickMark val="out"/>
        <c:minorTickMark val="none"/>
        <c:tickLblPos val="low"/>
        <c:spPr>
          <a:ln>
            <a:solidFill>
              <a:schemeClr val="tx1"/>
            </a:solidFill>
          </a:ln>
        </c:spPr>
        <c:txPr>
          <a:bodyPr rot="-5400000" vert="horz"/>
          <a:lstStyle/>
          <a:p>
            <a:pPr>
              <a:defRPr/>
            </a:pPr>
            <a:endParaRPr lang="en-US"/>
          </a:p>
        </c:txPr>
        <c:crossAx val="75547776"/>
        <c:crosses val="autoZero"/>
        <c:auto val="1"/>
        <c:lblOffset val="100"/>
        <c:baseTimeUnit val="months"/>
        <c:majorUnit val="3"/>
        <c:majorTimeUnit val="months"/>
      </c:dateAx>
      <c:valAx>
        <c:axId val="75547776"/>
        <c:scaling>
          <c:orientation val="minMax"/>
        </c:scaling>
        <c:delete val="0"/>
        <c:axPos val="l"/>
        <c:majorGridlines>
          <c:spPr>
            <a:ln>
              <a:solidFill>
                <a:schemeClr val="bg1">
                  <a:lumMod val="75000"/>
                </a:schemeClr>
              </a:solidFill>
            </a:ln>
          </c:spPr>
        </c:majorGridlines>
        <c:numFmt formatCode="&quot;£&quot;#,##0" sourceLinked="0"/>
        <c:majorTickMark val="out"/>
        <c:minorTickMark val="none"/>
        <c:tickLblPos val="nextTo"/>
        <c:crossAx val="75459968"/>
        <c:crosses val="autoZero"/>
        <c:crossBetween val="midCat"/>
      </c:valAx>
    </c:plotArea>
    <c:legend>
      <c:legendPos val="b"/>
      <c:overlay val="0"/>
    </c:legend>
    <c:plotVisOnly val="1"/>
    <c:dispBlanksAs val="gap"/>
    <c:showDLblsOverMax val="0"/>
  </c:chart>
  <c:txPr>
    <a:bodyPr/>
    <a:lstStyle/>
    <a:p>
      <a:pPr>
        <a:defRPr sz="1600" b="1">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12m MA IT exc bonus</c:v>
                </c:pt>
              </c:strCache>
            </c:strRef>
          </c:tx>
          <c:spPr>
            <a:solidFill>
              <a:srgbClr val="FFCC00"/>
            </a:solidFill>
          </c:spPr>
          <c:invertIfNegative val="0"/>
          <c:cat>
            <c:numRef>
              <c:f>Sheet1!$A$2:$A$90</c:f>
              <c:numCache>
                <c:formatCode>mmm\-yy</c:formatCode>
                <c:ptCount val="89"/>
                <c:pt idx="0">
                  <c:v>39448</c:v>
                </c:pt>
                <c:pt idx="1">
                  <c:v>39479</c:v>
                </c:pt>
                <c:pt idx="2">
                  <c:v>39508</c:v>
                </c:pt>
                <c:pt idx="3">
                  <c:v>39539</c:v>
                </c:pt>
                <c:pt idx="4">
                  <c:v>39569</c:v>
                </c:pt>
                <c:pt idx="5">
                  <c:v>39600</c:v>
                </c:pt>
                <c:pt idx="6">
                  <c:v>39630</c:v>
                </c:pt>
                <c:pt idx="7">
                  <c:v>39661</c:v>
                </c:pt>
                <c:pt idx="8">
                  <c:v>39692</c:v>
                </c:pt>
                <c:pt idx="9">
                  <c:v>39722</c:v>
                </c:pt>
                <c:pt idx="10">
                  <c:v>39753</c:v>
                </c:pt>
                <c:pt idx="11">
                  <c:v>39783</c:v>
                </c:pt>
                <c:pt idx="12">
                  <c:v>39814</c:v>
                </c:pt>
                <c:pt idx="13">
                  <c:v>39845</c:v>
                </c:pt>
                <c:pt idx="14">
                  <c:v>39873</c:v>
                </c:pt>
                <c:pt idx="15">
                  <c:v>39904</c:v>
                </c:pt>
                <c:pt idx="16">
                  <c:v>39934</c:v>
                </c:pt>
                <c:pt idx="17">
                  <c:v>39965</c:v>
                </c:pt>
                <c:pt idx="18">
                  <c:v>39995</c:v>
                </c:pt>
                <c:pt idx="19">
                  <c:v>40026</c:v>
                </c:pt>
                <c:pt idx="20">
                  <c:v>40057</c:v>
                </c:pt>
                <c:pt idx="21">
                  <c:v>40087</c:v>
                </c:pt>
                <c:pt idx="22">
                  <c:v>40118</c:v>
                </c:pt>
                <c:pt idx="23">
                  <c:v>40148</c:v>
                </c:pt>
                <c:pt idx="24">
                  <c:v>40179</c:v>
                </c:pt>
                <c:pt idx="25">
                  <c:v>40210</c:v>
                </c:pt>
                <c:pt idx="26">
                  <c:v>40238</c:v>
                </c:pt>
                <c:pt idx="27">
                  <c:v>40269</c:v>
                </c:pt>
                <c:pt idx="28">
                  <c:v>40299</c:v>
                </c:pt>
                <c:pt idx="29">
                  <c:v>40330</c:v>
                </c:pt>
                <c:pt idx="30">
                  <c:v>40360</c:v>
                </c:pt>
                <c:pt idx="31">
                  <c:v>40391</c:v>
                </c:pt>
                <c:pt idx="32">
                  <c:v>40422</c:v>
                </c:pt>
                <c:pt idx="33">
                  <c:v>40452</c:v>
                </c:pt>
                <c:pt idx="34">
                  <c:v>40483</c:v>
                </c:pt>
                <c:pt idx="35">
                  <c:v>40513</c:v>
                </c:pt>
                <c:pt idx="36">
                  <c:v>40544</c:v>
                </c:pt>
                <c:pt idx="37">
                  <c:v>40575</c:v>
                </c:pt>
                <c:pt idx="38">
                  <c:v>40603</c:v>
                </c:pt>
                <c:pt idx="39">
                  <c:v>40634</c:v>
                </c:pt>
                <c:pt idx="40">
                  <c:v>40664</c:v>
                </c:pt>
                <c:pt idx="41">
                  <c:v>40695</c:v>
                </c:pt>
                <c:pt idx="42">
                  <c:v>40725</c:v>
                </c:pt>
                <c:pt idx="43">
                  <c:v>40756</c:v>
                </c:pt>
                <c:pt idx="44">
                  <c:v>40787</c:v>
                </c:pt>
                <c:pt idx="45">
                  <c:v>40817</c:v>
                </c:pt>
                <c:pt idx="46">
                  <c:v>40848</c:v>
                </c:pt>
                <c:pt idx="47">
                  <c:v>40878</c:v>
                </c:pt>
                <c:pt idx="48">
                  <c:v>40909</c:v>
                </c:pt>
                <c:pt idx="49">
                  <c:v>40940</c:v>
                </c:pt>
                <c:pt idx="50">
                  <c:v>40969</c:v>
                </c:pt>
                <c:pt idx="51">
                  <c:v>41000</c:v>
                </c:pt>
                <c:pt idx="52">
                  <c:v>41030</c:v>
                </c:pt>
                <c:pt idx="53">
                  <c:v>41061</c:v>
                </c:pt>
                <c:pt idx="54">
                  <c:v>41091</c:v>
                </c:pt>
                <c:pt idx="55">
                  <c:v>41122</c:v>
                </c:pt>
                <c:pt idx="56">
                  <c:v>41153</c:v>
                </c:pt>
                <c:pt idx="57">
                  <c:v>41183</c:v>
                </c:pt>
                <c:pt idx="58">
                  <c:v>41214</c:v>
                </c:pt>
                <c:pt idx="59">
                  <c:v>41244</c:v>
                </c:pt>
                <c:pt idx="60">
                  <c:v>41275</c:v>
                </c:pt>
                <c:pt idx="61">
                  <c:v>41306</c:v>
                </c:pt>
                <c:pt idx="62">
                  <c:v>41334</c:v>
                </c:pt>
                <c:pt idx="63">
                  <c:v>41365</c:v>
                </c:pt>
                <c:pt idx="64">
                  <c:v>41395</c:v>
                </c:pt>
                <c:pt idx="65">
                  <c:v>41426</c:v>
                </c:pt>
                <c:pt idx="66">
                  <c:v>41456</c:v>
                </c:pt>
                <c:pt idx="67">
                  <c:v>41487</c:v>
                </c:pt>
                <c:pt idx="68">
                  <c:v>41518</c:v>
                </c:pt>
                <c:pt idx="69">
                  <c:v>41548</c:v>
                </c:pt>
                <c:pt idx="70">
                  <c:v>41579</c:v>
                </c:pt>
                <c:pt idx="71">
                  <c:v>41609</c:v>
                </c:pt>
                <c:pt idx="72">
                  <c:v>41640</c:v>
                </c:pt>
                <c:pt idx="73">
                  <c:v>41671</c:v>
                </c:pt>
                <c:pt idx="74">
                  <c:v>41699</c:v>
                </c:pt>
                <c:pt idx="75">
                  <c:v>41730</c:v>
                </c:pt>
                <c:pt idx="76">
                  <c:v>41760</c:v>
                </c:pt>
                <c:pt idx="77">
                  <c:v>41791</c:v>
                </c:pt>
                <c:pt idx="78">
                  <c:v>41821</c:v>
                </c:pt>
                <c:pt idx="79">
                  <c:v>41852</c:v>
                </c:pt>
                <c:pt idx="80">
                  <c:v>41883</c:v>
                </c:pt>
                <c:pt idx="81">
                  <c:v>41913</c:v>
                </c:pt>
                <c:pt idx="82">
                  <c:v>41944</c:v>
                </c:pt>
                <c:pt idx="83">
                  <c:v>41974</c:v>
                </c:pt>
                <c:pt idx="84">
                  <c:v>42005</c:v>
                </c:pt>
                <c:pt idx="85">
                  <c:v>42036</c:v>
                </c:pt>
                <c:pt idx="86">
                  <c:v>42064</c:v>
                </c:pt>
                <c:pt idx="87">
                  <c:v>42095</c:v>
                </c:pt>
                <c:pt idx="88">
                  <c:v>42125</c:v>
                </c:pt>
              </c:numCache>
            </c:numRef>
          </c:cat>
          <c:val>
            <c:numRef>
              <c:f>Sheet1!$B$2:$B$90</c:f>
              <c:numCache>
                <c:formatCode>General</c:formatCode>
                <c:ptCount val="89"/>
                <c:pt idx="0">
                  <c:v>144.23224931743127</c:v>
                </c:pt>
                <c:pt idx="1">
                  <c:v>145.09744183719806</c:v>
                </c:pt>
                <c:pt idx="2">
                  <c:v>145.98846230811714</c:v>
                </c:pt>
                <c:pt idx="3">
                  <c:v>147.21237069438416</c:v>
                </c:pt>
                <c:pt idx="4">
                  <c:v>148.29916526834432</c:v>
                </c:pt>
                <c:pt idx="5">
                  <c:v>149.20077571263184</c:v>
                </c:pt>
                <c:pt idx="6">
                  <c:v>149.70638353590283</c:v>
                </c:pt>
                <c:pt idx="7">
                  <c:v>150.11532100554282</c:v>
                </c:pt>
                <c:pt idx="8">
                  <c:v>150.30004230986543</c:v>
                </c:pt>
                <c:pt idx="9">
                  <c:v>150.60613732004705</c:v>
                </c:pt>
                <c:pt idx="10">
                  <c:v>151.17414455359696</c:v>
                </c:pt>
                <c:pt idx="11">
                  <c:v>152.5327055983004</c:v>
                </c:pt>
                <c:pt idx="12">
                  <c:v>154.07167659492134</c:v>
                </c:pt>
                <c:pt idx="13">
                  <c:v>155.48760326394532</c:v>
                </c:pt>
                <c:pt idx="14">
                  <c:v>156.99822212435944</c:v>
                </c:pt>
                <c:pt idx="15">
                  <c:v>158.43565253876247</c:v>
                </c:pt>
                <c:pt idx="16">
                  <c:v>159.90255528108344</c:v>
                </c:pt>
                <c:pt idx="17">
                  <c:v>161.61613735821348</c:v>
                </c:pt>
                <c:pt idx="18">
                  <c:v>163.4238001218805</c:v>
                </c:pt>
                <c:pt idx="19">
                  <c:v>165.27257251122526</c:v>
                </c:pt>
                <c:pt idx="20">
                  <c:v>167.30195913326682</c:v>
                </c:pt>
                <c:pt idx="21">
                  <c:v>169.27536589919666</c:v>
                </c:pt>
                <c:pt idx="22">
                  <c:v>170.97719255520323</c:v>
                </c:pt>
                <c:pt idx="23">
                  <c:v>171.90093335649661</c:v>
                </c:pt>
                <c:pt idx="24">
                  <c:v>172.37214173978711</c:v>
                </c:pt>
                <c:pt idx="25">
                  <c:v>172.96481537706825</c:v>
                </c:pt>
                <c:pt idx="26">
                  <c:v>173.43722619666357</c:v>
                </c:pt>
                <c:pt idx="27">
                  <c:v>173.40226433698606</c:v>
                </c:pt>
                <c:pt idx="28">
                  <c:v>173.4019435966317</c:v>
                </c:pt>
                <c:pt idx="29">
                  <c:v>173.32355345323208</c:v>
                </c:pt>
                <c:pt idx="30">
                  <c:v>173.28770422633022</c:v>
                </c:pt>
                <c:pt idx="31">
                  <c:v>173.3258324403522</c:v>
                </c:pt>
                <c:pt idx="32">
                  <c:v>173.39680443726445</c:v>
                </c:pt>
                <c:pt idx="33">
                  <c:v>173.42842836242593</c:v>
                </c:pt>
                <c:pt idx="34">
                  <c:v>173.34961493366882</c:v>
                </c:pt>
                <c:pt idx="35">
                  <c:v>173.03657578829271</c:v>
                </c:pt>
                <c:pt idx="36">
                  <c:v>172.75129972550499</c:v>
                </c:pt>
                <c:pt idx="37">
                  <c:v>172.32381576304314</c:v>
                </c:pt>
                <c:pt idx="38">
                  <c:v>171.91363639663641</c:v>
                </c:pt>
                <c:pt idx="39">
                  <c:v>171.41375055950445</c:v>
                </c:pt>
                <c:pt idx="40">
                  <c:v>170.9061063499087</c:v>
                </c:pt>
                <c:pt idx="41">
                  <c:v>170.41744451056294</c:v>
                </c:pt>
                <c:pt idx="42">
                  <c:v>169.75959221808276</c:v>
                </c:pt>
                <c:pt idx="43">
                  <c:v>168.95094382128755</c:v>
                </c:pt>
                <c:pt idx="44">
                  <c:v>167.8786895896454</c:v>
                </c:pt>
                <c:pt idx="45">
                  <c:v>166.860273740102</c:v>
                </c:pt>
                <c:pt idx="46">
                  <c:v>165.9149834371938</c:v>
                </c:pt>
                <c:pt idx="47">
                  <c:v>165.158501885677</c:v>
                </c:pt>
                <c:pt idx="48">
                  <c:v>164.49960298352354</c:v>
                </c:pt>
                <c:pt idx="49">
                  <c:v>163.92875852772667</c:v>
                </c:pt>
                <c:pt idx="50">
                  <c:v>163.37429824132289</c:v>
                </c:pt>
                <c:pt idx="51">
                  <c:v>163.30763014797103</c:v>
                </c:pt>
                <c:pt idx="52">
                  <c:v>163.47259062454222</c:v>
                </c:pt>
                <c:pt idx="53">
                  <c:v>163.75815393391659</c:v>
                </c:pt>
                <c:pt idx="54">
                  <c:v>164.16091257321008</c:v>
                </c:pt>
                <c:pt idx="55">
                  <c:v>164.652015087065</c:v>
                </c:pt>
                <c:pt idx="56">
                  <c:v>165.24644122948089</c:v>
                </c:pt>
                <c:pt idx="57">
                  <c:v>165.62050338312875</c:v>
                </c:pt>
                <c:pt idx="58">
                  <c:v>166.01253187224862</c:v>
                </c:pt>
                <c:pt idx="59">
                  <c:v>166.29671296324651</c:v>
                </c:pt>
                <c:pt idx="60">
                  <c:v>166.47590997059947</c:v>
                </c:pt>
                <c:pt idx="61">
                  <c:v>166.49156903955537</c:v>
                </c:pt>
                <c:pt idx="62">
                  <c:v>166.41134774250301</c:v>
                </c:pt>
                <c:pt idx="63">
                  <c:v>166.51325269490303</c:v>
                </c:pt>
                <c:pt idx="64">
                  <c:v>166.43107839691299</c:v>
                </c:pt>
                <c:pt idx="65">
                  <c:v>166.39353181668227</c:v>
                </c:pt>
                <c:pt idx="66">
                  <c:v>166.22597830369054</c:v>
                </c:pt>
                <c:pt idx="67">
                  <c:v>165.9957055780408</c:v>
                </c:pt>
                <c:pt idx="68">
                  <c:v>165.83817850677957</c:v>
                </c:pt>
                <c:pt idx="69">
                  <c:v>165.93444658538965</c:v>
                </c:pt>
                <c:pt idx="70">
                  <c:v>165.96275003253959</c:v>
                </c:pt>
                <c:pt idx="71">
                  <c:v>166.05838994335843</c:v>
                </c:pt>
                <c:pt idx="72">
                  <c:v>166.36031137657497</c:v>
                </c:pt>
                <c:pt idx="73">
                  <c:v>166.85539139266518</c:v>
                </c:pt>
                <c:pt idx="74">
                  <c:v>167.39608786024013</c:v>
                </c:pt>
                <c:pt idx="75">
                  <c:v>167.65619645963557</c:v>
                </c:pt>
                <c:pt idx="76">
                  <c:v>168.00491291470146</c:v>
                </c:pt>
                <c:pt idx="77">
                  <c:v>168.16925249504979</c:v>
                </c:pt>
                <c:pt idx="78">
                  <c:v>168.57493361044541</c:v>
                </c:pt>
                <c:pt idx="79">
                  <c:v>169.07036465262638</c:v>
                </c:pt>
                <c:pt idx="80">
                  <c:v>169.71733629831263</c:v>
                </c:pt>
                <c:pt idx="81">
                  <c:v>170.44060420820765</c:v>
                </c:pt>
                <c:pt idx="82">
                  <c:v>171.46047471985682</c:v>
                </c:pt>
                <c:pt idx="83">
                  <c:v>172.71125734407192</c:v>
                </c:pt>
                <c:pt idx="84">
                  <c:v>173.97838624517598</c:v>
                </c:pt>
                <c:pt idx="85">
                  <c:v>175.29507061907688</c:v>
                </c:pt>
                <c:pt idx="86">
                  <c:v>176.75911691368762</c:v>
                </c:pt>
                <c:pt idx="87">
                  <c:v>178.30367035357224</c:v>
                </c:pt>
                <c:pt idx="88">
                  <c:v>179.77055881031728</c:v>
                </c:pt>
              </c:numCache>
            </c:numRef>
          </c:val>
        </c:ser>
        <c:dLbls>
          <c:showLegendKey val="0"/>
          <c:showVal val="0"/>
          <c:showCatName val="0"/>
          <c:showSerName val="0"/>
          <c:showPercent val="0"/>
          <c:showBubbleSize val="0"/>
        </c:dLbls>
        <c:gapWidth val="50"/>
        <c:axId val="78021376"/>
        <c:axId val="78022912"/>
      </c:barChart>
      <c:dateAx>
        <c:axId val="78021376"/>
        <c:scaling>
          <c:orientation val="minMax"/>
          <c:min val="39934"/>
        </c:scaling>
        <c:delete val="0"/>
        <c:axPos val="b"/>
        <c:numFmt formatCode="mmm\-yy" sourceLinked="1"/>
        <c:majorTickMark val="out"/>
        <c:minorTickMark val="none"/>
        <c:tickLblPos val="nextTo"/>
        <c:txPr>
          <a:bodyPr rot="-5400000" vert="horz"/>
          <a:lstStyle/>
          <a:p>
            <a:pPr>
              <a:defRPr/>
            </a:pPr>
            <a:endParaRPr lang="en-US"/>
          </a:p>
        </c:txPr>
        <c:crossAx val="78022912"/>
        <c:crosses val="autoZero"/>
        <c:auto val="1"/>
        <c:lblOffset val="100"/>
        <c:baseTimeUnit val="months"/>
        <c:majorUnit val="3"/>
        <c:majorTimeUnit val="months"/>
      </c:dateAx>
      <c:valAx>
        <c:axId val="78022912"/>
        <c:scaling>
          <c:orientation val="minMax"/>
          <c:min val="130"/>
        </c:scaling>
        <c:delete val="0"/>
        <c:axPos val="l"/>
        <c:majorGridlines>
          <c:spPr>
            <a:ln>
              <a:solidFill>
                <a:schemeClr val="bg1">
                  <a:lumMod val="75000"/>
                </a:schemeClr>
              </a:solidFill>
            </a:ln>
          </c:spPr>
        </c:majorGridlines>
        <c:numFmt formatCode="&quot;£&quot;#,##0" sourceLinked="0"/>
        <c:majorTickMark val="out"/>
        <c:minorTickMark val="none"/>
        <c:tickLblPos val="nextTo"/>
        <c:crossAx val="78021376"/>
        <c:crosses val="autoZero"/>
        <c:crossBetween val="between"/>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73731" name="Rectangle 3"/>
          <p:cNvSpPr>
            <a:spLocks noGrp="1" noChangeArrowheads="1"/>
          </p:cNvSpPr>
          <p:nvPr>
            <p:ph type="dt" sz="quarter"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73732" name="Rectangle 4"/>
          <p:cNvSpPr>
            <a:spLocks noGrp="1" noChangeArrowheads="1"/>
          </p:cNvSpPr>
          <p:nvPr>
            <p:ph type="ftr" sz="quarter" idx="2"/>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73733" name="Rectangle 5"/>
          <p:cNvSpPr>
            <a:spLocks noGrp="1" noChangeArrowheads="1"/>
          </p:cNvSpPr>
          <p:nvPr>
            <p:ph type="sldNum" sz="quarter" idx="3"/>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8C50F309-2D61-4397-93B3-7F6ADD861A22}" type="slidenum">
              <a:rPr lang="en-US"/>
              <a:pPr>
                <a:defRPr/>
              </a:pPr>
              <a:t>‹#›</a:t>
            </a:fld>
            <a:endParaRPr lang="en-US" dirty="0"/>
          </a:p>
        </p:txBody>
      </p:sp>
    </p:spTree>
    <p:extLst>
      <p:ext uri="{BB962C8B-B14F-4D97-AF65-F5344CB8AC3E}">
        <p14:creationId xmlns:p14="http://schemas.microsoft.com/office/powerpoint/2010/main" val="398604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51203" name="Rectangle 3"/>
          <p:cNvSpPr>
            <a:spLocks noGrp="1" noChangeArrowheads="1"/>
          </p:cNvSpPr>
          <p:nvPr>
            <p:ph type="dt"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768350" y="744538"/>
            <a:ext cx="526256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79768" y="4715788"/>
            <a:ext cx="5438140" cy="4466670"/>
          </a:xfrm>
          <a:prstGeom prst="rect">
            <a:avLst/>
          </a:prstGeom>
          <a:noFill/>
          <a:ln>
            <a:noFill/>
          </a:ln>
          <a:effectLst/>
          <a:extLst/>
        </p:spPr>
        <p:txBody>
          <a:bodyPr vert="horz" wrap="square" lIns="88221" tIns="44111" rIns="88221" bIns="441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51207" name="Rectangle 7"/>
          <p:cNvSpPr>
            <a:spLocks noGrp="1" noChangeArrowheads="1"/>
          </p:cNvSpPr>
          <p:nvPr>
            <p:ph type="sldNum" sz="quarter" idx="5"/>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27A9DB39-2334-4AF8-90C6-1F8E82F23633}" type="slidenum">
              <a:rPr lang="en-US"/>
              <a:pPr>
                <a:defRPr/>
              </a:pPr>
              <a:t>‹#›</a:t>
            </a:fld>
            <a:endParaRPr lang="en-US" dirty="0"/>
          </a:p>
        </p:txBody>
      </p:sp>
    </p:spTree>
    <p:extLst>
      <p:ext uri="{BB962C8B-B14F-4D97-AF65-F5344CB8AC3E}">
        <p14:creationId xmlns:p14="http://schemas.microsoft.com/office/powerpoint/2010/main" val="3978673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pitchFamily="18" charset="0"/>
        <a:ea typeface="+mn-ea"/>
        <a:cs typeface="+mn-cs"/>
      </a:defRPr>
    </a:lvl1pPr>
    <a:lvl2pPr marL="520700" algn="l" rtl="0" eaLnBrk="0" fontAlgn="base" hangingPunct="0">
      <a:spcBef>
        <a:spcPct val="30000"/>
      </a:spcBef>
      <a:spcAft>
        <a:spcPct val="0"/>
      </a:spcAft>
      <a:defRPr sz="1400" kern="1200">
        <a:solidFill>
          <a:schemeClr val="tx1"/>
        </a:solidFill>
        <a:latin typeface="Times" pitchFamily="18" charset="0"/>
        <a:ea typeface="+mn-ea"/>
        <a:cs typeface="+mn-cs"/>
      </a:defRPr>
    </a:lvl2pPr>
    <a:lvl3pPr marL="1042988" algn="l" rtl="0" eaLnBrk="0" fontAlgn="base" hangingPunct="0">
      <a:spcBef>
        <a:spcPct val="30000"/>
      </a:spcBef>
      <a:spcAft>
        <a:spcPct val="0"/>
      </a:spcAft>
      <a:defRPr sz="1400" kern="1200">
        <a:solidFill>
          <a:schemeClr val="tx1"/>
        </a:solidFill>
        <a:latin typeface="Times" pitchFamily="18" charset="0"/>
        <a:ea typeface="+mn-ea"/>
        <a:cs typeface="+mn-cs"/>
      </a:defRPr>
    </a:lvl3pPr>
    <a:lvl4pPr marL="1563688" algn="l" rtl="0" eaLnBrk="0" fontAlgn="base" hangingPunct="0">
      <a:spcBef>
        <a:spcPct val="30000"/>
      </a:spcBef>
      <a:spcAft>
        <a:spcPct val="0"/>
      </a:spcAft>
      <a:defRPr sz="1400" kern="1200">
        <a:solidFill>
          <a:schemeClr val="tx1"/>
        </a:solidFill>
        <a:latin typeface="Times" pitchFamily="18" charset="0"/>
        <a:ea typeface="+mn-ea"/>
        <a:cs typeface="+mn-cs"/>
      </a:defRPr>
    </a:lvl4pPr>
    <a:lvl5pPr marL="2085975" algn="l" rtl="0" eaLnBrk="0" fontAlgn="base" hangingPunct="0">
      <a:spcBef>
        <a:spcPct val="30000"/>
      </a:spcBef>
      <a:spcAft>
        <a:spcPct val="0"/>
      </a:spcAft>
      <a:defRPr sz="1400" kern="1200">
        <a:solidFill>
          <a:schemeClr val="tx1"/>
        </a:solidFill>
        <a:latin typeface="Times" pitchFamily="18" charset="0"/>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F8BF68B-0F68-4BA9-9CE1-777EAA17CC6F}" type="slidenum">
              <a:rPr lang="en-US" sz="1200" smtClean="0"/>
              <a:pPr/>
              <a:t>1</a:t>
            </a:fld>
            <a:endParaRPr lang="en-US" sz="1200"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8315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5CF845D-DF09-496C-A852-8824892DC397}" type="slidenum">
              <a:rPr lang="en-US" sz="1200" smtClean="0"/>
              <a:pPr/>
              <a:t>10</a:t>
            </a:fld>
            <a:endParaRPr lang="en-US" sz="1200"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88587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BC48ECF-C77C-4B21-96EB-61986DB12040}" type="slidenum">
              <a:rPr lang="en-US" sz="1200" smtClean="0"/>
              <a:pPr/>
              <a:t>11</a:t>
            </a:fld>
            <a:endParaRPr lang="en-US" sz="1200"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4773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01459CA-4CA1-4769-A4D0-5CE6077DF646}" type="slidenum">
              <a:rPr lang="en-US" sz="1200" smtClean="0"/>
              <a:pPr/>
              <a:t>12</a:t>
            </a:fld>
            <a:endParaRPr lang="en-US" sz="1200"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583758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E355288-DD18-4621-AED5-90E8CF94E369}" type="slidenum">
              <a:rPr lang="en-US" sz="1200" smtClean="0"/>
              <a:pPr/>
              <a:t>13</a:t>
            </a:fld>
            <a:endParaRPr lang="en-US" sz="120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891579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204F9F3-3D18-4C3A-89A7-AC3B541EFFFF}" type="slidenum">
              <a:rPr lang="en-US" sz="1200" smtClean="0"/>
              <a:pPr/>
              <a:t>14</a:t>
            </a:fld>
            <a:endParaRPr lang="en-US" sz="1200"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775632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C07DC7C-F143-4519-9618-F1A5CCD91B17}" type="slidenum">
              <a:rPr lang="en-US" sz="1200" smtClean="0"/>
              <a:pPr/>
              <a:t>15</a:t>
            </a:fld>
            <a:endParaRPr lang="en-US" sz="12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570476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F23F316F-2160-4C71-874B-00AE1E49C101}" type="slidenum">
              <a:rPr lang="en-US" sz="1200" smtClean="0"/>
              <a:pPr/>
              <a:t>16</a:t>
            </a:fld>
            <a:endParaRPr lang="en-US" sz="1200"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308122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0CE4302-0F21-4521-9C38-50C4E975E16E}" type="slidenum">
              <a:rPr lang="en-US" sz="1200" smtClean="0"/>
              <a:pPr/>
              <a:t>17</a:t>
            </a:fld>
            <a:endParaRPr lang="en-US" sz="1200"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535475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D0F9627-F0E8-40AD-B3B8-30841F835F0D}" type="slidenum">
              <a:rPr lang="en-US" sz="1200" smtClean="0"/>
              <a:pPr/>
              <a:t>18</a:t>
            </a:fld>
            <a:endParaRPr lang="en-US" sz="1200"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925393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D251BF4-A97D-4CDF-BBEF-C1BF663A184C}" type="slidenum">
              <a:rPr lang="en-US" sz="1200" smtClean="0"/>
              <a:pPr/>
              <a:t>19</a:t>
            </a:fld>
            <a:endParaRPr lang="en-US" sz="1200"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04239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9650C88-2463-4B95-9D7C-DD71244634A0}" type="slidenum">
              <a:rPr lang="en-US" sz="1200" smtClean="0"/>
              <a:pPr/>
              <a:t>2</a:t>
            </a:fld>
            <a:endParaRPr lang="en-US" sz="1200"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245944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96967EF-F649-4D86-B183-B9E8C1920CDE}" type="slidenum">
              <a:rPr lang="en-US" sz="1200" smtClean="0"/>
              <a:pPr/>
              <a:t>20</a:t>
            </a:fld>
            <a:endParaRPr lang="en-US" sz="1200"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73290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1DFD3F4-FA80-4447-A2CE-47D89231F38B}" type="slidenum">
              <a:rPr lang="en-US" sz="1200" smtClean="0"/>
              <a:pPr/>
              <a:t>3</a:t>
            </a:fld>
            <a:endParaRPr lang="en-US" sz="1200"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266053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19E1103-6C08-4B4E-8585-D331FF5D7168}" type="slidenum">
              <a:rPr lang="en-US" sz="1200" smtClean="0"/>
              <a:pPr/>
              <a:t>4</a:t>
            </a:fld>
            <a:endParaRPr lang="en-US" sz="1200"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61373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A6EE49A-86EF-4C28-B3C7-8AC8A0695FCF}" type="slidenum">
              <a:rPr lang="en-US" sz="1200" smtClean="0"/>
              <a:pPr/>
              <a:t>5</a:t>
            </a:fld>
            <a:endParaRPr lang="en-US" sz="1200"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917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9F53FE8-A509-492F-8928-FE431FD2BCDE}" type="slidenum">
              <a:rPr lang="en-US" sz="1200" smtClean="0"/>
              <a:pPr/>
              <a:t>6</a:t>
            </a:fld>
            <a:endParaRPr lang="en-US" sz="1200"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4666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8117FD5-252B-42FA-84AC-007FD4084F83}" type="slidenum">
              <a:rPr lang="en-US" sz="1200" smtClean="0"/>
              <a:pPr/>
              <a:t>7</a:t>
            </a:fld>
            <a:endParaRPr lang="en-US" sz="1200"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18590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A1CB2D5-1479-449B-B0EE-F479DD82068E}" type="slidenum">
              <a:rPr lang="en-US" sz="1200" smtClean="0"/>
              <a:pPr/>
              <a:t>8</a:t>
            </a:fld>
            <a:endParaRPr lang="en-US" sz="1200"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09008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EDF80A4-B0CF-42EF-9BCC-80CEBC392C57}" type="slidenum">
              <a:rPr lang="en-US" sz="1200" smtClean="0"/>
              <a:pPr/>
              <a:t>9</a:t>
            </a:fld>
            <a:endParaRPr lang="en-US" sz="1200"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21349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a:prstGeom prst="rect">
            <a:avLst/>
          </a:prstGeom>
        </p:spPr>
        <p:txBody>
          <a:bodyPr lIns="104306" tIns="52153" rIns="104306" bIns="52153"/>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a:prstGeom prst="rect">
            <a:avLst/>
          </a:prstGeom>
        </p:spPr>
        <p:txBody>
          <a:bodyPr lIns="104306" tIns="52153" rIns="104306" bIns="52153"/>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3744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1764295"/>
            <a:ext cx="9624060" cy="4990084"/>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556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2"/>
            <a:ext cx="2406015" cy="6451578"/>
          </a:xfrm>
          <a:prstGeom prst="rect">
            <a:avLst/>
          </a:prstGeom>
        </p:spPr>
        <p:txBody>
          <a:bodyPr vert="eaVert"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302802"/>
            <a:ext cx="7039822" cy="6451578"/>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059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idx="1"/>
          </p:nvPr>
        </p:nvSpPr>
        <p:spPr>
          <a:xfrm>
            <a:off x="534670" y="1764295"/>
            <a:ext cx="9624060" cy="4990084"/>
          </a:xfrm>
          <a:prstGeom prst="rect">
            <a:avLst/>
          </a:prstGeom>
        </p:spPr>
        <p:txBody>
          <a:bodyPr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7489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a:prstGeom prst="rect">
            <a:avLst/>
          </a:prstGeom>
        </p:spPr>
        <p:txBody>
          <a:bodyPr lIns="104306" tIns="52153" rIns="104306" bIns="52153"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a:prstGeom prst="rect">
            <a:avLst/>
          </a:prstGeom>
        </p:spPr>
        <p:txBody>
          <a:bodyPr lIns="104306" tIns="52153" rIns="104306" bIns="52153"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en-US" smtClean="0"/>
              <a:t>Click to edit Master text styles</a:t>
            </a:r>
          </a:p>
        </p:txBody>
      </p:sp>
    </p:spTree>
    <p:extLst>
      <p:ext uri="{BB962C8B-B14F-4D97-AF65-F5344CB8AC3E}">
        <p14:creationId xmlns:p14="http://schemas.microsoft.com/office/powerpoint/2010/main" val="28961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sz="half" idx="1"/>
          </p:nvPr>
        </p:nvSpPr>
        <p:spPr>
          <a:xfrm>
            <a:off x="534670"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35812"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025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01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Tree>
    <p:extLst>
      <p:ext uri="{BB962C8B-B14F-4D97-AF65-F5344CB8AC3E}">
        <p14:creationId xmlns:p14="http://schemas.microsoft.com/office/powerpoint/2010/main" val="21604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45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a:prstGeom prst="rect">
            <a:avLst/>
          </a:prstGeom>
        </p:spPr>
        <p:txBody>
          <a:bodyPr lIns="104306" tIns="52153" rIns="104306" bIns="52153"/>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403770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a:prstGeom prst="rect">
            <a:avLst/>
          </a:prstGeom>
        </p:spPr>
        <p:txBody>
          <a:bodyPr lIns="104306" tIns="52153" rIns="104306" bIns="52153"/>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en-GB" noProof="0" dirty="0" smtClean="0"/>
          </a:p>
        </p:txBody>
      </p:sp>
      <p:sp>
        <p:nvSpPr>
          <p:cNvPr id="4" name="Text Placeholder 3"/>
          <p:cNvSpPr>
            <a:spLocks noGrp="1"/>
          </p:cNvSpPr>
          <p:nvPr>
            <p:ph type="body" sz="half" idx="2"/>
          </p:nvPr>
        </p:nvSpPr>
        <p:spPr>
          <a:xfrm>
            <a:off x="2095981" y="5917739"/>
            <a:ext cx="6416040" cy="887398"/>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168354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0693400" cy="7561263"/>
          </a:xfrm>
          <a:prstGeom prst="rect">
            <a:avLst/>
          </a:prstGeom>
          <a:solidFill>
            <a:srgbClr val="F1F1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1027"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889750"/>
            <a:ext cx="106949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16675" y="7116763"/>
            <a:ext cx="41322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247650" y="7123113"/>
            <a:ext cx="3802979"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chemeClr val="bg2"/>
                </a:solidFill>
                <a:latin typeface="Arial" charset="0"/>
              </a:rPr>
              <a:t>© Centre for Economics and Business Research </a:t>
            </a:r>
            <a:r>
              <a:rPr lang="en-US" sz="1100" b="1" dirty="0" smtClean="0">
                <a:solidFill>
                  <a:schemeClr val="bg2"/>
                </a:solidFill>
                <a:latin typeface="Arial" charset="0"/>
              </a:rPr>
              <a:t>2015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5000">
          <a:solidFill>
            <a:schemeClr val="tx2"/>
          </a:solidFill>
          <a:latin typeface="+mj-lt"/>
          <a:ea typeface="+mj-ea"/>
          <a:cs typeface="+mj-cs"/>
        </a:defRPr>
      </a:lvl1pPr>
      <a:lvl2pPr algn="ctr" rtl="0" eaLnBrk="0" fontAlgn="base" hangingPunct="0">
        <a:spcBef>
          <a:spcPct val="0"/>
        </a:spcBef>
        <a:spcAft>
          <a:spcPct val="0"/>
        </a:spcAft>
        <a:defRPr sz="5000">
          <a:solidFill>
            <a:schemeClr val="tx2"/>
          </a:solidFill>
          <a:latin typeface="Times" pitchFamily="18" charset="0"/>
        </a:defRPr>
      </a:lvl2pPr>
      <a:lvl3pPr algn="ctr" rtl="0" eaLnBrk="0" fontAlgn="base" hangingPunct="0">
        <a:spcBef>
          <a:spcPct val="0"/>
        </a:spcBef>
        <a:spcAft>
          <a:spcPct val="0"/>
        </a:spcAft>
        <a:defRPr sz="5000">
          <a:solidFill>
            <a:schemeClr val="tx2"/>
          </a:solidFill>
          <a:latin typeface="Times" pitchFamily="18" charset="0"/>
        </a:defRPr>
      </a:lvl3pPr>
      <a:lvl4pPr algn="ctr" rtl="0" eaLnBrk="0" fontAlgn="base" hangingPunct="0">
        <a:spcBef>
          <a:spcPct val="0"/>
        </a:spcBef>
        <a:spcAft>
          <a:spcPct val="0"/>
        </a:spcAft>
        <a:defRPr sz="5000">
          <a:solidFill>
            <a:schemeClr val="tx2"/>
          </a:solidFill>
          <a:latin typeface="Times" pitchFamily="18" charset="0"/>
        </a:defRPr>
      </a:lvl4pPr>
      <a:lvl5pPr algn="ctr" rtl="0" eaLnBrk="0" fontAlgn="base" hangingPunct="0">
        <a:spcBef>
          <a:spcPct val="0"/>
        </a:spcBef>
        <a:spcAft>
          <a:spcPct val="0"/>
        </a:spcAft>
        <a:defRPr sz="5000">
          <a:solidFill>
            <a:schemeClr val="tx2"/>
          </a:solidFill>
          <a:latin typeface="Times" pitchFamily="18" charset="0"/>
        </a:defRPr>
      </a:lvl5pPr>
      <a:lvl6pPr marL="521528" algn="ctr" rtl="0" fontAlgn="base">
        <a:spcBef>
          <a:spcPct val="0"/>
        </a:spcBef>
        <a:spcAft>
          <a:spcPct val="0"/>
        </a:spcAft>
        <a:defRPr sz="5000">
          <a:solidFill>
            <a:schemeClr val="tx2"/>
          </a:solidFill>
          <a:latin typeface="Times" pitchFamily="18" charset="0"/>
        </a:defRPr>
      </a:lvl6pPr>
      <a:lvl7pPr marL="1043056" algn="ctr" rtl="0" fontAlgn="base">
        <a:spcBef>
          <a:spcPct val="0"/>
        </a:spcBef>
        <a:spcAft>
          <a:spcPct val="0"/>
        </a:spcAft>
        <a:defRPr sz="5000">
          <a:solidFill>
            <a:schemeClr val="tx2"/>
          </a:solidFill>
          <a:latin typeface="Times" pitchFamily="18" charset="0"/>
        </a:defRPr>
      </a:lvl7pPr>
      <a:lvl8pPr marL="1564584" algn="ctr" rtl="0" fontAlgn="base">
        <a:spcBef>
          <a:spcPct val="0"/>
        </a:spcBef>
        <a:spcAft>
          <a:spcPct val="0"/>
        </a:spcAft>
        <a:defRPr sz="5000">
          <a:solidFill>
            <a:schemeClr val="tx2"/>
          </a:solidFill>
          <a:latin typeface="Times" pitchFamily="18" charset="0"/>
        </a:defRPr>
      </a:lvl8pPr>
      <a:lvl9pPr marL="2086112" algn="ctr" rtl="0" fontAlgn="base">
        <a:spcBef>
          <a:spcPct val="0"/>
        </a:spcBef>
        <a:spcAft>
          <a:spcPct val="0"/>
        </a:spcAft>
        <a:defRPr sz="5000">
          <a:solidFill>
            <a:schemeClr val="tx2"/>
          </a:solidFill>
          <a:latin typeface="Times" pitchFamily="18" charset="0"/>
        </a:defRPr>
      </a:lvl9pPr>
    </p:titleStyle>
    <p:bodyStyle>
      <a:lvl1pPr marL="390525" indent="-390525" algn="l" rtl="0" eaLnBrk="0" fontAlgn="base" hangingPunct="0">
        <a:spcBef>
          <a:spcPct val="20000"/>
        </a:spcBef>
        <a:spcAft>
          <a:spcPct val="0"/>
        </a:spcAft>
        <a:buChar char="•"/>
        <a:defRPr sz="3700">
          <a:solidFill>
            <a:schemeClr val="tx1"/>
          </a:solidFill>
          <a:latin typeface="+mn-lt"/>
          <a:ea typeface="+mn-ea"/>
          <a:cs typeface="+mn-cs"/>
        </a:defRPr>
      </a:lvl1pPr>
      <a:lvl2pPr marL="846138" indent="-325438" algn="l" rtl="0" eaLnBrk="0" fontAlgn="base" hangingPunct="0">
        <a:spcBef>
          <a:spcPct val="20000"/>
        </a:spcBef>
        <a:spcAft>
          <a:spcPct val="0"/>
        </a:spcAft>
        <a:buChar char="–"/>
        <a:defRPr sz="3200">
          <a:solidFill>
            <a:schemeClr val="tx1"/>
          </a:solidFill>
          <a:latin typeface="+mn-lt"/>
        </a:defRPr>
      </a:lvl2pPr>
      <a:lvl3pPr marL="1303338" indent="-260350" algn="l" rtl="0" eaLnBrk="0" fontAlgn="base" hangingPunct="0">
        <a:spcBef>
          <a:spcPct val="20000"/>
        </a:spcBef>
        <a:spcAft>
          <a:spcPct val="0"/>
        </a:spcAft>
        <a:buChar char="•"/>
        <a:defRPr sz="2700">
          <a:solidFill>
            <a:schemeClr val="tx1"/>
          </a:solidFill>
          <a:latin typeface="+mn-lt"/>
        </a:defRPr>
      </a:lvl3pPr>
      <a:lvl4pPr marL="1824038" indent="-260350" algn="l" rtl="0" eaLnBrk="0" fontAlgn="base" hangingPunct="0">
        <a:spcBef>
          <a:spcPct val="20000"/>
        </a:spcBef>
        <a:spcAft>
          <a:spcPct val="0"/>
        </a:spcAft>
        <a:buChar char="–"/>
        <a:defRPr sz="2300">
          <a:solidFill>
            <a:schemeClr val="tx1"/>
          </a:solidFill>
          <a:latin typeface="+mn-lt"/>
        </a:defRPr>
      </a:lvl4pPr>
      <a:lvl5pPr marL="2346325" indent="-260350" algn="l" rtl="0" eaLnBrk="0" fontAlgn="base" hangingPunct="0">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Bee.Rycroft@Asda.co.uk"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mailto:Rharbron@Cebr.com" TargetMode="External"/><Relationship Id="rId4" Type="http://schemas.openxmlformats.org/officeDocument/2006/relationships/hyperlink" Target="mailto:Salderson@Cebr.com" TargetMode="Externa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693400" cy="7561263"/>
          </a:xfrm>
          <a:prstGeom prst="rect">
            <a:avLst/>
          </a:prstGeom>
          <a:solidFill>
            <a:srgbClr val="62B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675" y="7115175"/>
            <a:ext cx="4132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ChangeArrowheads="1"/>
          </p:cNvSpPr>
          <p:nvPr/>
        </p:nvSpPr>
        <p:spPr bwMode="auto">
          <a:xfrm>
            <a:off x="293688" y="1609725"/>
            <a:ext cx="741045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8100" b="1" dirty="0">
                <a:solidFill>
                  <a:schemeClr val="bg1"/>
                </a:solidFill>
                <a:latin typeface="Arial" charset="0"/>
              </a:rPr>
              <a:t>Asda Income Tracker</a:t>
            </a:r>
            <a:endParaRPr lang="en-GB" sz="11300" b="1" u="sng" dirty="0">
              <a:solidFill>
                <a:schemeClr val="bg1"/>
              </a:solidFill>
              <a:latin typeface="Arial" charset="0"/>
            </a:endParaRPr>
          </a:p>
        </p:txBody>
      </p:sp>
      <p:sp>
        <p:nvSpPr>
          <p:cNvPr id="2053" name="Text Placeholder 6"/>
          <p:cNvSpPr>
            <a:spLocks/>
          </p:cNvSpPr>
          <p:nvPr/>
        </p:nvSpPr>
        <p:spPr bwMode="auto">
          <a:xfrm>
            <a:off x="293688" y="3940175"/>
            <a:ext cx="50530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lstStyle/>
          <a:p>
            <a:pPr marL="390525" indent="-390525" eaLnBrk="1" hangingPunct="1">
              <a:spcBef>
                <a:spcPct val="20000"/>
              </a:spcBef>
            </a:pPr>
            <a:r>
              <a:rPr lang="en-GB" sz="3200" b="1" dirty="0">
                <a:solidFill>
                  <a:srgbClr val="B1DC8F"/>
                </a:solidFill>
                <a:latin typeface="Arial" charset="0"/>
              </a:rPr>
              <a:t>Report: </a:t>
            </a:r>
            <a:r>
              <a:rPr lang="en-GB" sz="3200" b="1" dirty="0" smtClean="0">
                <a:solidFill>
                  <a:srgbClr val="B1DC8F"/>
                </a:solidFill>
                <a:latin typeface="Arial" charset="0"/>
              </a:rPr>
              <a:t>May 2015</a:t>
            </a:r>
            <a:endParaRPr lang="en-GB" sz="3200" b="1" dirty="0">
              <a:solidFill>
                <a:srgbClr val="B1DC8F"/>
              </a:solidFill>
              <a:latin typeface="Arial" charset="0"/>
            </a:endParaRPr>
          </a:p>
        </p:txBody>
      </p:sp>
      <p:sp>
        <p:nvSpPr>
          <p:cNvPr id="2054" name="Rectangle 6"/>
          <p:cNvSpPr>
            <a:spLocks noChangeArrowheads="1"/>
          </p:cNvSpPr>
          <p:nvPr/>
        </p:nvSpPr>
        <p:spPr bwMode="auto">
          <a:xfrm>
            <a:off x="266700" y="4575175"/>
            <a:ext cx="5837238" cy="49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3200" b="1" dirty="0" smtClean="0">
                <a:solidFill>
                  <a:srgbClr val="003C17"/>
                </a:solidFill>
                <a:latin typeface="Arial" charset="0"/>
              </a:rPr>
              <a:t>Released: June 2015</a:t>
            </a:r>
            <a:endParaRPr lang="en-GB" sz="4600" b="1" dirty="0">
              <a:solidFill>
                <a:srgbClr val="003C17"/>
              </a:solidFill>
              <a:latin typeface="Arial" charset="0"/>
            </a:endParaRPr>
          </a:p>
        </p:txBody>
      </p:sp>
      <p:sp>
        <p:nvSpPr>
          <p:cNvPr id="2055" name="Rectangle 7"/>
          <p:cNvSpPr>
            <a:spLocks noChangeArrowheads="1"/>
          </p:cNvSpPr>
          <p:nvPr/>
        </p:nvSpPr>
        <p:spPr bwMode="auto">
          <a:xfrm>
            <a:off x="7573963" y="3360738"/>
            <a:ext cx="2665412"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400" b="1" dirty="0">
                <a:solidFill>
                  <a:srgbClr val="003C16"/>
                </a:solidFill>
                <a:latin typeface="Arial" charset="0"/>
              </a:rPr>
              <a:t>Centre for Economics and</a:t>
            </a:r>
          </a:p>
          <a:p>
            <a:r>
              <a:rPr lang="en-US" sz="1400" b="1" dirty="0">
                <a:solidFill>
                  <a:srgbClr val="003C16"/>
                </a:solidFill>
                <a:latin typeface="Arial" charset="0"/>
              </a:rPr>
              <a:t>Business Research ltd</a:t>
            </a:r>
          </a:p>
          <a:p>
            <a:pPr>
              <a:lnSpc>
                <a:spcPct val="60000"/>
              </a:lnSpc>
            </a:pPr>
            <a:endParaRPr lang="en-US" sz="1400" b="1" dirty="0">
              <a:solidFill>
                <a:srgbClr val="003C16"/>
              </a:solidFill>
              <a:latin typeface="Arial" charset="0"/>
            </a:endParaRPr>
          </a:p>
          <a:p>
            <a:pPr>
              <a:lnSpc>
                <a:spcPct val="110000"/>
              </a:lnSpc>
            </a:pPr>
            <a:r>
              <a:rPr lang="en-US" sz="1400" b="1" dirty="0">
                <a:solidFill>
                  <a:srgbClr val="003C16"/>
                </a:solidFill>
                <a:latin typeface="Arial" charset="0"/>
              </a:rPr>
              <a:t>Unit 1, 4 Bath Street, London</a:t>
            </a:r>
          </a:p>
          <a:p>
            <a:pPr>
              <a:lnSpc>
                <a:spcPct val="110000"/>
              </a:lnSpc>
            </a:pPr>
            <a:r>
              <a:rPr lang="en-US" sz="1400" b="1" dirty="0">
                <a:solidFill>
                  <a:srgbClr val="003C16"/>
                </a:solidFill>
                <a:latin typeface="Arial" charset="0"/>
              </a:rPr>
              <a:t>EC1V 9DX</a:t>
            </a:r>
          </a:p>
          <a:p>
            <a:pPr>
              <a:lnSpc>
                <a:spcPct val="110000"/>
              </a:lnSpc>
            </a:pPr>
            <a:r>
              <a:rPr lang="en-US" sz="1400" dirty="0">
                <a:solidFill>
                  <a:srgbClr val="003C16"/>
                </a:solidFill>
                <a:latin typeface="Arial" charset="0"/>
              </a:rPr>
              <a:t>t</a:t>
            </a:r>
            <a:r>
              <a:rPr lang="en-US" sz="1400" b="1" dirty="0">
                <a:solidFill>
                  <a:srgbClr val="003C16"/>
                </a:solidFill>
                <a:latin typeface="Arial" charset="0"/>
              </a:rPr>
              <a:t>  020 7324 2850</a:t>
            </a:r>
          </a:p>
          <a:p>
            <a:pPr>
              <a:lnSpc>
                <a:spcPct val="110000"/>
              </a:lnSpc>
            </a:pPr>
            <a:r>
              <a:rPr lang="en-US" sz="1400" dirty="0">
                <a:solidFill>
                  <a:srgbClr val="003C16"/>
                </a:solidFill>
                <a:latin typeface="Arial" charset="0"/>
              </a:rPr>
              <a:t>w </a:t>
            </a:r>
            <a:r>
              <a:rPr lang="en-US" sz="1400" b="1" dirty="0">
                <a:solidFill>
                  <a:srgbClr val="003C16"/>
                </a:solidFill>
                <a:latin typeface="Arial" charset="0"/>
              </a:rPr>
              <a:t> www.cebr.com</a:t>
            </a:r>
          </a:p>
        </p:txBody>
      </p:sp>
      <p:sp>
        <p:nvSpPr>
          <p:cNvPr id="2056" name="Rectangle 8"/>
          <p:cNvSpPr>
            <a:spLocks noChangeArrowheads="1"/>
          </p:cNvSpPr>
          <p:nvPr/>
        </p:nvSpPr>
        <p:spPr bwMode="auto">
          <a:xfrm>
            <a:off x="7573963" y="2938463"/>
            <a:ext cx="23701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000" b="1" dirty="0">
                <a:solidFill>
                  <a:srgbClr val="003C16"/>
                </a:solidFill>
                <a:latin typeface="Arial" charset="0"/>
              </a:rPr>
              <a:t>M a k i n g   B u s i n e s s   S e n s e</a:t>
            </a:r>
          </a:p>
        </p:txBody>
      </p:sp>
      <p:sp>
        <p:nvSpPr>
          <p:cNvPr id="2057" name="Rectangle 1"/>
          <p:cNvSpPr>
            <a:spLocks noChangeArrowheads="1"/>
          </p:cNvSpPr>
          <p:nvPr/>
        </p:nvSpPr>
        <p:spPr bwMode="auto">
          <a:xfrm>
            <a:off x="7691438" y="1965325"/>
            <a:ext cx="1008062" cy="95408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2400" dirty="0"/>
          </a:p>
        </p:txBody>
      </p:sp>
      <p:pic>
        <p:nvPicPr>
          <p:cNvPr id="205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4138" y="1978025"/>
            <a:ext cx="9826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1268" name="Rectangle 5"/>
          <p:cNvSpPr>
            <a:spLocks noChangeArrowheads="1"/>
          </p:cNvSpPr>
          <p:nvPr/>
        </p:nvSpPr>
        <p:spPr bwMode="auto">
          <a:xfrm>
            <a:off x="9267825" y="268288"/>
            <a:ext cx="12477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1272" name="Text Box 11"/>
          <p:cNvSpPr txBox="1">
            <a:spLocks noChangeArrowheads="1"/>
          </p:cNvSpPr>
          <p:nvPr/>
        </p:nvSpPr>
        <p:spPr bwMode="auto">
          <a:xfrm>
            <a:off x="177800" y="1446417"/>
            <a:ext cx="5003676" cy="65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800" b="1" dirty="0">
                <a:solidFill>
                  <a:srgbClr val="003C16"/>
                </a:solidFill>
                <a:latin typeface="Arial" charset="0"/>
              </a:rPr>
              <a:t>The main factors </a:t>
            </a:r>
            <a:r>
              <a:rPr lang="en-US" sz="1800" b="1" dirty="0" smtClean="0">
                <a:solidFill>
                  <a:srgbClr val="003C16"/>
                </a:solidFill>
                <a:latin typeface="Arial" charset="0"/>
              </a:rPr>
              <a:t>affecting family spending costs in May were</a:t>
            </a:r>
            <a:r>
              <a:rPr lang="en-US" sz="1800" b="1" dirty="0">
                <a:solidFill>
                  <a:srgbClr val="003C16"/>
                </a:solidFill>
                <a:latin typeface="Arial" charset="0"/>
              </a:rPr>
              <a:t>:</a:t>
            </a:r>
          </a:p>
        </p:txBody>
      </p:sp>
      <p:sp>
        <p:nvSpPr>
          <p:cNvPr id="12" name="Rectangle 4"/>
          <p:cNvSpPr>
            <a:spLocks noChangeArrowheads="1"/>
          </p:cNvSpPr>
          <p:nvPr/>
        </p:nvSpPr>
        <p:spPr bwMode="auto">
          <a:xfrm>
            <a:off x="234132" y="2196455"/>
            <a:ext cx="4649018"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The largest contributions to the increase in inflation in May came from transport and food.  </a:t>
            </a: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While the timing of Easter is likely to have played a role in some of the upward pressure from airfares, there was also a significant inflationary effect from motor fuels. Average petrol prices rose by 2.5 pence per </a:t>
            </a:r>
            <a:r>
              <a:rPr lang="en-US" sz="1400" b="1" dirty="0" err="1" smtClean="0">
                <a:solidFill>
                  <a:schemeClr val="hlink"/>
                </a:solidFill>
                <a:latin typeface="Arial" charset="0"/>
              </a:rPr>
              <a:t>litre</a:t>
            </a:r>
            <a:r>
              <a:rPr lang="en-US" sz="1400" b="1" dirty="0" smtClean="0">
                <a:solidFill>
                  <a:schemeClr val="hlink"/>
                </a:solidFill>
                <a:latin typeface="Arial" charset="0"/>
              </a:rPr>
              <a:t> in May, taking prices to their highest level in 2015 so far. </a:t>
            </a: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Deflation in the price of food and non-alcoholic stood at -1.8% in May compared to the -2.8% recorded in April.   </a:t>
            </a: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In contrast to these upward pressures, there was a notable downward contribution from recreation and culture with the price of games, toys and hobbies 3.4% lower than in May 2014. </a:t>
            </a:r>
            <a:endParaRPr lang="en-US" sz="1400" b="1" dirty="0">
              <a:solidFill>
                <a:schemeClr val="hlink"/>
              </a:solidFill>
              <a:latin typeface="Arial" charset="0"/>
            </a:endParaRPr>
          </a:p>
        </p:txBody>
      </p:sp>
      <p:sp>
        <p:nvSpPr>
          <p:cNvPr id="13" name="Rectangle 8"/>
          <p:cNvSpPr>
            <a:spLocks noChangeArrowheads="1"/>
          </p:cNvSpPr>
          <p:nvPr/>
        </p:nvSpPr>
        <p:spPr bwMode="auto">
          <a:xfrm>
            <a:off x="5706740" y="1836415"/>
            <a:ext cx="4808860"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a:latin typeface="Arial" charset="0"/>
              </a:rPr>
              <a:t>Inflation of selected goods, annual change to </a:t>
            </a:r>
            <a:r>
              <a:rPr lang="en-US" sz="1200" b="1" dirty="0" smtClean="0">
                <a:latin typeface="Arial" charset="0"/>
              </a:rPr>
              <a:t>May 2015</a:t>
            </a:r>
            <a:endParaRPr lang="en-US" sz="1200" b="1" dirty="0">
              <a:latin typeface="Arial" charset="0"/>
            </a:endParaRPr>
          </a:p>
        </p:txBody>
      </p:sp>
      <p:graphicFrame>
        <p:nvGraphicFramePr>
          <p:cNvPr id="14" name="Chart 13"/>
          <p:cNvGraphicFramePr/>
          <p:nvPr>
            <p:extLst/>
          </p:nvPr>
        </p:nvGraphicFramePr>
        <p:xfrm>
          <a:off x="5274692" y="2073275"/>
          <a:ext cx="5240908" cy="4659683"/>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10</a:t>
            </a:fld>
            <a:endParaRPr lang="en-GB" dirty="0"/>
          </a:p>
        </p:txBody>
      </p:sp>
      <p:sp>
        <p:nvSpPr>
          <p:cNvPr id="2" name="Rectangle 1"/>
          <p:cNvSpPr/>
          <p:nvPr/>
        </p:nvSpPr>
        <p:spPr>
          <a:xfrm>
            <a:off x="189823" y="155832"/>
            <a:ext cx="9647742" cy="1261884"/>
          </a:xfrm>
          <a:prstGeom prst="rect">
            <a:avLst/>
          </a:prstGeom>
        </p:spPr>
        <p:txBody>
          <a:bodyPr wrap="square">
            <a:spAutoFit/>
          </a:bodyPr>
          <a:lstStyle/>
          <a:p>
            <a:pPr eaLnBrk="1" hangingPunct="1"/>
            <a:r>
              <a:rPr lang="en-GB" sz="3800" b="1" u="sng" dirty="0" smtClean="0">
                <a:solidFill>
                  <a:schemeClr val="hlink"/>
                </a:solidFill>
                <a:latin typeface="Arial" charset="0"/>
              </a:rPr>
              <a:t>Forecourt prices hit their highest level of 2015 in May </a:t>
            </a:r>
            <a:endParaRPr lang="en-GB" sz="3800" b="1" u="sng" dirty="0">
              <a:solidFill>
                <a:srgbClr val="009900"/>
              </a:solidFill>
              <a:latin typeface="Arial" charset="0"/>
            </a:endParaRPr>
          </a:p>
        </p:txBody>
      </p:sp>
    </p:spTree>
    <p:extLst>
      <p:ext uri="{BB962C8B-B14F-4D97-AF65-F5344CB8AC3E}">
        <p14:creationId xmlns:p14="http://schemas.microsoft.com/office/powerpoint/2010/main" val="3971917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Labour Market</a:t>
            </a:r>
            <a:endParaRPr lang="en-GB" sz="5000" b="1" u="sng" dirty="0">
              <a:solidFill>
                <a:srgbClr val="62B030"/>
              </a:solidFill>
              <a:latin typeface="Arial" charset="0"/>
            </a:endParaRPr>
          </a:p>
        </p:txBody>
      </p:sp>
      <p:sp>
        <p:nvSpPr>
          <p:cNvPr id="12295" name="Rectangle 7"/>
          <p:cNvSpPr>
            <a:spLocks noChangeArrowheads="1"/>
          </p:cNvSpPr>
          <p:nvPr/>
        </p:nvSpPr>
        <p:spPr bwMode="auto">
          <a:xfrm>
            <a:off x="5648895" y="1620391"/>
            <a:ext cx="4378325"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UK unemployment rate (</a:t>
            </a:r>
            <a:r>
              <a:rPr lang="en-US" sz="1200" b="1" dirty="0">
                <a:solidFill>
                  <a:srgbClr val="0066FF"/>
                </a:solidFill>
                <a:latin typeface="Arial" charset="0"/>
              </a:rPr>
              <a:t>LHS</a:t>
            </a:r>
            <a:r>
              <a:rPr lang="en-US" sz="1200" b="1" dirty="0">
                <a:latin typeface="Arial" charset="0"/>
              </a:rPr>
              <a:t>), per cent and 3-month annual growth in regular pay (</a:t>
            </a:r>
            <a:r>
              <a:rPr lang="en-US" sz="1200" b="1" dirty="0">
                <a:solidFill>
                  <a:srgbClr val="FF0000"/>
                </a:solidFill>
                <a:latin typeface="Arial" charset="0"/>
              </a:rPr>
              <a:t>RHS</a:t>
            </a:r>
            <a:r>
              <a:rPr lang="en-US" sz="1200" b="1" dirty="0">
                <a:latin typeface="Arial" charset="0"/>
              </a:rPr>
              <a:t>), per cent</a:t>
            </a:r>
          </a:p>
        </p:txBody>
      </p:sp>
      <p:graphicFrame>
        <p:nvGraphicFramePr>
          <p:cNvPr id="11" name="Chart 10"/>
          <p:cNvGraphicFramePr/>
          <p:nvPr>
            <p:extLst>
              <p:ext uri="{D42A27DB-BD31-4B8C-83A1-F6EECF244321}">
                <p14:modId xmlns:p14="http://schemas.microsoft.com/office/powerpoint/2010/main" val="2741979159"/>
              </p:ext>
            </p:extLst>
          </p:nvPr>
        </p:nvGraphicFramePr>
        <p:xfrm>
          <a:off x="5340074" y="2043422"/>
          <a:ext cx="5312916" cy="4853928"/>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a:spLocks noChangeArrowheads="1"/>
          </p:cNvSpPr>
          <p:nvPr/>
        </p:nvSpPr>
        <p:spPr bwMode="auto">
          <a:xfrm>
            <a:off x="90116" y="2268463"/>
            <a:ext cx="4896544" cy="4260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350" b="1" dirty="0" smtClean="0">
                <a:solidFill>
                  <a:schemeClr val="hlink"/>
                </a:solidFill>
                <a:latin typeface="Arial" charset="0"/>
              </a:rPr>
              <a:t>• Compared with the three months to March, the unemployment rate remained unchanged at 5.5% in the three months to April. This rate is 1.1 percentage points lower than the level recorded in the same period a year ago.  </a:t>
            </a:r>
          </a:p>
          <a:p>
            <a:pPr algn="just" eaLnBrk="1" hangingPunct="1"/>
            <a:endParaRPr lang="en-US" sz="1350" b="1" dirty="0">
              <a:solidFill>
                <a:schemeClr val="hlink"/>
              </a:solidFill>
              <a:latin typeface="Arial" charset="0"/>
            </a:endParaRPr>
          </a:p>
          <a:p>
            <a:pPr algn="just" eaLnBrk="1" hangingPunct="1"/>
            <a:r>
              <a:rPr lang="en-US" sz="1350" b="1" dirty="0">
                <a:solidFill>
                  <a:schemeClr val="hlink"/>
                </a:solidFill>
                <a:latin typeface="Arial" charset="0"/>
              </a:rPr>
              <a:t>• The </a:t>
            </a:r>
            <a:r>
              <a:rPr lang="en-US" sz="1350" b="1" dirty="0" smtClean="0">
                <a:solidFill>
                  <a:schemeClr val="hlink"/>
                </a:solidFill>
                <a:latin typeface="Arial" charset="0"/>
              </a:rPr>
              <a:t>number of unemployed people fell to 1.81 million in the latest 3 month period, around 349,000 fewer people than a year earlier.</a:t>
            </a:r>
          </a:p>
          <a:p>
            <a:pPr algn="just" eaLnBrk="1" hangingPunct="1"/>
            <a:endParaRPr lang="en-US" sz="1350" b="1" dirty="0" smtClean="0">
              <a:solidFill>
                <a:schemeClr val="hlink"/>
              </a:solidFill>
              <a:latin typeface="Arial" charset="0"/>
            </a:endParaRPr>
          </a:p>
          <a:p>
            <a:pPr algn="just" eaLnBrk="1" hangingPunct="1"/>
            <a:r>
              <a:rPr lang="en-US" sz="1350" b="1" dirty="0" smtClean="0">
                <a:solidFill>
                  <a:schemeClr val="hlink"/>
                </a:solidFill>
                <a:latin typeface="Arial" charset="0"/>
              </a:rPr>
              <a:t>• The strong upward trend in wage growth seen since June 2014 continued in the three months to April 2015. Regular earnings growth accelerated to 2.7% from 2.3% in the previous reading. This represents the fastest annual growth rate in wages since February 2009. </a:t>
            </a:r>
          </a:p>
          <a:p>
            <a:pPr algn="just" eaLnBrk="1" hangingPunct="1"/>
            <a:endParaRPr lang="en-US" sz="1350" b="1" dirty="0">
              <a:solidFill>
                <a:schemeClr val="hlink"/>
              </a:solidFill>
              <a:latin typeface="Arial" charset="0"/>
            </a:endParaRPr>
          </a:p>
          <a:p>
            <a:pPr algn="just" eaLnBrk="1" hangingPunct="1"/>
            <a:r>
              <a:rPr lang="en-US" sz="1350" b="1" dirty="0" smtClean="0">
                <a:solidFill>
                  <a:schemeClr val="hlink"/>
                </a:solidFill>
                <a:latin typeface="Arial" charset="0"/>
              </a:rPr>
              <a:t>• Alongside the low levels of inflation recorded in recent months, the pick-up in wage growth means that earnings in real terms have risen sharply, hitting the fastest rate since 2007.  </a:t>
            </a:r>
            <a:r>
              <a:rPr lang="en-GB" sz="1350" b="1" dirty="0" smtClean="0">
                <a:solidFill>
                  <a:srgbClr val="7BC23E"/>
                </a:solidFill>
                <a:latin typeface="Arial" panose="020B0604020202020204" pitchFamily="34" charset="0"/>
                <a:cs typeface="Arial" panose="020B0604020202020204" pitchFamily="34" charset="0"/>
              </a:rPr>
              <a:t> </a:t>
            </a:r>
          </a:p>
        </p:txBody>
      </p:sp>
      <p:sp>
        <p:nvSpPr>
          <p:cNvPr id="10" name="Text Box 11"/>
          <p:cNvSpPr txBox="1">
            <a:spLocks noChangeArrowheads="1"/>
          </p:cNvSpPr>
          <p:nvPr/>
        </p:nvSpPr>
        <p:spPr bwMode="auto">
          <a:xfrm>
            <a:off x="171925" y="1557893"/>
            <a:ext cx="521274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Unemployment remains unchanged at 5.5% in the three months to April</a:t>
            </a:r>
            <a:endParaRPr lang="en-US" sz="1700" b="1" dirty="0">
              <a:solidFill>
                <a:srgbClr val="003C16"/>
              </a:solidFill>
              <a:latin typeface="Arial" charset="0"/>
            </a:endParaRPr>
          </a:p>
        </p:txBody>
      </p:sp>
      <p:sp>
        <p:nvSpPr>
          <p:cNvPr id="12" name="Rectangle 7"/>
          <p:cNvSpPr>
            <a:spLocks noChangeArrowheads="1"/>
          </p:cNvSpPr>
          <p:nvPr/>
        </p:nvSpPr>
        <p:spPr bwMode="auto">
          <a:xfrm>
            <a:off x="177800" y="268288"/>
            <a:ext cx="9201348"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chemeClr val="hlink"/>
                </a:solidFill>
                <a:latin typeface="Arial" charset="0"/>
              </a:rPr>
              <a:t>Wage growth </a:t>
            </a:r>
            <a:r>
              <a:rPr lang="en-GB" sz="3800" b="1" u="sng" smtClean="0">
                <a:solidFill>
                  <a:schemeClr val="hlink"/>
                </a:solidFill>
                <a:latin typeface="Arial" charset="0"/>
              </a:rPr>
              <a:t>rises to its </a:t>
            </a:r>
            <a:r>
              <a:rPr lang="en-GB" sz="3800" b="1" u="sng" dirty="0" smtClean="0">
                <a:solidFill>
                  <a:schemeClr val="hlink"/>
                </a:solidFill>
                <a:latin typeface="Arial" charset="0"/>
              </a:rPr>
              <a:t>fastest rate since 2009</a:t>
            </a:r>
            <a:endParaRPr lang="en-GB" sz="3800" b="1" u="sng" dirty="0">
              <a:solidFill>
                <a:srgbClr val="009900"/>
              </a:solidFill>
              <a:latin typeface="Arial" charset="0"/>
            </a:endParaRPr>
          </a:p>
        </p:txBody>
      </p:sp>
      <p:sp>
        <p:nvSpPr>
          <p:cNvPr id="14"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11</a:t>
            </a:fld>
            <a:endParaRPr lang="en-GB" dirty="0"/>
          </a:p>
        </p:txBody>
      </p:sp>
      <p:sp>
        <p:nvSpPr>
          <p:cNvPr id="2" name="TextBox 1"/>
          <p:cNvSpPr txBox="1"/>
          <p:nvPr/>
        </p:nvSpPr>
        <p:spPr>
          <a:xfrm>
            <a:off x="9389249" y="2885125"/>
            <a:ext cx="576064" cy="276999"/>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0070C0"/>
                </a:solidFill>
                <a:latin typeface="Arial" panose="020B0604020202020204" pitchFamily="34" charset="0"/>
                <a:cs typeface="Arial" panose="020B0604020202020204" pitchFamily="34" charset="0"/>
              </a:rPr>
              <a:t>5.5</a:t>
            </a:r>
            <a:r>
              <a:rPr lang="en-GB" sz="1200" b="1" dirty="0">
                <a:solidFill>
                  <a:srgbClr val="0070C0"/>
                </a:solidFill>
                <a:latin typeface="Arial" panose="020B0604020202020204" pitchFamily="34" charset="0"/>
                <a:cs typeface="Arial" panose="020B0604020202020204" pitchFamily="34" charset="0"/>
              </a:rPr>
              <a:t>%</a:t>
            </a:r>
            <a:endParaRPr lang="en-GB" sz="1200" b="1" dirty="0" smtClean="0">
              <a:solidFill>
                <a:srgbClr val="0070C0"/>
              </a:solidFill>
              <a:latin typeface="Arial" panose="020B0604020202020204" pitchFamily="34" charset="0"/>
              <a:cs typeface="Arial" panose="020B0604020202020204" pitchFamily="34" charset="0"/>
            </a:endParaRPr>
          </a:p>
        </p:txBody>
      </p:sp>
      <p:sp>
        <p:nvSpPr>
          <p:cNvPr id="13" name="TextBox 12"/>
          <p:cNvSpPr txBox="1"/>
          <p:nvPr/>
        </p:nvSpPr>
        <p:spPr>
          <a:xfrm>
            <a:off x="9192735" y="3938972"/>
            <a:ext cx="546453" cy="288032"/>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FF0000"/>
                </a:solidFill>
                <a:latin typeface="Arial" panose="020B0604020202020204" pitchFamily="34" charset="0"/>
                <a:cs typeface="Arial" panose="020B0604020202020204" pitchFamily="34" charset="0"/>
              </a:rPr>
              <a:t>2.7%</a:t>
            </a:r>
            <a:endParaRPr lang="en-GB" sz="1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Data and </a:t>
            </a:r>
            <a:r>
              <a:rPr lang="en-GB" sz="3800" b="1" u="sng" dirty="0" smtClean="0">
                <a:solidFill>
                  <a:srgbClr val="7DC242"/>
                </a:solidFill>
                <a:latin typeface="Arial" charset="0"/>
              </a:rPr>
              <a:t>Method</a:t>
            </a:r>
            <a:endParaRPr lang="en-GB" sz="5000" b="1" u="sng" dirty="0">
              <a:solidFill>
                <a:srgbClr val="62B030"/>
              </a:solidFill>
              <a:latin typeface="Arial" charset="0"/>
            </a:endParaRPr>
          </a:p>
        </p:txBody>
      </p:sp>
      <p:sp>
        <p:nvSpPr>
          <p:cNvPr id="1638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6388" name="Rectangle 4"/>
          <p:cNvSpPr>
            <a:spLocks noChangeArrowheads="1"/>
          </p:cNvSpPr>
          <p:nvPr/>
        </p:nvSpPr>
        <p:spPr bwMode="auto">
          <a:xfrm>
            <a:off x="177800" y="1276350"/>
            <a:ext cx="10337800" cy="5645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2100" b="1" dirty="0">
                <a:solidFill>
                  <a:srgbClr val="003C16"/>
                </a:solidFill>
                <a:latin typeface="Arial" charset="0"/>
              </a:rPr>
              <a:t>Please find attached </a:t>
            </a:r>
            <a:r>
              <a:rPr lang="en-GB" sz="2100" b="1" dirty="0" smtClean="0">
                <a:solidFill>
                  <a:srgbClr val="003C16"/>
                </a:solidFill>
                <a:latin typeface="Arial" charset="0"/>
              </a:rPr>
              <a:t>method notes and </a:t>
            </a:r>
            <a:r>
              <a:rPr lang="en-GB" sz="2100" b="1" dirty="0">
                <a:solidFill>
                  <a:srgbClr val="003C16"/>
                </a:solidFill>
                <a:latin typeface="Arial" charset="0"/>
              </a:rPr>
              <a:t>the tabulated date. Asda produces a monthly income tracker report with a more comprehensive report every quarter.</a:t>
            </a:r>
            <a:br>
              <a:rPr lang="en-GB" sz="2100" b="1" dirty="0">
                <a:solidFill>
                  <a:srgbClr val="003C16"/>
                </a:solidFill>
                <a:latin typeface="Arial" charset="0"/>
              </a:rPr>
            </a:br>
            <a:r>
              <a:rPr lang="en-GB" sz="2100" b="1" dirty="0">
                <a:solidFill>
                  <a:srgbClr val="003C16"/>
                </a:solidFill>
                <a:latin typeface="Arial" charset="0"/>
              </a:rPr>
              <a:t/>
            </a:r>
            <a:br>
              <a:rPr lang="en-GB" sz="2100" b="1" dirty="0">
                <a:solidFill>
                  <a:srgbClr val="003C16"/>
                </a:solidFill>
                <a:latin typeface="Arial" charset="0"/>
              </a:rPr>
            </a:br>
            <a:r>
              <a:rPr lang="en-GB" sz="2100" b="1" dirty="0">
                <a:solidFill>
                  <a:srgbClr val="003C16"/>
                </a:solidFill>
                <a:latin typeface="Arial" charset="0"/>
              </a:rPr>
              <a:t>For </a:t>
            </a:r>
            <a:r>
              <a:rPr lang="en-GB" sz="2100" b="1" dirty="0" smtClean="0">
                <a:solidFill>
                  <a:srgbClr val="003C16"/>
                </a:solidFill>
                <a:latin typeface="Arial" charset="0"/>
              </a:rPr>
              <a:t>press enquiries please </a:t>
            </a:r>
            <a:r>
              <a:rPr lang="en-GB" sz="2100" b="1" dirty="0">
                <a:solidFill>
                  <a:srgbClr val="003C16"/>
                </a:solidFill>
                <a:latin typeface="Arial" charset="0"/>
              </a:rPr>
              <a:t>contact:</a:t>
            </a:r>
            <a:br>
              <a:rPr lang="en-GB" sz="2100" b="1" dirty="0">
                <a:solidFill>
                  <a:srgbClr val="003C16"/>
                </a:solidFill>
                <a:latin typeface="Arial" charset="0"/>
              </a:rPr>
            </a:br>
            <a:r>
              <a:rPr lang="en-GB" sz="300" b="1" dirty="0">
                <a:solidFill>
                  <a:srgbClr val="003C16"/>
                </a:solidFill>
                <a:latin typeface="Arial" charset="0"/>
              </a:rPr>
              <a:t/>
            </a:r>
            <a:br>
              <a:rPr lang="en-GB" sz="300" b="1" dirty="0">
                <a:solidFill>
                  <a:srgbClr val="003C16"/>
                </a:solidFill>
                <a:latin typeface="Arial" charset="0"/>
              </a:rPr>
            </a:br>
            <a:r>
              <a:rPr lang="en-GB" sz="2100" b="1" dirty="0" smtClean="0">
                <a:solidFill>
                  <a:srgbClr val="7DC242"/>
                </a:solidFill>
                <a:latin typeface="Arial" charset="0"/>
              </a:rPr>
              <a:t>Andrew Devoy,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PR Manager, </a:t>
            </a:r>
          </a:p>
          <a:p>
            <a:pPr eaLnBrk="1" hangingPunct="1"/>
            <a:r>
              <a:rPr lang="en-GB" sz="2100" b="1" dirty="0" smtClean="0">
                <a:solidFill>
                  <a:srgbClr val="003C16"/>
                </a:solidFill>
                <a:latin typeface="Arial" charset="0"/>
                <a:hlinkClick r:id="rId3"/>
              </a:rPr>
              <a:t>Andrew.Devoy@Asda.co.uk</a:t>
            </a:r>
            <a:r>
              <a:rPr lang="en-GB" sz="2100" b="1" dirty="0" smtClean="0">
                <a:solidFill>
                  <a:srgbClr val="003C16"/>
                </a:solidFill>
                <a:latin typeface="Arial" charset="0"/>
              </a:rPr>
              <a:t> ; </a:t>
            </a:r>
            <a:r>
              <a:rPr lang="en-GB" sz="2100" b="1" dirty="0" smtClean="0">
                <a:solidFill>
                  <a:srgbClr val="7DC242"/>
                </a:solidFill>
                <a:latin typeface="Arial" charset="0"/>
              </a:rPr>
              <a:t>0113 </a:t>
            </a:r>
            <a:r>
              <a:rPr lang="en-GB" sz="2100" b="1" dirty="0">
                <a:solidFill>
                  <a:srgbClr val="7DC242"/>
                </a:solidFill>
                <a:latin typeface="Arial" charset="0"/>
              </a:rPr>
              <a:t>826 </a:t>
            </a:r>
            <a:r>
              <a:rPr lang="en-GB" sz="2100" b="1" dirty="0" smtClean="0">
                <a:solidFill>
                  <a:srgbClr val="7DC242"/>
                </a:solidFill>
                <a:latin typeface="Arial" charset="0"/>
              </a:rPr>
              <a:t>4823</a:t>
            </a:r>
          </a:p>
          <a:p>
            <a:pPr eaLnBrk="1" hangingPunct="1"/>
            <a:endParaRPr lang="en-GB" sz="2100" b="1" dirty="0">
              <a:solidFill>
                <a:srgbClr val="7DC242"/>
              </a:solidFill>
              <a:latin typeface="Arial" charset="0"/>
            </a:endParaRPr>
          </a:p>
          <a:p>
            <a:pPr eaLnBrk="1" hangingPunct="1"/>
            <a:r>
              <a:rPr lang="en-GB" sz="2100" b="1" dirty="0" smtClean="0">
                <a:solidFill>
                  <a:srgbClr val="7DC242"/>
                </a:solidFill>
                <a:latin typeface="Arial" charset="0"/>
              </a:rPr>
              <a:t>Amy Garbutt,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PR Manager,</a:t>
            </a:r>
          </a:p>
          <a:p>
            <a:pPr eaLnBrk="1" hangingPunct="1"/>
            <a:r>
              <a:rPr lang="en-GB" sz="2100" b="1" dirty="0" smtClean="0">
                <a:solidFill>
                  <a:srgbClr val="003C16"/>
                </a:solidFill>
                <a:latin typeface="Arial" charset="0"/>
                <a:hlinkClick r:id="rId3"/>
              </a:rPr>
              <a:t>Amy.Garbutt@Asda.co.uk</a:t>
            </a:r>
            <a:r>
              <a:rPr lang="en-GB" sz="2100" b="1" dirty="0" smtClean="0">
                <a:solidFill>
                  <a:srgbClr val="003C16"/>
                </a:solidFill>
                <a:latin typeface="Arial" charset="0"/>
              </a:rPr>
              <a:t> </a:t>
            </a:r>
            <a:r>
              <a:rPr lang="en-GB" sz="2100" b="1" dirty="0">
                <a:solidFill>
                  <a:srgbClr val="003C16"/>
                </a:solidFill>
                <a:latin typeface="Arial" charset="0"/>
              </a:rPr>
              <a:t>; </a:t>
            </a:r>
            <a:r>
              <a:rPr lang="en-GB" sz="2100" b="1" dirty="0">
                <a:solidFill>
                  <a:srgbClr val="7DC242"/>
                </a:solidFill>
                <a:latin typeface="Arial" charset="0"/>
              </a:rPr>
              <a:t>0113 826 </a:t>
            </a:r>
            <a:r>
              <a:rPr lang="en-GB" sz="2100" b="1" dirty="0" smtClean="0">
                <a:solidFill>
                  <a:srgbClr val="7DC242"/>
                </a:solidFill>
                <a:latin typeface="Arial" charset="0"/>
              </a:rPr>
              <a:t>3369</a:t>
            </a:r>
          </a:p>
          <a:p>
            <a:pPr eaLnBrk="1" hangingPunct="1"/>
            <a:endParaRPr lang="en-GB" sz="2100" b="1" dirty="0">
              <a:solidFill>
                <a:srgbClr val="7DC242"/>
              </a:solidFill>
              <a:latin typeface="Arial" charset="0"/>
            </a:endParaRPr>
          </a:p>
          <a:p>
            <a:pPr eaLnBrk="1" hangingPunct="1"/>
            <a:r>
              <a:rPr lang="en-GB" sz="2100" b="1" dirty="0">
                <a:solidFill>
                  <a:srgbClr val="003C16"/>
                </a:solidFill>
                <a:latin typeface="Arial" charset="0"/>
              </a:rPr>
              <a:t>For data enquiries please contact:</a:t>
            </a:r>
          </a:p>
          <a:p>
            <a:pPr eaLnBrk="1" hangingPunct="1"/>
            <a:r>
              <a:rPr lang="en-GB" sz="2100" b="1" dirty="0">
                <a:solidFill>
                  <a:srgbClr val="7DC242"/>
                </a:solidFill>
                <a:latin typeface="Arial" charset="0"/>
              </a:rPr>
              <a:t>Sam Alderson, </a:t>
            </a:r>
            <a:r>
              <a:rPr lang="en-GB" sz="2100" b="1" dirty="0">
                <a:solidFill>
                  <a:srgbClr val="003C16"/>
                </a:solidFill>
                <a:latin typeface="Arial" charset="0"/>
              </a:rPr>
              <a:t>Cebr Economist,</a:t>
            </a:r>
          </a:p>
          <a:p>
            <a:pPr eaLnBrk="1" hangingPunct="1"/>
            <a:r>
              <a:rPr lang="en-GB" sz="2100" b="1" dirty="0">
                <a:solidFill>
                  <a:srgbClr val="7DC242"/>
                </a:solidFill>
                <a:latin typeface="Arial" charset="0"/>
                <a:hlinkClick r:id="rId4"/>
              </a:rPr>
              <a:t>SAlderson@Cebr.com</a:t>
            </a:r>
            <a:r>
              <a:rPr lang="en-GB" sz="2100" b="1" dirty="0">
                <a:solidFill>
                  <a:srgbClr val="7DC242"/>
                </a:solidFill>
                <a:latin typeface="Arial" charset="0"/>
              </a:rPr>
              <a:t> </a:t>
            </a:r>
            <a:r>
              <a:rPr lang="en-GB" sz="2100" b="1" dirty="0">
                <a:solidFill>
                  <a:srgbClr val="003C16"/>
                </a:solidFill>
                <a:latin typeface="Arial" charset="0"/>
              </a:rPr>
              <a:t>;</a:t>
            </a:r>
            <a:r>
              <a:rPr lang="en-GB" sz="2100" b="1" dirty="0">
                <a:solidFill>
                  <a:srgbClr val="7DC242"/>
                </a:solidFill>
                <a:latin typeface="Arial" charset="0"/>
              </a:rPr>
              <a:t> </a:t>
            </a:r>
            <a:r>
              <a:rPr lang="en-GB" sz="2100" b="1" dirty="0" smtClean="0">
                <a:solidFill>
                  <a:srgbClr val="7DC242"/>
                </a:solidFill>
                <a:latin typeface="Arial" charset="0"/>
              </a:rPr>
              <a:t>020 </a:t>
            </a:r>
            <a:r>
              <a:rPr lang="en-GB" sz="2100" b="1" dirty="0">
                <a:solidFill>
                  <a:srgbClr val="7DC242"/>
                </a:solidFill>
                <a:latin typeface="Arial" charset="0"/>
              </a:rPr>
              <a:t>7324 2874</a:t>
            </a:r>
          </a:p>
          <a:p>
            <a:pPr eaLnBrk="1" hangingPunct="1"/>
            <a:endParaRPr lang="en-GB" sz="2100" b="1" dirty="0">
              <a:solidFill>
                <a:srgbClr val="7DC242"/>
              </a:solidFill>
              <a:latin typeface="Arial" charset="0"/>
            </a:endParaRPr>
          </a:p>
          <a:p>
            <a:pPr eaLnBrk="1" hangingPunct="1"/>
            <a:r>
              <a:rPr lang="en-GB" sz="2100" b="1" dirty="0" smtClean="0">
                <a:solidFill>
                  <a:srgbClr val="7DC242"/>
                </a:solidFill>
                <a:latin typeface="Arial" charset="0"/>
              </a:rPr>
              <a:t>Rob Harbron, </a:t>
            </a:r>
            <a:r>
              <a:rPr lang="en-GB" sz="2100" b="1" dirty="0" smtClean="0">
                <a:solidFill>
                  <a:srgbClr val="003C16"/>
                </a:solidFill>
                <a:latin typeface="Arial" charset="0"/>
              </a:rPr>
              <a:t>Cebr Managing Economist, </a:t>
            </a:r>
          </a:p>
          <a:p>
            <a:pPr eaLnBrk="1" hangingPunct="1"/>
            <a:r>
              <a:rPr lang="en-GB" sz="2100" b="1" dirty="0" smtClean="0">
                <a:solidFill>
                  <a:srgbClr val="003C16"/>
                </a:solidFill>
                <a:latin typeface="Arial" charset="0"/>
                <a:hlinkClick r:id="rId5"/>
              </a:rPr>
              <a:t>RHarbron@Cebr.com</a:t>
            </a:r>
            <a:r>
              <a:rPr lang="en-GB" sz="2100" b="1" dirty="0" smtClean="0">
                <a:solidFill>
                  <a:srgbClr val="003C16"/>
                </a:solidFill>
                <a:latin typeface="Arial" charset="0"/>
              </a:rPr>
              <a:t> ; </a:t>
            </a:r>
            <a:r>
              <a:rPr lang="en-GB" sz="2100" b="1" dirty="0" smtClean="0">
                <a:solidFill>
                  <a:srgbClr val="7DC242"/>
                </a:solidFill>
                <a:latin typeface="Arial" charset="0"/>
              </a:rPr>
              <a:t>020 7324 2864</a:t>
            </a:r>
          </a:p>
          <a:p>
            <a:pPr eaLnBrk="1" hangingPunct="1"/>
            <a:endParaRPr lang="en-GB" sz="2100" b="1" dirty="0">
              <a:solidFill>
                <a:srgbClr val="7DC242"/>
              </a:solidFill>
              <a:latin typeface="Arial" charset="0"/>
            </a:endParaRPr>
          </a:p>
        </p:txBody>
      </p:sp>
      <p:sp>
        <p:nvSpPr>
          <p:cNvPr id="1638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Appendix</a:t>
            </a:r>
            <a:endParaRPr lang="en-GB" sz="5000" b="1" u="sng" dirty="0">
              <a:solidFill>
                <a:srgbClr val="62B030"/>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7411"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7412"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17413" name="Text Box 7"/>
          <p:cNvSpPr txBox="1">
            <a:spLocks noChangeArrowheads="1"/>
          </p:cNvSpPr>
          <p:nvPr/>
        </p:nvSpPr>
        <p:spPr bwMode="auto">
          <a:xfrm>
            <a:off x="1120775" y="6316663"/>
            <a:ext cx="674688" cy="244475"/>
          </a:xfrm>
          <a:prstGeom prst="rect">
            <a:avLst/>
          </a:prstGeom>
          <a:solidFill>
            <a:srgbClr val="FFCC00"/>
          </a:solidFill>
          <a:ln>
            <a:noFill/>
          </a:ln>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endParaRPr lang="en-GB" sz="900" dirty="0"/>
          </a:p>
        </p:txBody>
      </p:sp>
      <p:sp>
        <p:nvSpPr>
          <p:cNvPr id="17414" name="Text Box 8"/>
          <p:cNvSpPr txBox="1">
            <a:spLocks noChangeArrowheads="1"/>
          </p:cNvSpPr>
          <p:nvPr/>
        </p:nvSpPr>
        <p:spPr bwMode="auto">
          <a:xfrm>
            <a:off x="1878013" y="6266681"/>
            <a:ext cx="40036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(LHS)</a:t>
            </a:r>
            <a:endParaRPr lang="en-US" sz="1400" b="1" dirty="0">
              <a:solidFill>
                <a:srgbClr val="003C16"/>
              </a:solidFill>
              <a:latin typeface="Arial" charset="0"/>
            </a:endParaRPr>
          </a:p>
        </p:txBody>
      </p:sp>
      <p:sp>
        <p:nvSpPr>
          <p:cNvPr id="17415" name="Line 9"/>
          <p:cNvSpPr>
            <a:spLocks noChangeShapeType="1"/>
          </p:cNvSpPr>
          <p:nvPr/>
        </p:nvSpPr>
        <p:spPr bwMode="auto">
          <a:xfrm>
            <a:off x="5262563" y="6400800"/>
            <a:ext cx="674687" cy="0"/>
          </a:xfrm>
          <a:prstGeom prst="line">
            <a:avLst/>
          </a:prstGeom>
          <a:noFill/>
          <a:ln w="63500">
            <a:solidFill>
              <a:srgbClr val="800000"/>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17416" name="Text Box 10"/>
          <p:cNvSpPr txBox="1">
            <a:spLocks noChangeArrowheads="1"/>
          </p:cNvSpPr>
          <p:nvPr/>
        </p:nvSpPr>
        <p:spPr bwMode="auto">
          <a:xfrm>
            <a:off x="6103938" y="6242050"/>
            <a:ext cx="4208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annual % change (RHS)</a:t>
            </a:r>
            <a:endParaRPr lang="en-US" sz="1400" b="1" dirty="0">
              <a:solidFill>
                <a:srgbClr val="003C16"/>
              </a:solidFill>
              <a:latin typeface="Arial" charset="0"/>
            </a:endParaRPr>
          </a:p>
        </p:txBody>
      </p:sp>
      <p:sp>
        <p:nvSpPr>
          <p:cNvPr id="17417" name="Rectangle 11"/>
          <p:cNvSpPr>
            <a:spLocks noChangeArrowheads="1"/>
          </p:cNvSpPr>
          <p:nvPr/>
        </p:nvSpPr>
        <p:spPr bwMode="auto">
          <a:xfrm>
            <a:off x="177800" y="971550"/>
            <a:ext cx="8466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1: Asda Income Tracker and year-on-year change (excluding bonuses)</a:t>
            </a:r>
            <a:endParaRPr lang="en-GB" sz="1700" b="1" dirty="0">
              <a:latin typeface="Arial" charset="0"/>
            </a:endParaRPr>
          </a:p>
        </p:txBody>
      </p:sp>
      <p:sp>
        <p:nvSpPr>
          <p:cNvPr id="13"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13</a:t>
            </a:fld>
            <a:endParaRPr lang="en-GB" dirty="0"/>
          </a:p>
        </p:txBody>
      </p:sp>
      <p:graphicFrame>
        <p:nvGraphicFramePr>
          <p:cNvPr id="3" name="Chart 2"/>
          <p:cNvGraphicFramePr/>
          <p:nvPr>
            <p:extLst>
              <p:ext uri="{D42A27DB-BD31-4B8C-83A1-F6EECF244321}">
                <p14:modId xmlns:p14="http://schemas.microsoft.com/office/powerpoint/2010/main" val="1111119301"/>
              </p:ext>
            </p:extLst>
          </p:nvPr>
        </p:nvGraphicFramePr>
        <p:xfrm>
          <a:off x="522165" y="1404320"/>
          <a:ext cx="9649072" cy="4752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9632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8435" name="Rectangle 7"/>
          <p:cNvSpPr>
            <a:spLocks noChangeArrowheads="1"/>
          </p:cNvSpPr>
          <p:nvPr/>
        </p:nvSpPr>
        <p:spPr bwMode="auto">
          <a:xfrm>
            <a:off x="177800" y="906463"/>
            <a:ext cx="101917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2: Comparison of year-on-year change in Asda Income Tracker including and excluding bonuses</a:t>
            </a:r>
            <a:endParaRPr lang="en-GB" sz="1700" b="1" dirty="0">
              <a:latin typeface="Arial" charset="0"/>
            </a:endParaRPr>
          </a:p>
        </p:txBody>
      </p:sp>
      <p:sp>
        <p:nvSpPr>
          <p:cNvPr id="1844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3" name="Chart 2"/>
          <p:cNvGraphicFramePr/>
          <p:nvPr>
            <p:extLst>
              <p:ext uri="{D42A27DB-BD31-4B8C-83A1-F6EECF244321}">
                <p14:modId xmlns:p14="http://schemas.microsoft.com/office/powerpoint/2010/main" val="3182945301"/>
              </p:ext>
            </p:extLst>
          </p:nvPr>
        </p:nvGraphicFramePr>
        <p:xfrm>
          <a:off x="259557" y="1535113"/>
          <a:ext cx="10109994" cy="519784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14</a:t>
            </a:fld>
            <a:endParaRPr lang="en-GB" dirty="0"/>
          </a:p>
        </p:txBody>
      </p:sp>
    </p:spTree>
    <p:extLst>
      <p:ext uri="{BB962C8B-B14F-4D97-AF65-F5344CB8AC3E}">
        <p14:creationId xmlns:p14="http://schemas.microsoft.com/office/powerpoint/2010/main" val="348988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9459" name="Rectangle 7"/>
          <p:cNvSpPr>
            <a:spLocks noChangeArrowheads="1"/>
          </p:cNvSpPr>
          <p:nvPr/>
        </p:nvSpPr>
        <p:spPr bwMode="auto">
          <a:xfrm>
            <a:off x="177800" y="1044575"/>
            <a:ext cx="1019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3: Twelve-month moving average of Income Tracker (excl. bonuses) level</a:t>
            </a:r>
            <a:endParaRPr lang="en-GB" sz="1700" b="1" dirty="0">
              <a:latin typeface="Arial" charset="0"/>
            </a:endParaRPr>
          </a:p>
        </p:txBody>
      </p:sp>
      <p:sp>
        <p:nvSpPr>
          <p:cNvPr id="1946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15</a:t>
            </a:fld>
            <a:endParaRPr lang="en-GB" dirty="0"/>
          </a:p>
        </p:txBody>
      </p:sp>
      <p:graphicFrame>
        <p:nvGraphicFramePr>
          <p:cNvPr id="2" name="Chart 1"/>
          <p:cNvGraphicFramePr/>
          <p:nvPr>
            <p:extLst>
              <p:ext uri="{D42A27DB-BD31-4B8C-83A1-F6EECF244321}">
                <p14:modId xmlns:p14="http://schemas.microsoft.com/office/powerpoint/2010/main" val="2662515530"/>
              </p:ext>
            </p:extLst>
          </p:nvPr>
        </p:nvGraphicFramePr>
        <p:xfrm>
          <a:off x="306141" y="1404319"/>
          <a:ext cx="9721080" cy="5256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4800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7800" y="1344613"/>
            <a:ext cx="10306050" cy="530225"/>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483" name="Rectangle 3"/>
          <p:cNvSpPr>
            <a:spLocks noChangeArrowheads="1"/>
          </p:cNvSpPr>
          <p:nvPr/>
        </p:nvSpPr>
        <p:spPr bwMode="auto">
          <a:xfrm>
            <a:off x="177800" y="268288"/>
            <a:ext cx="79311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p>
        </p:txBody>
      </p:sp>
      <p:sp>
        <p:nvSpPr>
          <p:cNvPr id="20484" name="Text Box 69"/>
          <p:cNvSpPr txBox="1">
            <a:spLocks noChangeArrowheads="1"/>
          </p:cNvSpPr>
          <p:nvPr/>
        </p:nvSpPr>
        <p:spPr bwMode="auto">
          <a:xfrm>
            <a:off x="266700" y="1462088"/>
            <a:ext cx="8032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grpSp>
        <p:nvGrpSpPr>
          <p:cNvPr id="20486" name="Group 9"/>
          <p:cNvGrpSpPr>
            <a:grpSpLocks/>
          </p:cNvGrpSpPr>
          <p:nvPr/>
        </p:nvGrpSpPr>
        <p:grpSpPr bwMode="auto">
          <a:xfrm>
            <a:off x="2398713" y="1241425"/>
            <a:ext cx="4379912" cy="5461000"/>
            <a:chOff x="1488" y="768"/>
            <a:chExt cx="2784" cy="1728"/>
          </a:xfrm>
        </p:grpSpPr>
        <p:sp>
          <p:nvSpPr>
            <p:cNvPr id="20608" name="Line 10"/>
            <p:cNvSpPr>
              <a:spLocks noChangeShapeType="1"/>
            </p:cNvSpPr>
            <p:nvPr/>
          </p:nvSpPr>
          <p:spPr bwMode="auto">
            <a:xfrm>
              <a:off x="1488"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09" name="Line 11"/>
            <p:cNvSpPr>
              <a:spLocks noChangeShapeType="1"/>
            </p:cNvSpPr>
            <p:nvPr/>
          </p:nvSpPr>
          <p:spPr bwMode="auto">
            <a:xfrm>
              <a:off x="2880"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10" name="Line 12"/>
            <p:cNvSpPr>
              <a:spLocks noChangeShapeType="1"/>
            </p:cNvSpPr>
            <p:nvPr/>
          </p:nvSpPr>
          <p:spPr bwMode="auto">
            <a:xfrm>
              <a:off x="4272"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20487" name="Text Box 69"/>
          <p:cNvSpPr txBox="1">
            <a:spLocks noChangeArrowheads="1"/>
          </p:cNvSpPr>
          <p:nvPr/>
        </p:nvSpPr>
        <p:spPr bwMode="auto">
          <a:xfrm>
            <a:off x="714375"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88" name="Text Box 69"/>
          <p:cNvSpPr txBox="1">
            <a:spLocks noChangeArrowheads="1"/>
          </p:cNvSpPr>
          <p:nvPr/>
        </p:nvSpPr>
        <p:spPr bwMode="auto">
          <a:xfrm>
            <a:off x="2566988" y="1479550"/>
            <a:ext cx="80327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89" name="Text Box 69"/>
          <p:cNvSpPr txBox="1">
            <a:spLocks noChangeArrowheads="1"/>
          </p:cNvSpPr>
          <p:nvPr/>
        </p:nvSpPr>
        <p:spPr bwMode="auto">
          <a:xfrm>
            <a:off x="2819400"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1" name="Text Box 69"/>
          <p:cNvSpPr txBox="1">
            <a:spLocks noChangeArrowheads="1"/>
          </p:cNvSpPr>
          <p:nvPr/>
        </p:nvSpPr>
        <p:spPr bwMode="auto">
          <a:xfrm>
            <a:off x="4841875"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2" name="Text Box 69"/>
          <p:cNvSpPr txBox="1">
            <a:spLocks noChangeArrowheads="1"/>
          </p:cNvSpPr>
          <p:nvPr/>
        </p:nvSpPr>
        <p:spPr bwMode="auto">
          <a:xfrm>
            <a:off x="509428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4" name="Text Box 69"/>
          <p:cNvSpPr txBox="1">
            <a:spLocks noChangeArrowheads="1"/>
          </p:cNvSpPr>
          <p:nvPr/>
        </p:nvSpPr>
        <p:spPr bwMode="auto">
          <a:xfrm>
            <a:off x="6946900" y="1465263"/>
            <a:ext cx="80168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5" name="Text Box 69"/>
          <p:cNvSpPr txBox="1">
            <a:spLocks noChangeArrowheads="1"/>
          </p:cNvSpPr>
          <p:nvPr/>
        </p:nvSpPr>
        <p:spPr bwMode="auto">
          <a:xfrm>
            <a:off x="703103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76" name="Rectangle 125"/>
          <p:cNvSpPr>
            <a:spLocks noChangeArrowheads="1"/>
          </p:cNvSpPr>
          <p:nvPr/>
        </p:nvSpPr>
        <p:spPr bwMode="auto">
          <a:xfrm>
            <a:off x="177800" y="906463"/>
            <a:ext cx="1051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1700" b="1" dirty="0">
                <a:solidFill>
                  <a:srgbClr val="003C16"/>
                </a:solidFill>
                <a:latin typeface="Arial" charset="0"/>
              </a:rPr>
              <a:t>Table 1: Average UK household Income Tracker, £ per week, current prices, excluding bonuses</a:t>
            </a:r>
            <a:endParaRPr lang="en-GB" sz="5000" b="1" u="sng" dirty="0">
              <a:solidFill>
                <a:srgbClr val="62B030"/>
              </a:solidFill>
              <a:latin typeface="Arial" charset="0"/>
            </a:endParaRPr>
          </a:p>
        </p:txBody>
      </p:sp>
      <p:sp>
        <p:nvSpPr>
          <p:cNvPr id="20579" name="Line 150"/>
          <p:cNvSpPr>
            <a:spLocks noChangeShapeType="1"/>
          </p:cNvSpPr>
          <p:nvPr/>
        </p:nvSpPr>
        <p:spPr bwMode="auto">
          <a:xfrm>
            <a:off x="8799513" y="1319213"/>
            <a:ext cx="0" cy="555625"/>
          </a:xfrm>
          <a:prstGeom prst="line">
            <a:avLst/>
          </a:prstGeom>
          <a:noFill/>
          <a:ln w="63500">
            <a:solidFill>
              <a:srgbClr val="F1F1F1"/>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20580" name="Text Box 69"/>
          <p:cNvSpPr txBox="1">
            <a:spLocks noChangeArrowheads="1"/>
          </p:cNvSpPr>
          <p:nvPr/>
        </p:nvSpPr>
        <p:spPr bwMode="auto">
          <a:xfrm>
            <a:off x="8883650"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81" name="Text Box 69"/>
          <p:cNvSpPr txBox="1">
            <a:spLocks noChangeArrowheads="1"/>
          </p:cNvSpPr>
          <p:nvPr/>
        </p:nvSpPr>
        <p:spPr bwMode="auto">
          <a:xfrm>
            <a:off x="8883650"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60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25427008"/>
              </p:ext>
            </p:extLst>
          </p:nvPr>
        </p:nvGraphicFramePr>
        <p:xfrm>
          <a:off x="259558" y="1980425"/>
          <a:ext cx="10224291" cy="4698888"/>
        </p:xfrm>
        <a:graphic>
          <a:graphicData uri="http://schemas.openxmlformats.org/drawingml/2006/table">
            <a:tbl>
              <a:tblPr/>
              <a:tblGrid>
                <a:gridCol w="989448"/>
                <a:gridCol w="1073358"/>
                <a:gridCol w="216024"/>
                <a:gridCol w="872744"/>
                <a:gridCol w="1071472"/>
                <a:gridCol w="216024"/>
                <a:gridCol w="874630"/>
                <a:gridCol w="1141594"/>
                <a:gridCol w="216024"/>
                <a:gridCol w="864096"/>
                <a:gridCol w="936104"/>
                <a:gridCol w="176986"/>
                <a:gridCol w="989448"/>
                <a:gridCol w="586339"/>
              </a:tblGrid>
              <a:tr h="178322">
                <a:tc>
                  <a:txBody>
                    <a:bodyPr/>
                    <a:lstStyle/>
                    <a:p>
                      <a:pPr algn="l" fontAlgn="b"/>
                      <a:r>
                        <a:rPr lang="en-GB" sz="900" b="0" i="0" u="none" strike="noStrike" dirty="0">
                          <a:solidFill>
                            <a:srgbClr val="003300"/>
                          </a:solidFill>
                          <a:effectLst/>
                          <a:latin typeface="Arial" panose="020B0604020202020204" pitchFamily="34" charset="0"/>
                        </a:rPr>
                        <a:t>January</a:t>
                      </a:r>
                      <a:r>
                        <a:rPr lang="en-GB" sz="900" b="0" i="0" u="none" strike="noStrike" dirty="0">
                          <a:solidFill>
                            <a:srgbClr val="000000"/>
                          </a:solidFill>
                          <a:effectLst/>
                          <a:latin typeface="Arial" panose="020B0604020202020204" pitchFamily="34" charset="0"/>
                        </a:rPr>
                        <a:t> </a:t>
                      </a:r>
                      <a:r>
                        <a:rPr lang="en-GB" sz="900" b="1" i="0" u="none" strike="noStrike" dirty="0">
                          <a:solidFill>
                            <a:srgbClr val="92D050"/>
                          </a:solidFill>
                          <a:effectLst/>
                          <a:latin typeface="Arial" panose="020B0604020202020204" pitchFamily="34" charset="0"/>
                        </a:rPr>
                        <a:t>2011</a:t>
                      </a:r>
                      <a:endParaRPr lang="en-GB" sz="9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£172</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£184</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£186</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dirty="0">
                          <a:solidFill>
                            <a:srgbClr val="003300"/>
                          </a:solidFill>
                          <a:effectLst/>
                          <a:latin typeface="Arial" panose="020B0604020202020204" pitchFamily="34" charset="0"/>
                        </a:rPr>
                        <a:t>£</a:t>
                      </a:r>
                      <a:r>
                        <a:rPr lang="en-GB" sz="900" b="1" i="0" u="none" strike="noStrike" dirty="0" smtClean="0">
                          <a:solidFill>
                            <a:srgbClr val="003300"/>
                          </a:solidFill>
                          <a:effectLst/>
                          <a:latin typeface="Arial" panose="020B0604020202020204" pitchFamily="34" charset="0"/>
                        </a:rPr>
                        <a:t>170</a:t>
                      </a:r>
                      <a:endParaRPr lang="en-GB" sz="900" b="1" i="0" u="none" strike="noStrike" dirty="0">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43198">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£161</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£161</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1" i="0" u="none" strike="noStrike">
                          <a:solidFill>
                            <a:srgbClr val="003300"/>
                          </a:solidFill>
                          <a:effectLst/>
                          <a:latin typeface="Arial" panose="020B0604020202020204" pitchFamily="34" charset="0"/>
                        </a:rPr>
                        <a:t>2011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2012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2013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2014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dirty="0">
                        <a:solidFill>
                          <a:srgbClr val="003300"/>
                        </a:solidFill>
                        <a:effectLst/>
                        <a:latin typeface="Arial" panose="020B0604020202020204" pitchFamily="34" charset="0"/>
                      </a:endParaRPr>
                    </a:p>
                  </a:txBody>
                  <a:tcPr marL="0" marR="0" marT="0" marB="0" anchor="ctr">
                    <a:lnL>
                      <a:noFill/>
                    </a:lnL>
                    <a:lnR>
                      <a:noFill/>
                    </a:lnR>
                    <a:lnT>
                      <a:noFill/>
                    </a:lnT>
                    <a:lnB>
                      <a:noFill/>
                    </a:lnB>
                  </a:tcPr>
                </a:tc>
              </a:tr>
            </a:tbl>
          </a:graphicData>
        </a:graphic>
      </p:graphicFrame>
      <p:sp>
        <p:nvSpPr>
          <p:cNvPr id="141" name="Line 7"/>
          <p:cNvSpPr>
            <a:spLocks noChangeShapeType="1"/>
          </p:cNvSpPr>
          <p:nvPr/>
        </p:nvSpPr>
        <p:spPr bwMode="auto">
          <a:xfrm>
            <a:off x="193476" y="22684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2" name="Line 7"/>
          <p:cNvSpPr>
            <a:spLocks noChangeShapeType="1"/>
          </p:cNvSpPr>
          <p:nvPr/>
        </p:nvSpPr>
        <p:spPr bwMode="auto">
          <a:xfrm>
            <a:off x="193476" y="26285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3" name="Line 7"/>
          <p:cNvSpPr>
            <a:spLocks noChangeShapeType="1"/>
          </p:cNvSpPr>
          <p:nvPr/>
        </p:nvSpPr>
        <p:spPr bwMode="auto">
          <a:xfrm>
            <a:off x="193476" y="29885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4" name="Line 7"/>
          <p:cNvSpPr>
            <a:spLocks noChangeShapeType="1"/>
          </p:cNvSpPr>
          <p:nvPr/>
        </p:nvSpPr>
        <p:spPr bwMode="auto">
          <a:xfrm>
            <a:off x="193476" y="334858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5" name="Line 7"/>
          <p:cNvSpPr>
            <a:spLocks noChangeShapeType="1"/>
          </p:cNvSpPr>
          <p:nvPr/>
        </p:nvSpPr>
        <p:spPr bwMode="auto">
          <a:xfrm>
            <a:off x="193476" y="370862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6" name="Line 7"/>
          <p:cNvSpPr>
            <a:spLocks noChangeShapeType="1"/>
          </p:cNvSpPr>
          <p:nvPr/>
        </p:nvSpPr>
        <p:spPr bwMode="auto">
          <a:xfrm>
            <a:off x="193476" y="40686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7" name="Line 7"/>
          <p:cNvSpPr>
            <a:spLocks noChangeShapeType="1"/>
          </p:cNvSpPr>
          <p:nvPr/>
        </p:nvSpPr>
        <p:spPr bwMode="auto">
          <a:xfrm>
            <a:off x="193476" y="44287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8" name="Line 7"/>
          <p:cNvSpPr>
            <a:spLocks noChangeShapeType="1"/>
          </p:cNvSpPr>
          <p:nvPr/>
        </p:nvSpPr>
        <p:spPr bwMode="auto">
          <a:xfrm>
            <a:off x="193476" y="47887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9" name="Line 7"/>
          <p:cNvSpPr>
            <a:spLocks noChangeShapeType="1"/>
          </p:cNvSpPr>
          <p:nvPr/>
        </p:nvSpPr>
        <p:spPr bwMode="auto">
          <a:xfrm>
            <a:off x="193476" y="522079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0" name="Line 7"/>
          <p:cNvSpPr>
            <a:spLocks noChangeShapeType="1"/>
          </p:cNvSpPr>
          <p:nvPr/>
        </p:nvSpPr>
        <p:spPr bwMode="auto">
          <a:xfrm>
            <a:off x="193476" y="558083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1" name="Line 7"/>
          <p:cNvSpPr>
            <a:spLocks noChangeShapeType="1"/>
          </p:cNvSpPr>
          <p:nvPr/>
        </p:nvSpPr>
        <p:spPr bwMode="auto">
          <a:xfrm>
            <a:off x="193476" y="6012879"/>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2" name="Line 7"/>
          <p:cNvSpPr>
            <a:spLocks noChangeShapeType="1"/>
          </p:cNvSpPr>
          <p:nvPr/>
        </p:nvSpPr>
        <p:spPr bwMode="auto">
          <a:xfrm>
            <a:off x="193476" y="6444927"/>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36"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16</a:t>
            </a:fld>
            <a:endParaRPr lang="en-GB" dirty="0"/>
          </a:p>
        </p:txBody>
      </p:sp>
    </p:spTree>
    <p:extLst>
      <p:ext uri="{BB962C8B-B14F-4D97-AF65-F5344CB8AC3E}">
        <p14:creationId xmlns:p14="http://schemas.microsoft.com/office/powerpoint/2010/main" val="2684473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update note</a:t>
            </a:r>
            <a:endParaRPr lang="en-GB" sz="5000" b="1" u="sng" dirty="0">
              <a:solidFill>
                <a:srgbClr val="62B030"/>
              </a:solidFill>
              <a:latin typeface="Arial" charset="0"/>
            </a:endParaRPr>
          </a:p>
        </p:txBody>
      </p:sp>
      <p:sp>
        <p:nvSpPr>
          <p:cNvPr id="1843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7412" name="Rectangle 4"/>
          <p:cNvSpPr>
            <a:spLocks noChangeArrowheads="1"/>
          </p:cNvSpPr>
          <p:nvPr/>
        </p:nvSpPr>
        <p:spPr bwMode="auto">
          <a:xfrm>
            <a:off x="204788" y="1260351"/>
            <a:ext cx="9445625" cy="5029750"/>
          </a:xfrm>
          <a:prstGeom prst="rect">
            <a:avLst/>
          </a:prstGeom>
          <a:noFill/>
          <a:ln>
            <a:noFill/>
          </a:ln>
          <a:extLst/>
        </p:spPr>
        <p:txBody>
          <a:bodyPr lIns="104306" tIns="52153" rIns="104306" bIns="52153">
            <a:spAutoFit/>
          </a:bodyPr>
          <a:lstStyle/>
          <a:p>
            <a:pPr eaLnBrk="1" hangingPunct="1">
              <a:defRPr/>
            </a:pPr>
            <a:r>
              <a:rPr lang="en-US" sz="2000" b="1" dirty="0">
                <a:solidFill>
                  <a:srgbClr val="003C16"/>
                </a:solidFill>
                <a:latin typeface="Arial" charset="0"/>
                <a:cs typeface="Arial" charset="0"/>
              </a:rPr>
              <a:t>From </a:t>
            </a:r>
            <a:r>
              <a:rPr lang="en-US" sz="2000" b="1" dirty="0" smtClean="0">
                <a:solidFill>
                  <a:srgbClr val="003C16"/>
                </a:solidFill>
                <a:latin typeface="Arial" charset="0"/>
                <a:cs typeface="Arial" charset="0"/>
              </a:rPr>
              <a:t>March 2014, the base data from which the Asda Income Tracker is derived have been updated.</a:t>
            </a:r>
          </a:p>
          <a:p>
            <a:pPr eaLnBrk="1" hangingPunct="1">
              <a:defRPr/>
            </a:pPr>
            <a:endParaRPr lang="en-US" sz="2000" b="1" dirty="0">
              <a:solidFill>
                <a:srgbClr val="003C16"/>
              </a:solidFill>
              <a:latin typeface="Arial" charset="0"/>
              <a:cs typeface="Arial" charset="0"/>
            </a:endParaRPr>
          </a:p>
          <a:p>
            <a:pPr eaLnBrk="1" hangingPunct="1">
              <a:defRPr/>
            </a:pPr>
            <a:r>
              <a:rPr lang="en-US" sz="2000" b="1" dirty="0" smtClean="0">
                <a:solidFill>
                  <a:srgbClr val="003C16"/>
                </a:solidFill>
                <a:latin typeface="Arial" charset="0"/>
                <a:cs typeface="Arial" charset="0"/>
              </a:rPr>
              <a:t>This is to account for the latest release from the Office for National Statistics of the Living Costs and Food Survey: 2013 edition. This release gives the detailed data required to compute the spending and income figures for the average UK household that feed into the overall discretionary income result. These updates are conducted on an annual basis, in line with the release of the necessary datasets. </a:t>
            </a:r>
          </a:p>
          <a:p>
            <a:pPr eaLnBrk="1" hangingPunct="1">
              <a:defRPr/>
            </a:pPr>
            <a:endParaRPr lang="en-US" sz="2000" b="1" dirty="0">
              <a:solidFill>
                <a:srgbClr val="003C16"/>
              </a:solidFill>
              <a:latin typeface="Arial" charset="0"/>
              <a:cs typeface="Arial" charset="0"/>
            </a:endParaRPr>
          </a:p>
          <a:p>
            <a:pPr eaLnBrk="1" hangingPunct="1">
              <a:defRPr/>
            </a:pPr>
            <a:r>
              <a:rPr lang="en-US" sz="2000" b="1" dirty="0" smtClean="0">
                <a:solidFill>
                  <a:srgbClr val="003C16"/>
                </a:solidFill>
                <a:latin typeface="Arial" charset="0"/>
                <a:cs typeface="Arial" charset="0"/>
              </a:rPr>
              <a:t>This update is required to continue to keep the Income Tracker as relevant as possible, with the most up-to-date data available. The update makes the latest vintage of the Income Tracker report and associated datasets not directly comparable with previous editions. However, the new time series data now available (e.g. in the tables and charts pages) provide the most complete estimates and should be used for any time series analysis.</a:t>
            </a:r>
            <a:endParaRPr lang="en-GB" sz="2400" b="1" dirty="0">
              <a:solidFill>
                <a:srgbClr val="003C16"/>
              </a:solidFill>
              <a:latin typeface="Arial" charset="0"/>
              <a:cs typeface="Arial" charset="0"/>
            </a:endParaRPr>
          </a:p>
        </p:txBody>
      </p:sp>
      <p:sp>
        <p:nvSpPr>
          <p:cNvPr id="18437"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18438" name="Text Box 9"/>
          <p:cNvSpPr txBox="1">
            <a:spLocks noChangeArrowheads="1"/>
          </p:cNvSpPr>
          <p:nvPr/>
        </p:nvSpPr>
        <p:spPr bwMode="auto">
          <a:xfrm>
            <a:off x="69850" y="7115175"/>
            <a:ext cx="3794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100" b="1" dirty="0" smtClean="0">
                <a:solidFill>
                  <a:schemeClr val="bg2"/>
                </a:solidFill>
              </a:rPr>
              <a:t>17</a:t>
            </a:r>
            <a:endParaRPr lang="en-US" sz="1100" b="1" dirty="0">
              <a:solidFill>
                <a:schemeClr val="bg2"/>
              </a:solidFill>
            </a:endParaRPr>
          </a:p>
        </p:txBody>
      </p:sp>
    </p:spTree>
    <p:extLst>
      <p:ext uri="{BB962C8B-B14F-4D97-AF65-F5344CB8AC3E}">
        <p14:creationId xmlns:p14="http://schemas.microsoft.com/office/powerpoint/2010/main" val="571133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77800" y="2916238"/>
            <a:ext cx="927735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endParaRPr lang="en-GB" sz="1800" b="1" i="1" dirty="0">
              <a:solidFill>
                <a:srgbClr val="7BC23E"/>
              </a:solidFill>
              <a:latin typeface="Arial" charset="0"/>
              <a:cs typeface="Arial" charset="0"/>
            </a:endParaRPr>
          </a:p>
          <a:p>
            <a:pPr eaLnBrk="1" hangingPunct="1"/>
            <a:endParaRPr lang="en-GB" sz="1800" b="1" i="1" dirty="0">
              <a:solidFill>
                <a:srgbClr val="7BC23E"/>
              </a:solidFill>
              <a:latin typeface="Arial" charset="0"/>
              <a:cs typeface="Arial" charset="0"/>
            </a:endParaRPr>
          </a:p>
          <a:p>
            <a:pPr eaLnBrk="1" hangingPunct="1"/>
            <a:r>
              <a:rPr lang="en-GB" sz="1800" b="1" i="1" dirty="0">
                <a:solidFill>
                  <a:srgbClr val="7BC23E"/>
                </a:solidFill>
                <a:latin typeface="Arial" charset="0"/>
                <a:cs typeface="Arial" charset="0"/>
              </a:rPr>
              <a:t>Total household income</a:t>
            </a:r>
            <a:r>
              <a:rPr lang="en-GB" sz="1800" b="1" i="1" dirty="0">
                <a:solidFill>
                  <a:srgbClr val="000000"/>
                </a:solidFill>
                <a:latin typeface="Arial" charset="0"/>
                <a:cs typeface="Arial" charset="0"/>
              </a:rPr>
              <a:t> </a:t>
            </a:r>
            <a:r>
              <a:rPr lang="en-GB" sz="1800" b="1" dirty="0">
                <a:solidFill>
                  <a:srgbClr val="000000"/>
                </a:solidFill>
                <a:latin typeface="Arial" charset="0"/>
                <a:cs typeface="Arial" charset="0"/>
              </a:rPr>
              <a:t>for the United Kingdom is derived from the Living Costs and Food Survey </a:t>
            </a:r>
            <a:r>
              <a:rPr lang="en-GB" sz="1800" b="1" dirty="0" smtClean="0">
                <a:solidFill>
                  <a:srgbClr val="000000"/>
                </a:solidFill>
                <a:latin typeface="Arial" charset="0"/>
                <a:cs typeface="Arial" charset="0"/>
              </a:rPr>
              <a:t>2012 (released December 2013). </a:t>
            </a:r>
            <a:r>
              <a:rPr lang="en-GB" sz="1800" b="1" dirty="0">
                <a:solidFill>
                  <a:srgbClr val="000000"/>
                </a:solidFill>
                <a:latin typeface="Arial" charset="0"/>
                <a:cs typeface="Arial" charset="0"/>
              </a:rPr>
              <a:t>This is updated on a monthly basis using official statistics on average earnings, unemployment, social security payments, interest rates and pension income. Earnings data from the Office for National Statistics that is released in the month of the report refers to the previous month. We forecast earnings data for the month of the report.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US" sz="1800" b="1" i="1" dirty="0">
                <a:solidFill>
                  <a:srgbClr val="7BC23E"/>
                </a:solidFill>
                <a:latin typeface="Arial" charset="0"/>
                <a:cs typeface="Arial" charset="0"/>
              </a:rPr>
              <a:t>Taxes </a:t>
            </a:r>
            <a:r>
              <a:rPr lang="en-US" sz="1800" b="1" dirty="0">
                <a:solidFill>
                  <a:srgbClr val="000000"/>
                </a:solidFill>
                <a:latin typeface="Arial" charset="0"/>
                <a:cs typeface="Arial" charset="0"/>
              </a:rPr>
              <a:t>are subtracted from total household income to estimate the actual amount that can be spent on goods and services, i.e. net income or disposable income. The average amount of tax paid is calculated using the latest version of the Living Costs and Food Survey. This is updated on a monthly basis using Office for National Statistics data and Cebr modelling.</a:t>
            </a:r>
            <a:br>
              <a:rPr lang="en-US" sz="1800" b="1" dirty="0">
                <a:solidFill>
                  <a:srgbClr val="000000"/>
                </a:solidFill>
                <a:latin typeface="Arial" charset="0"/>
                <a:cs typeface="Arial" charset="0"/>
              </a:rPr>
            </a:br>
            <a:endParaRPr lang="en-GB" sz="1800" b="1" dirty="0">
              <a:solidFill>
                <a:srgbClr val="000000"/>
              </a:solidFill>
              <a:latin typeface="Arial" charset="0"/>
              <a:cs typeface="Arial" charset="0"/>
            </a:endParaRPr>
          </a:p>
        </p:txBody>
      </p:sp>
      <p:sp>
        <p:nvSpPr>
          <p:cNvPr id="2457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458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8436" name="Rectangle 4"/>
          <p:cNvSpPr>
            <a:spLocks noChangeArrowheads="1"/>
          </p:cNvSpPr>
          <p:nvPr/>
        </p:nvSpPr>
        <p:spPr bwMode="auto">
          <a:xfrm>
            <a:off x="177800" y="971550"/>
            <a:ext cx="7761288" cy="2368550"/>
          </a:xfrm>
          <a:prstGeom prst="rect">
            <a:avLst/>
          </a:prstGeom>
          <a:noFill/>
          <a:ln>
            <a:noFill/>
          </a:ln>
          <a:extLst/>
        </p:spPr>
        <p:txBody>
          <a:bodyPr lIns="104306" tIns="52153" rIns="104306" bIns="52153">
            <a:spAutoFit/>
          </a:bodyPr>
          <a:lstStyle/>
          <a:p>
            <a:pPr eaLnBrk="1" hangingPunct="1">
              <a:defRPr/>
            </a:pPr>
            <a:r>
              <a:rPr lang="en-US" sz="1800" b="1" dirty="0">
                <a:solidFill>
                  <a:srgbClr val="003C16"/>
                </a:solidFill>
                <a:latin typeface="Arial" charset="0"/>
                <a:cs typeface="Arial" charset="0"/>
              </a:rPr>
              <a:t>The Asda income tracker  is calculated from the following equations:</a:t>
            </a:r>
          </a:p>
          <a:p>
            <a:pPr eaLnBrk="1" hangingPunct="1">
              <a:defRPr/>
            </a:pPr>
            <a:endParaRPr lang="en-GB" sz="2100" b="1" dirty="0">
              <a:solidFill>
                <a:srgbClr val="003C16"/>
              </a:solidFill>
              <a:latin typeface="Arial" charset="0"/>
              <a:cs typeface="Arial" charset="0"/>
            </a:endParaRPr>
          </a:p>
          <a:p>
            <a:pPr marL="457200" indent="-457200" eaLnBrk="1" hangingPunct="1">
              <a:buFont typeface="Arial" pitchFamily="34" charset="0"/>
              <a:buChar char="•"/>
              <a:defRPr/>
            </a:pPr>
            <a:r>
              <a:rPr lang="en-GB" b="1" dirty="0">
                <a:solidFill>
                  <a:srgbClr val="E0B200"/>
                </a:solidFill>
                <a:latin typeface="Arial" charset="0"/>
                <a:cs typeface="Arial" charset="0"/>
              </a:rPr>
              <a:t>Total household income minus taxes</a:t>
            </a:r>
            <a:br>
              <a:rPr lang="en-GB" b="1" dirty="0">
                <a:solidFill>
                  <a:srgbClr val="E0B200"/>
                </a:solidFill>
                <a:latin typeface="Arial" charset="0"/>
                <a:cs typeface="Arial" charset="0"/>
              </a:rPr>
            </a:br>
            <a:r>
              <a:rPr lang="en-GB" b="1" dirty="0">
                <a:solidFill>
                  <a:srgbClr val="E0B200"/>
                </a:solidFill>
                <a:latin typeface="Arial" charset="0"/>
                <a:cs typeface="Arial" charset="0"/>
              </a:rPr>
              <a:t>equals net income</a:t>
            </a:r>
          </a:p>
          <a:p>
            <a:pPr marL="457200" indent="-457200" eaLnBrk="1" hangingPunct="1">
              <a:buFont typeface="Arial" pitchFamily="34" charset="0"/>
              <a:buChar char="•"/>
              <a:defRPr/>
            </a:pPr>
            <a:r>
              <a:rPr lang="en-GB" b="1" dirty="0">
                <a:solidFill>
                  <a:srgbClr val="7DC242"/>
                </a:solidFill>
                <a:latin typeface="Arial" charset="0"/>
                <a:cs typeface="Arial" charset="0"/>
              </a:rPr>
              <a:t>Net income minus basic spend equals Asda income tracker</a:t>
            </a:r>
          </a:p>
        </p:txBody>
      </p:sp>
      <p:sp>
        <p:nvSpPr>
          <p:cNvPr id="2458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560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5604" name="Rectangle 5"/>
          <p:cNvSpPr>
            <a:spLocks noChangeArrowheads="1"/>
          </p:cNvSpPr>
          <p:nvPr/>
        </p:nvSpPr>
        <p:spPr bwMode="auto">
          <a:xfrm>
            <a:off x="177800" y="2208213"/>
            <a:ext cx="92773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800" b="1" i="1" dirty="0">
                <a:solidFill>
                  <a:srgbClr val="7BC23E"/>
                </a:solidFill>
                <a:latin typeface="Arial" charset="0"/>
                <a:cs typeface="Arial" charset="0"/>
              </a:rPr>
              <a:t>Net income</a:t>
            </a:r>
            <a:r>
              <a:rPr lang="en-US" sz="1800" b="1" i="1" dirty="0">
                <a:solidFill>
                  <a:srgbClr val="000000"/>
                </a:solidFill>
                <a:latin typeface="Arial" charset="0"/>
                <a:cs typeface="Arial" charset="0"/>
              </a:rPr>
              <a:t> </a:t>
            </a:r>
            <a:r>
              <a:rPr lang="en-US" sz="1800" b="1" dirty="0">
                <a:solidFill>
                  <a:srgbClr val="000000"/>
                </a:solidFill>
                <a:latin typeface="Arial" charset="0"/>
                <a:cs typeface="Arial" charset="0"/>
              </a:rPr>
              <a:t>is calculated by deducting our tax estimate from our total household income estimate. </a:t>
            </a:r>
            <a:br>
              <a:rPr lang="en-US" sz="1800" b="1" dirty="0">
                <a:solidFill>
                  <a:srgbClr val="000000"/>
                </a:solidFill>
                <a:latin typeface="Arial" charset="0"/>
                <a:cs typeface="Arial" charset="0"/>
              </a:rPr>
            </a:br>
            <a:r>
              <a:rPr lang="en-US" sz="1800" b="1" dirty="0">
                <a:solidFill>
                  <a:srgbClr val="000000"/>
                </a:solidFill>
                <a:latin typeface="Arial" charset="0"/>
                <a:cs typeface="Arial" charset="0"/>
              </a:rPr>
              <a:t/>
            </a:r>
            <a:br>
              <a:rPr lang="en-US" sz="1800" b="1" dirty="0">
                <a:solidFill>
                  <a:srgbClr val="000000"/>
                </a:solidFill>
                <a:latin typeface="Arial" charset="0"/>
                <a:cs typeface="Arial" charset="0"/>
              </a:rPr>
            </a:br>
            <a:r>
              <a:rPr lang="en-US" sz="1800" b="1" i="1" dirty="0">
                <a:solidFill>
                  <a:srgbClr val="7BC23E"/>
                </a:solidFill>
                <a:latin typeface="Arial" charset="0"/>
                <a:cs typeface="Arial" charset="0"/>
              </a:rPr>
              <a:t>Basic spend (cost of living)</a:t>
            </a:r>
            <a:r>
              <a:rPr lang="en-US" sz="1800" b="1" dirty="0">
                <a:solidFill>
                  <a:srgbClr val="000000"/>
                </a:solidFill>
                <a:latin typeface="Arial" charset="0"/>
                <a:cs typeface="Arial" charset="0"/>
              </a:rPr>
              <a:t> figures are updated using monthly consumer price data and the trend growth rate in the volume of essential goods and services purchased over the most recent ten year period. A full list of items constituting basic (or ‘essential’) spending was created in collaboration between Asda and Cebr when the income tracker concept was originally formed in 2008. This list is available on request.</a:t>
            </a:r>
            <a:br>
              <a:rPr lang="en-US"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The </a:t>
            </a:r>
            <a:r>
              <a:rPr lang="en-GB" sz="1800" b="1" i="1" dirty="0">
                <a:solidFill>
                  <a:srgbClr val="7BC23E"/>
                </a:solidFill>
                <a:latin typeface="Arial" charset="0"/>
                <a:cs typeface="Arial" charset="0"/>
              </a:rPr>
              <a:t>Asda income tracker</a:t>
            </a:r>
            <a:r>
              <a:rPr lang="en-GB" sz="1800" b="1" dirty="0">
                <a:solidFill>
                  <a:srgbClr val="000000"/>
                </a:solidFill>
                <a:latin typeface="Arial" charset="0"/>
                <a:cs typeface="Arial" charset="0"/>
              </a:rPr>
              <a:t> is a measure of ‘discretionary income’, reflecting the amount remaining after the average UK household has had taxes subtracted from their income and bought essential items such as: groceries, electricity, gas, transport costs and mortgage interest payments or rent. The income tracker measures the amount left over to spend on discretionary purchases such as leisure and recreation goods and services.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endParaRPr lang="en-GB" sz="1400" b="1" dirty="0">
              <a:solidFill>
                <a:srgbClr val="000000"/>
              </a:solidFill>
              <a:latin typeface="Arial" charset="0"/>
              <a:cs typeface="Arial" charset="0"/>
            </a:endParaRPr>
          </a:p>
        </p:txBody>
      </p:sp>
      <p:sp>
        <p:nvSpPr>
          <p:cNvPr id="25605" name="Rectangle 6"/>
          <p:cNvSpPr>
            <a:spLocks noChangeArrowheads="1"/>
          </p:cNvSpPr>
          <p:nvPr/>
        </p:nvSpPr>
        <p:spPr bwMode="auto">
          <a:xfrm>
            <a:off x="177800" y="1160463"/>
            <a:ext cx="74850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b="1" dirty="0">
                <a:solidFill>
                  <a:srgbClr val="E0B200"/>
                </a:solidFill>
                <a:latin typeface="Arial" charset="0"/>
                <a:cs typeface="Arial" charset="0"/>
              </a:rPr>
              <a:t>These components are based on official statistics and Cebr calculations.</a:t>
            </a:r>
            <a:r>
              <a:rPr lang="en-GB" b="1" dirty="0">
                <a:solidFill>
                  <a:srgbClr val="FF9900"/>
                </a:solidFill>
                <a:latin typeface="Arial" charset="0"/>
                <a:cs typeface="Arial" charset="0"/>
              </a:rPr>
              <a:t> </a:t>
            </a:r>
          </a:p>
        </p:txBody>
      </p:sp>
      <p:sp>
        <p:nvSpPr>
          <p:cNvPr id="25606"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19</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7800" y="268288"/>
            <a:ext cx="62388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Contents</a:t>
            </a:r>
            <a:endParaRPr lang="en-GB" sz="5000" b="1" u="sng" dirty="0">
              <a:solidFill>
                <a:srgbClr val="62B030"/>
              </a:solidFill>
              <a:latin typeface="Arial" charset="0"/>
            </a:endParaRPr>
          </a:p>
        </p:txBody>
      </p:sp>
      <p:sp>
        <p:nvSpPr>
          <p:cNvPr id="307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3076" name="Rectangle 4"/>
          <p:cNvSpPr>
            <a:spLocks noChangeArrowheads="1"/>
          </p:cNvSpPr>
          <p:nvPr/>
        </p:nvSpPr>
        <p:spPr bwMode="auto">
          <a:xfrm>
            <a:off x="177800" y="1276350"/>
            <a:ext cx="9090025" cy="490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defRPr/>
            </a:pPr>
            <a:r>
              <a:rPr lang="en-GB" sz="2600" b="1" dirty="0">
                <a:solidFill>
                  <a:srgbClr val="003C16"/>
                </a:solidFill>
                <a:latin typeface="Arial" charset="0"/>
              </a:rPr>
              <a:t>Introduction</a:t>
            </a:r>
            <a:r>
              <a:rPr lang="en-GB" sz="2600" b="1" dirty="0">
                <a:solidFill>
                  <a:srgbClr val="7DC242"/>
                </a:solidFill>
                <a:latin typeface="Arial" charset="0"/>
              </a:rPr>
              <a:t>					03</a:t>
            </a:r>
            <a:br>
              <a:rPr lang="en-GB" sz="2600" b="1" dirty="0">
                <a:solidFill>
                  <a:srgbClr val="7DC242"/>
                </a:solidFill>
                <a:latin typeface="Arial" charset="0"/>
              </a:rPr>
            </a:br>
            <a:r>
              <a:rPr lang="en-GB" sz="2600" b="1" dirty="0">
                <a:solidFill>
                  <a:srgbClr val="003C16"/>
                </a:solidFill>
                <a:latin typeface="Arial" charset="0"/>
              </a:rPr>
              <a:t>Headlines	</a:t>
            </a:r>
            <a:r>
              <a:rPr lang="en-GB" sz="2600" b="1" dirty="0">
                <a:solidFill>
                  <a:srgbClr val="7DC242"/>
                </a:solidFill>
                <a:latin typeface="Arial" charset="0"/>
              </a:rPr>
              <a:t>					04</a:t>
            </a:r>
            <a:br>
              <a:rPr lang="en-GB" sz="2600" b="1" dirty="0">
                <a:solidFill>
                  <a:srgbClr val="7DC242"/>
                </a:solidFill>
                <a:latin typeface="Arial" charset="0"/>
              </a:rPr>
            </a:br>
            <a:r>
              <a:rPr lang="en-GB" sz="2600" b="1" dirty="0">
                <a:solidFill>
                  <a:srgbClr val="003C16"/>
                </a:solidFill>
                <a:latin typeface="Arial" charset="0"/>
              </a:rPr>
              <a:t>Constructing the Income Tracker </a:t>
            </a:r>
            <a:r>
              <a:rPr lang="en-GB" sz="2600" b="1" dirty="0">
                <a:solidFill>
                  <a:srgbClr val="7DC242"/>
                </a:solidFill>
                <a:latin typeface="Arial" charset="0"/>
              </a:rPr>
              <a:t>		05</a:t>
            </a:r>
            <a:br>
              <a:rPr lang="en-GB" sz="2600" b="1" dirty="0">
                <a:solidFill>
                  <a:srgbClr val="7DC242"/>
                </a:solidFill>
                <a:latin typeface="Arial" charset="0"/>
              </a:rPr>
            </a:br>
            <a:r>
              <a:rPr lang="en-GB" sz="2600" b="1" dirty="0">
                <a:solidFill>
                  <a:srgbClr val="003C16"/>
                </a:solidFill>
                <a:latin typeface="Arial" charset="0"/>
              </a:rPr>
              <a:t>Dashboard</a:t>
            </a:r>
            <a:r>
              <a:rPr lang="en-GB" sz="2600" b="1" dirty="0">
                <a:solidFill>
                  <a:srgbClr val="7DC242"/>
                </a:solidFill>
                <a:latin typeface="Arial" charset="0"/>
              </a:rPr>
              <a:t>						06</a:t>
            </a:r>
            <a:br>
              <a:rPr lang="en-GB" sz="2600" b="1" dirty="0">
                <a:solidFill>
                  <a:srgbClr val="7DC242"/>
                </a:solidFill>
                <a:latin typeface="Arial" charset="0"/>
              </a:rPr>
            </a:br>
            <a:r>
              <a:rPr lang="en-GB" sz="2600" b="1" dirty="0">
                <a:solidFill>
                  <a:srgbClr val="003C16"/>
                </a:solidFill>
                <a:latin typeface="Arial" charset="0"/>
              </a:rPr>
              <a:t>Income Tracker trends</a:t>
            </a:r>
            <a:r>
              <a:rPr lang="en-GB" sz="2600" b="1" dirty="0">
                <a:solidFill>
                  <a:srgbClr val="7DC242"/>
                </a:solidFill>
                <a:latin typeface="Arial" charset="0"/>
              </a:rPr>
              <a:t>				07</a:t>
            </a:r>
            <a:br>
              <a:rPr lang="en-GB" sz="2600" b="1" dirty="0">
                <a:solidFill>
                  <a:srgbClr val="7DC242"/>
                </a:solidFill>
                <a:latin typeface="Arial" charset="0"/>
              </a:rPr>
            </a:br>
            <a:r>
              <a:rPr lang="en-GB" sz="2600" b="1" dirty="0">
                <a:solidFill>
                  <a:srgbClr val="003C16"/>
                </a:solidFill>
                <a:latin typeface="Arial" charset="0"/>
              </a:rPr>
              <a:t>Cost of living</a:t>
            </a:r>
            <a:r>
              <a:rPr lang="en-GB" sz="2600" b="1" dirty="0">
                <a:solidFill>
                  <a:srgbClr val="7DC242"/>
                </a:solidFill>
                <a:latin typeface="Arial" charset="0"/>
              </a:rPr>
              <a:t>					09</a:t>
            </a:r>
            <a:br>
              <a:rPr lang="en-GB" sz="2600" b="1" dirty="0">
                <a:solidFill>
                  <a:srgbClr val="7DC242"/>
                </a:solidFill>
                <a:latin typeface="Arial" charset="0"/>
              </a:rPr>
            </a:br>
            <a:r>
              <a:rPr lang="en-GB" sz="2600" b="1" dirty="0">
                <a:solidFill>
                  <a:srgbClr val="003C16"/>
                </a:solidFill>
                <a:latin typeface="Arial" charset="0"/>
              </a:rPr>
              <a:t>Labour market</a:t>
            </a:r>
            <a:r>
              <a:rPr lang="en-GB" sz="2600" b="1" dirty="0">
                <a:solidFill>
                  <a:srgbClr val="7DC242"/>
                </a:solidFill>
                <a:latin typeface="Arial" charset="0"/>
              </a:rPr>
              <a:t>					11</a:t>
            </a:r>
          </a:p>
          <a:p>
            <a:pPr eaLnBrk="1" hangingPunct="1">
              <a:defRPr/>
            </a:pPr>
            <a:r>
              <a:rPr lang="en-GB" sz="2600" b="1" dirty="0">
                <a:solidFill>
                  <a:srgbClr val="003C16"/>
                </a:solidFill>
                <a:latin typeface="Arial" charset="0"/>
              </a:rPr>
              <a:t>Contact	</a:t>
            </a:r>
            <a:r>
              <a:rPr lang="en-GB" sz="2600" b="1" dirty="0">
                <a:solidFill>
                  <a:srgbClr val="7DC242"/>
                </a:solidFill>
                <a:latin typeface="Arial" charset="0"/>
              </a:rPr>
              <a:t>					12</a:t>
            </a:r>
            <a:br>
              <a:rPr lang="en-GB" sz="2600" b="1" dirty="0">
                <a:solidFill>
                  <a:srgbClr val="7DC242"/>
                </a:solidFill>
                <a:latin typeface="Arial" charset="0"/>
              </a:rPr>
            </a:br>
            <a:r>
              <a:rPr lang="en-GB" sz="2600" b="1" dirty="0">
                <a:solidFill>
                  <a:srgbClr val="003C16"/>
                </a:solidFill>
                <a:latin typeface="Arial" charset="0"/>
              </a:rPr>
              <a:t>Data charts &amp; tables	</a:t>
            </a:r>
            <a:r>
              <a:rPr lang="en-GB" sz="2600" b="1" dirty="0">
                <a:solidFill>
                  <a:srgbClr val="7DC242"/>
                </a:solidFill>
                <a:latin typeface="Arial" charset="0"/>
              </a:rPr>
              <a:t>			13</a:t>
            </a:r>
            <a:br>
              <a:rPr lang="en-GB" sz="2600" b="1" dirty="0">
                <a:solidFill>
                  <a:srgbClr val="7DC242"/>
                </a:solidFill>
                <a:latin typeface="Arial" charset="0"/>
              </a:rPr>
            </a:br>
            <a:r>
              <a:rPr lang="en-GB" sz="2600" b="1" dirty="0">
                <a:solidFill>
                  <a:srgbClr val="003C16"/>
                </a:solidFill>
                <a:latin typeface="Arial" charset="0"/>
              </a:rPr>
              <a:t>Method update</a:t>
            </a:r>
            <a:r>
              <a:rPr lang="en-GB" sz="2600" b="1" dirty="0">
                <a:solidFill>
                  <a:srgbClr val="7DC242"/>
                </a:solidFill>
                <a:latin typeface="Arial" charset="0"/>
              </a:rPr>
              <a:t>					17</a:t>
            </a:r>
          </a:p>
          <a:p>
            <a:pPr eaLnBrk="1" hangingPunct="1">
              <a:defRPr/>
            </a:pPr>
            <a:r>
              <a:rPr lang="en-GB" sz="2600" b="1" dirty="0">
                <a:solidFill>
                  <a:srgbClr val="003C16"/>
                </a:solidFill>
                <a:latin typeface="Arial" charset="0"/>
              </a:rPr>
              <a:t>Method notes	</a:t>
            </a:r>
            <a:r>
              <a:rPr lang="en-GB" sz="2600" b="1" dirty="0">
                <a:solidFill>
                  <a:srgbClr val="7DC242"/>
                </a:solidFill>
                <a:latin typeface="Arial" charset="0"/>
              </a:rPr>
              <a:t>				18</a:t>
            </a:r>
          </a:p>
          <a:p>
            <a:pPr eaLnBrk="1" hangingPunct="1">
              <a:defRPr/>
            </a:pPr>
            <a:r>
              <a:rPr lang="en-GB" sz="2600" b="1" dirty="0">
                <a:solidFill>
                  <a:srgbClr val="003C16"/>
                </a:solidFill>
                <a:latin typeface="Arial" charset="0"/>
              </a:rPr>
              <a:t>Disclaimer	</a:t>
            </a:r>
            <a:r>
              <a:rPr lang="en-GB" sz="2600" b="1" dirty="0">
                <a:solidFill>
                  <a:srgbClr val="7DC242"/>
                </a:solidFill>
                <a:latin typeface="Arial" charset="0"/>
              </a:rPr>
              <a:t>					20</a:t>
            </a:r>
            <a:endParaRPr lang="en-GB" sz="2900" b="1" dirty="0">
              <a:solidFill>
                <a:srgbClr val="7DC242"/>
              </a:solidFill>
              <a:latin typeface="Arial" charset="0"/>
            </a:endParaRPr>
          </a:p>
        </p:txBody>
      </p:sp>
      <p:sp>
        <p:nvSpPr>
          <p:cNvPr id="307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a:t>
            </a:r>
            <a:endParaRPr lang="en-GB" sz="3700" b="1" u="sng" dirty="0">
              <a:solidFill>
                <a:srgbClr val="62B030"/>
              </a:solidFill>
              <a:latin typeface="Arial" charset="0"/>
            </a:endParaRPr>
          </a:p>
        </p:txBody>
      </p:sp>
      <p:sp>
        <p:nvSpPr>
          <p:cNvPr id="7"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a:t>
            </a:fld>
            <a:endParaRPr lang="en-GB" dirty="0"/>
          </a:p>
        </p:txBody>
      </p:sp>
    </p:spTree>
    <p:extLst>
      <p:ext uri="{BB962C8B-B14F-4D97-AF65-F5344CB8AC3E}">
        <p14:creationId xmlns:p14="http://schemas.microsoft.com/office/powerpoint/2010/main" val="1116284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Disclaimer</a:t>
            </a:r>
            <a:endParaRPr lang="en-GB" sz="5000" b="1" u="sng" dirty="0">
              <a:solidFill>
                <a:srgbClr val="62B030"/>
              </a:solidFill>
              <a:latin typeface="Arial" charset="0"/>
            </a:endParaRPr>
          </a:p>
        </p:txBody>
      </p:sp>
      <p:sp>
        <p:nvSpPr>
          <p:cNvPr id="2662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6628" name="Rectangle 5"/>
          <p:cNvSpPr>
            <a:spLocks noChangeArrowheads="1"/>
          </p:cNvSpPr>
          <p:nvPr/>
        </p:nvSpPr>
        <p:spPr bwMode="auto">
          <a:xfrm>
            <a:off x="461963" y="2192338"/>
            <a:ext cx="9277350"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2100" b="1" dirty="0">
                <a:solidFill>
                  <a:srgbClr val="003C16"/>
                </a:solidFill>
                <a:latin typeface="Arial" charset="0"/>
                <a:cs typeface="Arial" charset="0"/>
              </a:rPr>
              <a:t>This report was produced by the Centre for Economics and Business Research (Cebr), an independent economics and business research consultancy established in 1993 providing forecasts and advice to City institutions, government departments, local authorities and numerous blue-chip companies throughout Europe. The main contributors to this report are Cebr economists </a:t>
            </a:r>
            <a:r>
              <a:rPr lang="en-GB" sz="2100" b="1" dirty="0" smtClean="0">
                <a:solidFill>
                  <a:srgbClr val="003C16"/>
                </a:solidFill>
                <a:latin typeface="Arial" charset="0"/>
                <a:cs typeface="Arial" charset="0"/>
              </a:rPr>
              <a:t>Sam Alderson and Rob Harbron.</a:t>
            </a: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GB" sz="2100" b="1" dirty="0">
                <a:solidFill>
                  <a:srgbClr val="003C16"/>
                </a:solidFill>
                <a:latin typeface="Arial" charset="0"/>
                <a:cs typeface="Arial" charset="0"/>
              </a:rPr>
              <a:t>Whilst every effort has been made to ensure the accuracy of the material in this report, the authors and Cebr will not be liable for any loss or damages incurred through the use of this report.</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London, </a:t>
            </a:r>
            <a:r>
              <a:rPr lang="en-GB" sz="2100" b="1" dirty="0" smtClean="0">
                <a:solidFill>
                  <a:srgbClr val="003C16"/>
                </a:solidFill>
                <a:latin typeface="Arial" charset="0"/>
                <a:cs typeface="Arial" charset="0"/>
              </a:rPr>
              <a:t>June 2015</a:t>
            </a:r>
            <a:endParaRPr lang="en-GB" sz="2100" b="1" dirty="0">
              <a:solidFill>
                <a:srgbClr val="003C16"/>
              </a:solidFill>
              <a:latin typeface="Arial" charset="0"/>
              <a:cs typeface="Arial" charset="0"/>
            </a:endParaRPr>
          </a:p>
        </p:txBody>
      </p:sp>
      <p:sp>
        <p:nvSpPr>
          <p:cNvPr id="2662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Disclaimer</a:t>
            </a: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20</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ChangeArrowheads="1"/>
          </p:cNvSpPr>
          <p:nvPr/>
        </p:nvSpPr>
        <p:spPr bwMode="auto">
          <a:xfrm>
            <a:off x="246485" y="1779460"/>
            <a:ext cx="5041329" cy="326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GB" sz="1600" b="1" dirty="0">
                <a:solidFill>
                  <a:srgbClr val="7BC23E"/>
                </a:solidFill>
                <a:latin typeface="Arial" panose="020B0604020202020204" pitchFamily="34" charset="0"/>
                <a:cs typeface="Arial" panose="020B0604020202020204" pitchFamily="34" charset="0"/>
              </a:rPr>
              <a:t>“With discretionary incomes continuing to rise families will be able to enjoy more than just the weather this month. Household finances are improving, the purse strings are loosening and we’re seeing people preferring to spend their hard-earned cash on activities for all the family to enjoy</a:t>
            </a:r>
            <a:r>
              <a:rPr lang="en-GB" sz="1600" b="1" dirty="0" smtClean="0">
                <a:solidFill>
                  <a:srgbClr val="7BC23E"/>
                </a:solidFill>
                <a:latin typeface="Arial" panose="020B0604020202020204" pitchFamily="34" charset="0"/>
                <a:cs typeface="Arial" panose="020B0604020202020204" pitchFamily="34" charset="0"/>
              </a:rPr>
              <a:t>.” </a:t>
            </a:r>
          </a:p>
          <a:p>
            <a:endParaRPr lang="en-GB" sz="1600" b="1" dirty="0">
              <a:solidFill>
                <a:srgbClr val="7BC23E"/>
              </a:solidFill>
              <a:latin typeface="Arial" panose="020B0604020202020204" pitchFamily="34" charset="0"/>
              <a:cs typeface="Arial" panose="020B0604020202020204" pitchFamily="34" charset="0"/>
            </a:endParaRPr>
          </a:p>
          <a:p>
            <a:r>
              <a:rPr lang="en-GB" sz="1600" b="1" dirty="0">
                <a:solidFill>
                  <a:srgbClr val="FF9900"/>
                </a:solidFill>
                <a:latin typeface="Arial" panose="020B0604020202020204" pitchFamily="34" charset="0"/>
                <a:cs typeface="Arial" panose="020B0604020202020204" pitchFamily="34" charset="0"/>
              </a:rPr>
              <a:t>“What’s clear to me is that as family spending power shows no sign of abating and employment levels remain static, households can be confident in a bright summer ahead</a:t>
            </a:r>
            <a:r>
              <a:rPr lang="en-GB" sz="1600" b="1" dirty="0" smtClean="0">
                <a:solidFill>
                  <a:srgbClr val="FF9900"/>
                </a:solidFill>
                <a:latin typeface="Arial" panose="020B0604020202020204" pitchFamily="34" charset="0"/>
                <a:cs typeface="Arial" panose="020B0604020202020204" pitchFamily="34" charset="0"/>
              </a:rPr>
              <a:t>.</a:t>
            </a:r>
            <a:r>
              <a:rPr lang="en-US" sz="1600" b="1" dirty="0" smtClean="0">
                <a:solidFill>
                  <a:srgbClr val="FF9900"/>
                </a:solidFill>
                <a:latin typeface="Arial" panose="020B0604020202020204" pitchFamily="34" charset="0"/>
                <a:cs typeface="Arial" panose="020B0604020202020204" pitchFamily="34" charset="0"/>
              </a:rPr>
              <a:t>”</a:t>
            </a:r>
            <a:endParaRPr lang="en-GB" sz="1600" b="1" dirty="0" smtClean="0">
              <a:solidFill>
                <a:srgbClr val="FF9900"/>
              </a:solidFill>
              <a:latin typeface="Arial" panose="020B0604020202020204" pitchFamily="34" charset="0"/>
              <a:cs typeface="Arial" panose="020B0604020202020204" pitchFamily="34" charset="0"/>
            </a:endParaRPr>
          </a:p>
          <a:p>
            <a:endParaRPr lang="en-GB" sz="1400" b="1" dirty="0">
              <a:solidFill>
                <a:srgbClr val="FF9900"/>
              </a:solidFill>
              <a:latin typeface="Arial" charset="0"/>
              <a:ea typeface="Times New Roman" pitchFamily="18" charset="0"/>
              <a:cs typeface="Arial" charset="0"/>
            </a:endParaRPr>
          </a:p>
        </p:txBody>
      </p:sp>
      <p:sp>
        <p:nvSpPr>
          <p:cNvPr id="409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cs typeface="Arial" charset="0"/>
              </a:rPr>
              <a:t>Introduction</a:t>
            </a:r>
            <a:endParaRPr lang="en-GB" sz="5000" b="1" u="sng" dirty="0">
              <a:solidFill>
                <a:srgbClr val="62B030"/>
              </a:solidFill>
              <a:latin typeface="Arial" charset="0"/>
              <a:cs typeface="Arial" charset="0"/>
            </a:endParaRPr>
          </a:p>
        </p:txBody>
      </p:sp>
      <p:sp>
        <p:nvSpPr>
          <p:cNvPr id="410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410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cs typeface="Arial" charset="0"/>
              </a:rPr>
              <a:t>Asda Income Tracker</a:t>
            </a:r>
            <a:endParaRPr lang="en-GB" sz="5000" b="1" u="sng" dirty="0">
              <a:solidFill>
                <a:srgbClr val="62B030"/>
              </a:solidFill>
              <a:latin typeface="Arial" charset="0"/>
              <a:cs typeface="Arial" charset="0"/>
            </a:endParaRPr>
          </a:p>
        </p:txBody>
      </p:sp>
      <p:sp>
        <p:nvSpPr>
          <p:cNvPr id="4105" name="Rectangle 12"/>
          <p:cNvSpPr>
            <a:spLocks noChangeArrowheads="1"/>
          </p:cNvSpPr>
          <p:nvPr/>
        </p:nvSpPr>
        <p:spPr bwMode="auto">
          <a:xfrm>
            <a:off x="216183" y="5318039"/>
            <a:ext cx="3732213"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600" b="1" dirty="0">
                <a:solidFill>
                  <a:srgbClr val="2E592C"/>
                </a:solidFill>
                <a:latin typeface="Arial" charset="0"/>
              </a:rPr>
              <a:t>Andy Clarke </a:t>
            </a:r>
            <a:r>
              <a:rPr lang="en-US" sz="1600" dirty="0">
                <a:solidFill>
                  <a:srgbClr val="2E592C"/>
                </a:solidFill>
                <a:latin typeface="Arial" charset="0"/>
              </a:rPr>
              <a:t>Asda President and CEO</a:t>
            </a: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3</a:t>
            </a:fld>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4732" y="1742236"/>
            <a:ext cx="4720139" cy="3215426"/>
          </a:xfrm>
          <a:prstGeom prst="rect">
            <a:avLst/>
          </a:prstGeom>
        </p:spPr>
      </p:pic>
    </p:spTree>
    <p:extLst>
      <p:ext uri="{BB962C8B-B14F-4D97-AF65-F5344CB8AC3E}">
        <p14:creationId xmlns:p14="http://schemas.microsoft.com/office/powerpoint/2010/main" val="201507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621588" y="1332359"/>
            <a:ext cx="2570162" cy="443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Headlines – Asda Income Tracker</a:t>
            </a:r>
            <a:endParaRPr lang="en-GB" sz="5000" b="1" u="sng" dirty="0">
              <a:solidFill>
                <a:srgbClr val="62B030"/>
              </a:solidFill>
              <a:latin typeface="Arial" charset="0"/>
            </a:endParaRPr>
          </a:p>
        </p:txBody>
      </p:sp>
      <p:sp>
        <p:nvSpPr>
          <p:cNvPr id="512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5124" name="Rectangle 4"/>
          <p:cNvSpPr>
            <a:spLocks noChangeArrowheads="1"/>
          </p:cNvSpPr>
          <p:nvPr/>
        </p:nvSpPr>
        <p:spPr bwMode="auto">
          <a:xfrm>
            <a:off x="222250" y="1260351"/>
            <a:ext cx="6924650" cy="225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400" b="1" dirty="0">
                <a:solidFill>
                  <a:srgbClr val="003C16"/>
                </a:solidFill>
                <a:latin typeface="Arial" charset="0"/>
              </a:rPr>
              <a:t>The average UK household had £</a:t>
            </a:r>
            <a:r>
              <a:rPr lang="en-US" sz="1400" b="1" dirty="0" smtClean="0">
                <a:solidFill>
                  <a:srgbClr val="003C16"/>
                </a:solidFill>
                <a:latin typeface="Arial" charset="0"/>
              </a:rPr>
              <a:t>188 </a:t>
            </a:r>
            <a:r>
              <a:rPr lang="en-US" sz="1400" b="1" dirty="0">
                <a:solidFill>
                  <a:srgbClr val="003C16"/>
                </a:solidFill>
                <a:latin typeface="Arial" charset="0"/>
              </a:rPr>
              <a:t>a week of discretionary income in </a:t>
            </a:r>
            <a:r>
              <a:rPr lang="en-US" sz="1400" b="1" dirty="0" smtClean="0">
                <a:solidFill>
                  <a:srgbClr val="003C16"/>
                </a:solidFill>
                <a:latin typeface="Arial" charset="0"/>
              </a:rPr>
              <a:t>May 2015, </a:t>
            </a:r>
            <a:r>
              <a:rPr lang="en-US" sz="1400" b="1" dirty="0">
                <a:solidFill>
                  <a:srgbClr val="003C16"/>
                </a:solidFill>
                <a:latin typeface="Arial" charset="0"/>
              </a:rPr>
              <a:t>up by </a:t>
            </a:r>
            <a:r>
              <a:rPr lang="en-US" sz="1400" b="1" dirty="0" smtClean="0">
                <a:solidFill>
                  <a:srgbClr val="003C16"/>
                </a:solidFill>
                <a:latin typeface="Arial" charset="0"/>
              </a:rPr>
              <a:t>£18 </a:t>
            </a:r>
            <a:r>
              <a:rPr lang="en-US" sz="1400" b="1" dirty="0">
                <a:solidFill>
                  <a:srgbClr val="003C16"/>
                </a:solidFill>
                <a:latin typeface="Arial" charset="0"/>
              </a:rPr>
              <a:t>a week on the same month a year before.</a:t>
            </a:r>
          </a:p>
          <a:p>
            <a:pPr eaLnBrk="1" hangingPunct="1"/>
            <a:endParaRPr lang="en-US" sz="1400" b="1" dirty="0">
              <a:solidFill>
                <a:srgbClr val="003C16"/>
              </a:solidFill>
              <a:latin typeface="Arial" charset="0"/>
            </a:endParaRPr>
          </a:p>
          <a:p>
            <a:pPr eaLnBrk="1" hangingPunct="1"/>
            <a:r>
              <a:rPr lang="en-GB" sz="1400" b="1" dirty="0" smtClean="0">
                <a:solidFill>
                  <a:srgbClr val="003C16"/>
                </a:solidFill>
                <a:latin typeface="Arial" charset="0"/>
              </a:rPr>
              <a:t>While consumer price inflation returned to positive territory in May, the continued acceleration in wage growth seen since the middle of 2014 helped the Income Tracker to a new record high this month. </a:t>
            </a:r>
          </a:p>
          <a:p>
            <a:pPr eaLnBrk="1" hangingPunct="1"/>
            <a:endParaRPr lang="en-GB" sz="1400" b="1" dirty="0">
              <a:solidFill>
                <a:srgbClr val="003C16"/>
              </a:solidFill>
              <a:latin typeface="Arial" charset="0"/>
            </a:endParaRPr>
          </a:p>
          <a:p>
            <a:pPr eaLnBrk="1" hangingPunct="1"/>
            <a:r>
              <a:rPr lang="en-GB" sz="1400" b="1" dirty="0" smtClean="0">
                <a:solidFill>
                  <a:srgbClr val="003C16"/>
                </a:solidFill>
                <a:latin typeface="Arial" charset="0"/>
              </a:rPr>
              <a:t>With the outlook for inflation remaining relatively weak until later in the year, rising real wages are likely to provide further boosts to family spending power in the coming months.  </a:t>
            </a:r>
          </a:p>
        </p:txBody>
      </p:sp>
      <p:sp>
        <p:nvSpPr>
          <p:cNvPr id="512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Headlines</a:t>
            </a:r>
            <a:endParaRPr lang="en-GB" sz="1300" b="1" dirty="0">
              <a:solidFill>
                <a:schemeClr val="bg2"/>
              </a:solidFill>
              <a:latin typeface="Arial" charset="0"/>
            </a:endParaRPr>
          </a:p>
        </p:txBody>
      </p:sp>
      <p:sp>
        <p:nvSpPr>
          <p:cNvPr id="5126" name="Rectangle 6"/>
          <p:cNvSpPr>
            <a:spLocks noChangeArrowheads="1"/>
          </p:cNvSpPr>
          <p:nvPr/>
        </p:nvSpPr>
        <p:spPr bwMode="auto">
          <a:xfrm>
            <a:off x="177800" y="3982770"/>
            <a:ext cx="7153275" cy="22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GB" sz="1400" b="1" dirty="0" smtClean="0">
                <a:solidFill>
                  <a:srgbClr val="FFC000"/>
                </a:solidFill>
                <a:latin typeface="Arial" panose="020B0604020202020204" pitchFamily="34" charset="0"/>
                <a:cs typeface="Arial" panose="020B0604020202020204" pitchFamily="34" charset="0"/>
              </a:rPr>
              <a:t>“Households have now benefitted from 20 consecutive months of year-on-year increases in spending power, a strong turnaround from the persistent squeeze seen in recent years.”</a:t>
            </a:r>
            <a:endParaRPr lang="en-GB" sz="1400" b="1" dirty="0">
              <a:solidFill>
                <a:srgbClr val="FFC000"/>
              </a:solidFill>
              <a:latin typeface="Arial" panose="020B0604020202020204" pitchFamily="34" charset="0"/>
              <a:cs typeface="Arial" panose="020B0604020202020204" pitchFamily="34" charset="0"/>
            </a:endParaRPr>
          </a:p>
          <a:p>
            <a:endParaRPr lang="en-GB" sz="1400" b="1" dirty="0">
              <a:solidFill>
                <a:srgbClr val="7BC23E"/>
              </a:solidFill>
              <a:latin typeface="Arial" panose="020B0604020202020204" pitchFamily="34" charset="0"/>
              <a:cs typeface="Arial" panose="020B0604020202020204" pitchFamily="34" charset="0"/>
            </a:endParaRPr>
          </a:p>
          <a:p>
            <a:r>
              <a:rPr lang="en-GB" sz="1400" b="1" dirty="0" smtClean="0">
                <a:solidFill>
                  <a:srgbClr val="7BC23E"/>
                </a:solidFill>
                <a:latin typeface="Arial" panose="020B0604020202020204" pitchFamily="34" charset="0"/>
                <a:cs typeface="Arial" panose="020B0604020202020204" pitchFamily="34" charset="0"/>
              </a:rPr>
              <a:t>“After the tumultuous period for household finances, families appear to have used some of the increase in discretionary income to save for a rainy day. However, with finances continuing to improve, consumers are likely to enjoy the ability to spend more over the summer months.”</a:t>
            </a:r>
            <a:endParaRPr lang="en-GB" sz="1400" b="1" dirty="0">
              <a:solidFill>
                <a:srgbClr val="7BC23E"/>
              </a:solidFill>
              <a:latin typeface="Arial" panose="020B0604020202020204" pitchFamily="34" charset="0"/>
              <a:cs typeface="Arial" panose="020B0604020202020204" pitchFamily="34" charset="0"/>
            </a:endParaRPr>
          </a:p>
          <a:p>
            <a:pPr>
              <a:spcAft>
                <a:spcPts val="0"/>
              </a:spcAft>
            </a:pPr>
            <a:endParaRPr lang="en-US" sz="1400" b="1" dirty="0" smtClean="0">
              <a:solidFill>
                <a:srgbClr val="7BC23E"/>
              </a:solidFill>
              <a:latin typeface="Arial" charset="0"/>
            </a:endParaRPr>
          </a:p>
          <a:p>
            <a:pPr eaLnBrk="1" hangingPunct="1">
              <a:lnSpc>
                <a:spcPct val="85000"/>
              </a:lnSpc>
            </a:pPr>
            <a:r>
              <a:rPr lang="en-US" sz="1300" b="1" dirty="0" smtClean="0">
                <a:solidFill>
                  <a:srgbClr val="30592D"/>
                </a:solidFill>
                <a:latin typeface="Arial" charset="0"/>
              </a:rPr>
              <a:t>Sam Alderson,</a:t>
            </a:r>
            <a:r>
              <a:rPr lang="en-US" sz="1300" dirty="0" smtClean="0">
                <a:solidFill>
                  <a:srgbClr val="30592D"/>
                </a:solidFill>
                <a:latin typeface="Arial" charset="0"/>
              </a:rPr>
              <a:t> Economist, </a:t>
            </a:r>
            <a:r>
              <a:rPr lang="en-US" sz="1300" dirty="0">
                <a:solidFill>
                  <a:srgbClr val="30592D"/>
                </a:solidFill>
                <a:latin typeface="Arial" charset="0"/>
              </a:rPr>
              <a:t>Cebr</a:t>
            </a:r>
            <a:endParaRPr lang="en-GB" sz="1300" dirty="0">
              <a:solidFill>
                <a:srgbClr val="30592D"/>
              </a:solidFill>
              <a:latin typeface="Arial" charset="0"/>
            </a:endParaRPr>
          </a:p>
        </p:txBody>
      </p:sp>
      <p:sp>
        <p:nvSpPr>
          <p:cNvPr id="5128" name="Text Box 8"/>
          <p:cNvSpPr txBox="1">
            <a:spLocks noChangeArrowheads="1"/>
          </p:cNvSpPr>
          <p:nvPr/>
        </p:nvSpPr>
        <p:spPr bwMode="auto">
          <a:xfrm>
            <a:off x="7973317" y="2146003"/>
            <a:ext cx="1837879" cy="3644755"/>
          </a:xfrm>
          <a:prstGeom prst="rect">
            <a:avLst/>
          </a:prstGeom>
          <a:noFill/>
          <a:ln>
            <a:noFill/>
          </a:ln>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eaLnBrk="1" hangingPunct="1">
              <a:buClr>
                <a:srgbClr val="000000"/>
              </a:buClr>
              <a:buSzPct val="100000"/>
              <a:defRPr/>
            </a:pPr>
            <a:r>
              <a:rPr lang="en-US" sz="2300" b="1" dirty="0" smtClean="0">
                <a:solidFill>
                  <a:srgbClr val="FFFFFF"/>
                </a:solidFill>
                <a:latin typeface="Arial Narrow" pitchFamily="34" charset="0"/>
                <a:cs typeface="Arial" charset="0"/>
              </a:rPr>
              <a:t>Family spending power was up by £18 a week year </a:t>
            </a:r>
            <a:r>
              <a:rPr lang="en-US" sz="2300" b="1" dirty="0">
                <a:solidFill>
                  <a:srgbClr val="FFFFFF"/>
                </a:solidFill>
                <a:latin typeface="Arial Narrow" pitchFamily="34" charset="0"/>
                <a:cs typeface="Arial" charset="0"/>
              </a:rPr>
              <a:t>on year</a:t>
            </a:r>
          </a:p>
          <a:p>
            <a:pPr algn="ctr" eaLnBrk="1" hangingPunct="1">
              <a:buClr>
                <a:srgbClr val="000000"/>
              </a:buClr>
              <a:buSzPct val="100000"/>
              <a:buFont typeface="Times New Roman" pitchFamily="18" charset="0"/>
              <a:buNone/>
              <a:defRPr/>
            </a:pPr>
            <a:r>
              <a:rPr lang="en-US" sz="2300" b="1" dirty="0" smtClean="0">
                <a:solidFill>
                  <a:srgbClr val="FFFFFF"/>
                </a:solidFill>
                <a:latin typeface="Arial Narrow" pitchFamily="34" charset="0"/>
                <a:cs typeface="Arial" charset="0"/>
              </a:rPr>
              <a:t> in May</a:t>
            </a:r>
          </a:p>
          <a:p>
            <a:pPr algn="ctr" eaLnBrk="1" hangingPunct="1">
              <a:buClr>
                <a:srgbClr val="000000"/>
              </a:buClr>
              <a:buSzPct val="100000"/>
              <a:buFont typeface="Times New Roman" pitchFamily="18" charset="0"/>
              <a:buNone/>
              <a:defRPr/>
            </a:pPr>
            <a:endParaRPr lang="en-US" sz="2300" b="1" dirty="0" smtClean="0">
              <a:solidFill>
                <a:srgbClr val="FFFFFF"/>
              </a:solidFill>
              <a:latin typeface="Arial Narrow" pitchFamily="34" charset="0"/>
              <a:cs typeface="Arial" charset="0"/>
            </a:endParaRPr>
          </a:p>
          <a:p>
            <a:pPr algn="ctr" eaLnBrk="1" hangingPunct="1">
              <a:buClr>
                <a:srgbClr val="000000"/>
              </a:buClr>
              <a:buSzPct val="100000"/>
              <a:buFont typeface="Times New Roman" pitchFamily="18" charset="0"/>
              <a:buNone/>
              <a:defRPr/>
            </a:pPr>
            <a:r>
              <a:rPr lang="en-US" sz="2300" b="1" dirty="0" smtClean="0">
                <a:solidFill>
                  <a:schemeClr val="accent4">
                    <a:lumMod val="75000"/>
                    <a:lumOff val="25000"/>
                  </a:schemeClr>
                </a:solidFill>
                <a:latin typeface="Arial Narrow" pitchFamily="34" charset="0"/>
                <a:cs typeface="Arial" charset="0"/>
              </a:rPr>
              <a:t>(an 10.3% annual increase)</a:t>
            </a:r>
          </a:p>
        </p:txBody>
      </p:sp>
      <p:sp>
        <p:nvSpPr>
          <p:cNvPr id="2" name="Flowchart: Process 1"/>
          <p:cNvSpPr/>
          <p:nvPr/>
        </p:nvSpPr>
        <p:spPr bwMode="auto">
          <a:xfrm>
            <a:off x="7527925" y="1476375"/>
            <a:ext cx="114300" cy="4824413"/>
          </a:xfrm>
          <a:prstGeom prst="flowChartProcess">
            <a:avLst/>
          </a:prstGeom>
          <a:solidFill>
            <a:schemeClr val="accent3">
              <a:lumMod val="95000"/>
            </a:schemeClr>
          </a:solidFill>
          <a:ln w="9525" cap="flat" cmpd="sng" algn="ctr">
            <a:noFill/>
            <a:prstDash val="solid"/>
            <a:round/>
            <a:headEnd type="none" w="med" len="med"/>
            <a:tailEnd type="none" w="med" len="med"/>
          </a:ln>
          <a:effectLst/>
          <a:extLst/>
        </p:spPr>
        <p:txBody>
          <a:bodyPr/>
          <a:lstStyle/>
          <a:p>
            <a:pPr>
              <a:defRPr/>
            </a:pPr>
            <a:endParaRPr lang="en-GB" sz="2400" dirty="0"/>
          </a:p>
        </p:txBody>
      </p:sp>
      <p:sp>
        <p:nvSpPr>
          <p:cNvPr id="16"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4</a:t>
            </a:fld>
            <a:endParaRPr lang="en-GB" dirty="0"/>
          </a:p>
        </p:txBody>
      </p:sp>
    </p:spTree>
    <p:extLst>
      <p:ext uri="{BB962C8B-B14F-4D97-AF65-F5344CB8AC3E}">
        <p14:creationId xmlns:p14="http://schemas.microsoft.com/office/powerpoint/2010/main" val="1118767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p:cNvSpPr>
            <a:spLocks noChangeArrowheads="1"/>
          </p:cNvSpPr>
          <p:nvPr/>
        </p:nvSpPr>
        <p:spPr bwMode="auto">
          <a:xfrm>
            <a:off x="357188" y="1397000"/>
            <a:ext cx="3206750" cy="1344613"/>
          </a:xfrm>
          <a:prstGeom prst="rect">
            <a:avLst/>
          </a:prstGeom>
          <a:solidFill>
            <a:srgbClr val="7DC242">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47" name="Rectangle 2"/>
          <p:cNvSpPr>
            <a:spLocks noChangeArrowheads="1"/>
          </p:cNvSpPr>
          <p:nvPr/>
        </p:nvSpPr>
        <p:spPr bwMode="auto">
          <a:xfrm>
            <a:off x="177800" y="268288"/>
            <a:ext cx="94456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Constructing the Asda Income Tracker</a:t>
            </a:r>
          </a:p>
        </p:txBody>
      </p:sp>
      <p:sp>
        <p:nvSpPr>
          <p:cNvPr id="6148" name="Rectangle 3"/>
          <p:cNvSpPr>
            <a:spLocks noChangeArrowheads="1"/>
          </p:cNvSpPr>
          <p:nvPr/>
        </p:nvSpPr>
        <p:spPr bwMode="auto">
          <a:xfrm>
            <a:off x="4672013" y="186531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6149" name="Rectangle 8"/>
          <p:cNvSpPr>
            <a:spLocks noChangeArrowheads="1"/>
          </p:cNvSpPr>
          <p:nvPr/>
        </p:nvSpPr>
        <p:spPr bwMode="auto">
          <a:xfrm>
            <a:off x="446088" y="1492250"/>
            <a:ext cx="25558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Total household</a:t>
            </a: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£735 </a:t>
            </a:r>
            <a:r>
              <a:rPr lang="en-US" sz="2400" b="1" dirty="0">
                <a:solidFill>
                  <a:srgbClr val="FFFFFF"/>
                </a:solidFill>
                <a:latin typeface="Arial" charset="0"/>
              </a:rPr>
              <a:t>per week</a:t>
            </a:r>
          </a:p>
        </p:txBody>
      </p:sp>
      <p:sp>
        <p:nvSpPr>
          <p:cNvPr id="6150" name="Rectangle 11"/>
          <p:cNvSpPr>
            <a:spLocks noChangeArrowheads="1"/>
          </p:cNvSpPr>
          <p:nvPr/>
        </p:nvSpPr>
        <p:spPr bwMode="auto">
          <a:xfrm>
            <a:off x="5881688" y="1397000"/>
            <a:ext cx="3224212"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1" name="Rectangle 15"/>
          <p:cNvSpPr>
            <a:spLocks noChangeArrowheads="1"/>
          </p:cNvSpPr>
          <p:nvPr/>
        </p:nvSpPr>
        <p:spPr bwMode="auto">
          <a:xfrm>
            <a:off x="434975" y="2825750"/>
            <a:ext cx="259556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e.g</a:t>
            </a:r>
            <a:r>
              <a:rPr lang="en-US" sz="1000" b="1" dirty="0" smtClean="0">
                <a:solidFill>
                  <a:srgbClr val="003C16"/>
                </a:solidFill>
                <a:latin typeface="Arial" charset="0"/>
              </a:rPr>
              <a:t>. </a:t>
            </a:r>
            <a:r>
              <a:rPr lang="en-US" sz="1000" b="1" dirty="0">
                <a:solidFill>
                  <a:srgbClr val="003C16"/>
                </a:solidFill>
                <a:latin typeface="Arial" charset="0"/>
              </a:rPr>
              <a:t>wages, investment income, pensions, social security, self employment earnings</a:t>
            </a:r>
          </a:p>
        </p:txBody>
      </p:sp>
      <p:sp>
        <p:nvSpPr>
          <p:cNvPr id="6152" name="Rectangle 16"/>
          <p:cNvSpPr>
            <a:spLocks noChangeArrowheads="1"/>
          </p:cNvSpPr>
          <p:nvPr/>
        </p:nvSpPr>
        <p:spPr bwMode="auto">
          <a:xfrm>
            <a:off x="3652838" y="1649413"/>
            <a:ext cx="21399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national insurance contributions, income tax</a:t>
            </a:r>
          </a:p>
        </p:txBody>
      </p:sp>
      <p:sp>
        <p:nvSpPr>
          <p:cNvPr id="6153" name="Rectangle 25"/>
          <p:cNvSpPr>
            <a:spLocks noChangeArrowheads="1"/>
          </p:cNvSpPr>
          <p:nvPr/>
        </p:nvSpPr>
        <p:spPr bwMode="auto">
          <a:xfrm>
            <a:off x="6594475" y="5597525"/>
            <a:ext cx="28511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holidays, cinema, theatre, eating out, toys, sports, savings, jewellery, national lottery and other gambling payments, computer software and games</a:t>
            </a:r>
          </a:p>
        </p:txBody>
      </p:sp>
      <p:sp>
        <p:nvSpPr>
          <p:cNvPr id="6154" name="Rectangle 26"/>
          <p:cNvSpPr>
            <a:spLocks noChangeArrowheads="1"/>
          </p:cNvSpPr>
          <p:nvPr/>
        </p:nvSpPr>
        <p:spPr bwMode="auto">
          <a:xfrm>
            <a:off x="3579813" y="4154488"/>
            <a:ext cx="24796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food, clothing, housing costs, bills, transport, communication costs, health, children’s schooling, house maintenance and repair</a:t>
            </a:r>
          </a:p>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1000" b="1" dirty="0">
              <a:solidFill>
                <a:srgbClr val="003C16"/>
              </a:solidFill>
              <a:latin typeface="Arial" charset="0"/>
            </a:endParaRPr>
          </a:p>
        </p:txBody>
      </p:sp>
      <p:sp>
        <p:nvSpPr>
          <p:cNvPr id="6155" name="Rectangle 27"/>
          <p:cNvSpPr>
            <a:spLocks noChangeArrowheads="1"/>
          </p:cNvSpPr>
          <p:nvPr/>
        </p:nvSpPr>
        <p:spPr bwMode="auto">
          <a:xfrm>
            <a:off x="6397625" y="2825750"/>
            <a:ext cx="22463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6" name="Rectangle 28"/>
          <p:cNvSpPr>
            <a:spLocks noChangeArrowheads="1"/>
          </p:cNvSpPr>
          <p:nvPr/>
        </p:nvSpPr>
        <p:spPr bwMode="auto">
          <a:xfrm>
            <a:off x="461963" y="5580063"/>
            <a:ext cx="2246312" cy="26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7" name="Rectangle 9"/>
          <p:cNvSpPr>
            <a:spLocks noChangeArrowheads="1"/>
          </p:cNvSpPr>
          <p:nvPr/>
        </p:nvSpPr>
        <p:spPr bwMode="auto">
          <a:xfrm>
            <a:off x="3136900" y="2152650"/>
            <a:ext cx="3189288" cy="1260475"/>
          </a:xfrm>
          <a:prstGeom prst="rect">
            <a:avLst/>
          </a:prstGeom>
          <a:solidFill>
            <a:srgbClr val="E0B200">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8" name="Rectangle 10"/>
          <p:cNvSpPr>
            <a:spLocks noChangeArrowheads="1"/>
          </p:cNvSpPr>
          <p:nvPr/>
        </p:nvSpPr>
        <p:spPr bwMode="auto">
          <a:xfrm>
            <a:off x="3534813" y="2257425"/>
            <a:ext cx="2363306"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Taxes</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£117 </a:t>
            </a:r>
            <a:r>
              <a:rPr lang="en-US" sz="2500" b="1" dirty="0">
                <a:solidFill>
                  <a:srgbClr val="FFFFFF"/>
                </a:solidFill>
                <a:latin typeface="Arial" charset="0"/>
              </a:rPr>
              <a:t>per week</a:t>
            </a:r>
          </a:p>
        </p:txBody>
      </p:sp>
      <p:sp>
        <p:nvSpPr>
          <p:cNvPr id="6159" name="Rectangle 14"/>
          <p:cNvSpPr>
            <a:spLocks noChangeArrowheads="1"/>
          </p:cNvSpPr>
          <p:nvPr/>
        </p:nvSpPr>
        <p:spPr bwMode="auto">
          <a:xfrm>
            <a:off x="588168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0" name="Rectangle 29"/>
          <p:cNvSpPr>
            <a:spLocks noChangeArrowheads="1"/>
          </p:cNvSpPr>
          <p:nvPr/>
        </p:nvSpPr>
        <p:spPr bwMode="auto">
          <a:xfrm>
            <a:off x="311943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1" name="Rectangle 30"/>
          <p:cNvSpPr>
            <a:spLocks noChangeArrowheads="1"/>
          </p:cNvSpPr>
          <p:nvPr/>
        </p:nvSpPr>
        <p:spPr bwMode="auto">
          <a:xfrm>
            <a:off x="6703429" y="1649413"/>
            <a:ext cx="2296109"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£618 </a:t>
            </a:r>
            <a:r>
              <a:rPr lang="en-US" sz="2400" b="1" dirty="0">
                <a:solidFill>
                  <a:srgbClr val="FFFFFF"/>
                </a:solidFill>
                <a:latin typeface="Arial" charset="0"/>
              </a:rPr>
              <a:t>per week</a:t>
            </a:r>
          </a:p>
        </p:txBody>
      </p:sp>
      <p:sp>
        <p:nvSpPr>
          <p:cNvPr id="6162" name="Rectangle 31"/>
          <p:cNvSpPr>
            <a:spLocks noChangeArrowheads="1"/>
          </p:cNvSpPr>
          <p:nvPr/>
        </p:nvSpPr>
        <p:spPr bwMode="auto">
          <a:xfrm>
            <a:off x="357188" y="4168775"/>
            <a:ext cx="3206750"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3" name="Rectangle 33"/>
          <p:cNvSpPr>
            <a:spLocks noChangeArrowheads="1"/>
          </p:cNvSpPr>
          <p:nvPr/>
        </p:nvSpPr>
        <p:spPr bwMode="auto">
          <a:xfrm>
            <a:off x="6059488" y="4168775"/>
            <a:ext cx="3224212" cy="13446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4" name="Rectangle 34"/>
          <p:cNvSpPr>
            <a:spLocks noChangeArrowheads="1"/>
          </p:cNvSpPr>
          <p:nvPr/>
        </p:nvSpPr>
        <p:spPr bwMode="auto">
          <a:xfrm>
            <a:off x="3136900" y="4880013"/>
            <a:ext cx="3368675" cy="1258887"/>
          </a:xfrm>
          <a:prstGeom prst="rect">
            <a:avLst/>
          </a:prstGeom>
          <a:solidFill>
            <a:srgbClr val="003C16">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5" name="Rectangle 35"/>
          <p:cNvSpPr>
            <a:spLocks noChangeArrowheads="1"/>
          </p:cNvSpPr>
          <p:nvPr/>
        </p:nvSpPr>
        <p:spPr bwMode="auto">
          <a:xfrm>
            <a:off x="3592636" y="5030788"/>
            <a:ext cx="2381004"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Cost of living</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£430 </a:t>
            </a:r>
            <a:r>
              <a:rPr lang="en-US" sz="2500" b="1" dirty="0">
                <a:solidFill>
                  <a:srgbClr val="FFFFFF"/>
                </a:solidFill>
                <a:latin typeface="Arial" charset="0"/>
              </a:rPr>
              <a:t>per week</a:t>
            </a:r>
          </a:p>
        </p:txBody>
      </p:sp>
      <p:sp>
        <p:nvSpPr>
          <p:cNvPr id="6166" name="Rectangle 36"/>
          <p:cNvSpPr>
            <a:spLocks noChangeArrowheads="1"/>
          </p:cNvSpPr>
          <p:nvPr/>
        </p:nvSpPr>
        <p:spPr bwMode="auto">
          <a:xfrm>
            <a:off x="6059488" y="4926013"/>
            <a:ext cx="4460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7" name="Rectangle 37"/>
          <p:cNvSpPr>
            <a:spLocks noChangeArrowheads="1"/>
          </p:cNvSpPr>
          <p:nvPr/>
        </p:nvSpPr>
        <p:spPr bwMode="auto">
          <a:xfrm>
            <a:off x="3119438" y="4926013"/>
            <a:ext cx="44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8" name="Rectangle 38"/>
          <p:cNvSpPr>
            <a:spLocks noChangeArrowheads="1"/>
          </p:cNvSpPr>
          <p:nvPr/>
        </p:nvSpPr>
        <p:spPr bwMode="auto">
          <a:xfrm>
            <a:off x="446088" y="4421188"/>
            <a:ext cx="2296044"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£618 per </a:t>
            </a:r>
            <a:r>
              <a:rPr lang="en-US" sz="2400" b="1" dirty="0">
                <a:solidFill>
                  <a:srgbClr val="FFFFFF"/>
                </a:solidFill>
                <a:latin typeface="Arial" charset="0"/>
              </a:rPr>
              <a:t>week</a:t>
            </a:r>
          </a:p>
        </p:txBody>
      </p:sp>
      <p:sp>
        <p:nvSpPr>
          <p:cNvPr id="6169" name="Rectangle 32"/>
          <p:cNvSpPr>
            <a:spLocks noChangeArrowheads="1"/>
          </p:cNvSpPr>
          <p:nvPr/>
        </p:nvSpPr>
        <p:spPr bwMode="auto">
          <a:xfrm>
            <a:off x="6615113" y="4265613"/>
            <a:ext cx="2563812"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Average family</a:t>
            </a: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spending power</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£188 per </a:t>
            </a:r>
            <a:r>
              <a:rPr lang="en-US" sz="2400" b="1" dirty="0">
                <a:solidFill>
                  <a:srgbClr val="FFFFFF"/>
                </a:solidFill>
                <a:latin typeface="Arial" charset="0"/>
              </a:rPr>
              <a:t>week</a:t>
            </a:r>
          </a:p>
        </p:txBody>
      </p:sp>
      <p:sp>
        <p:nvSpPr>
          <p:cNvPr id="617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Model</a:t>
            </a:r>
            <a:endParaRPr lang="en-GB" sz="5000" b="1" u="sng" dirty="0">
              <a:solidFill>
                <a:srgbClr val="62B030"/>
              </a:solidFill>
              <a:latin typeface="Arial" charset="0"/>
            </a:endParaRPr>
          </a:p>
        </p:txBody>
      </p:sp>
      <p:sp>
        <p:nvSpPr>
          <p:cNvPr id="29"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5</a:t>
            </a:fld>
            <a:endParaRPr lang="en-GB" dirty="0"/>
          </a:p>
        </p:txBody>
      </p:sp>
    </p:spTree>
    <p:extLst>
      <p:ext uri="{BB962C8B-B14F-4D97-AF65-F5344CB8AC3E}">
        <p14:creationId xmlns:p14="http://schemas.microsoft.com/office/powerpoint/2010/main" val="171185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9"/>
          <p:cNvSpPr>
            <a:spLocks noChangeArrowheads="1"/>
          </p:cNvSpPr>
          <p:nvPr/>
        </p:nvSpPr>
        <p:spPr bwMode="auto">
          <a:xfrm>
            <a:off x="4187825"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1" name="Rectangle 48"/>
          <p:cNvSpPr>
            <a:spLocks noChangeArrowheads="1"/>
          </p:cNvSpPr>
          <p:nvPr/>
        </p:nvSpPr>
        <p:spPr bwMode="auto">
          <a:xfrm>
            <a:off x="266700"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2" name="Rectangle 2"/>
          <p:cNvSpPr>
            <a:spLocks noChangeArrowheads="1"/>
          </p:cNvSpPr>
          <p:nvPr/>
        </p:nvSpPr>
        <p:spPr bwMode="auto">
          <a:xfrm>
            <a:off x="90116" y="268288"/>
            <a:ext cx="10512797" cy="68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50" b="1" u="sng" dirty="0">
                <a:solidFill>
                  <a:srgbClr val="7DC242"/>
                </a:solidFill>
                <a:latin typeface="Arial" charset="0"/>
              </a:rPr>
              <a:t>Asda Income Tracker Dashboard: </a:t>
            </a:r>
            <a:r>
              <a:rPr lang="en-GB" sz="3750" b="1" u="sng" dirty="0" smtClean="0">
                <a:solidFill>
                  <a:srgbClr val="7DC242"/>
                </a:solidFill>
                <a:latin typeface="Arial" charset="0"/>
              </a:rPr>
              <a:t>May</a:t>
            </a:r>
            <a:endParaRPr lang="en-GB" sz="3750" b="1" u="sng" dirty="0">
              <a:solidFill>
                <a:srgbClr val="7DC242"/>
              </a:solidFill>
              <a:latin typeface="Arial" charset="0"/>
            </a:endParaRPr>
          </a:p>
        </p:txBody>
      </p:sp>
      <p:sp>
        <p:nvSpPr>
          <p:cNvPr id="7173" name="Rectangle 3"/>
          <p:cNvSpPr>
            <a:spLocks noChangeArrowheads="1"/>
          </p:cNvSpPr>
          <p:nvPr/>
        </p:nvSpPr>
        <p:spPr bwMode="auto">
          <a:xfrm>
            <a:off x="4672013" y="147796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7174" name="Text Box 67"/>
          <p:cNvSpPr txBox="1">
            <a:spLocks noChangeArrowheads="1"/>
          </p:cNvSpPr>
          <p:nvPr/>
        </p:nvSpPr>
        <p:spPr bwMode="auto">
          <a:xfrm>
            <a:off x="4251325" y="1160463"/>
            <a:ext cx="35369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Annual percentage change</a:t>
            </a:r>
          </a:p>
        </p:txBody>
      </p:sp>
      <p:sp>
        <p:nvSpPr>
          <p:cNvPr id="7175" name="Text Box 69"/>
          <p:cNvSpPr txBox="1">
            <a:spLocks noChangeArrowheads="1"/>
          </p:cNvSpPr>
          <p:nvPr/>
        </p:nvSpPr>
        <p:spPr bwMode="auto">
          <a:xfrm>
            <a:off x="379413" y="1160463"/>
            <a:ext cx="34528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Indicator</a:t>
            </a:r>
          </a:p>
        </p:txBody>
      </p:sp>
      <p:sp>
        <p:nvSpPr>
          <p:cNvPr id="7176" name="Text Box 79"/>
          <p:cNvSpPr txBox="1">
            <a:spLocks noChangeArrowheads="1"/>
          </p:cNvSpPr>
          <p:nvPr/>
        </p:nvSpPr>
        <p:spPr bwMode="auto">
          <a:xfrm>
            <a:off x="4276725" y="1763713"/>
            <a:ext cx="3427413"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+2.7% </a:t>
            </a:r>
            <a:r>
              <a:rPr lang="en-US" sz="1800" b="1" dirty="0">
                <a:latin typeface="Arial" charset="0"/>
              </a:rPr>
              <a:t>(excl. bonuses)</a:t>
            </a:r>
          </a:p>
        </p:txBody>
      </p:sp>
      <p:sp>
        <p:nvSpPr>
          <p:cNvPr id="7177" name="Text Box 81"/>
          <p:cNvSpPr txBox="1">
            <a:spLocks noChangeArrowheads="1"/>
          </p:cNvSpPr>
          <p:nvPr/>
        </p:nvSpPr>
        <p:spPr bwMode="auto">
          <a:xfrm>
            <a:off x="357188" y="1763713"/>
            <a:ext cx="369411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Regular earnings growth (Apr)</a:t>
            </a:r>
            <a:endParaRPr lang="en-US" sz="1800" b="1" dirty="0">
              <a:latin typeface="Arial" charset="0"/>
            </a:endParaRPr>
          </a:p>
        </p:txBody>
      </p:sp>
      <p:sp>
        <p:nvSpPr>
          <p:cNvPr id="7178" name="Text Box 122"/>
          <p:cNvSpPr txBox="1">
            <a:spLocks noChangeArrowheads="1"/>
          </p:cNvSpPr>
          <p:nvPr/>
        </p:nvSpPr>
        <p:spPr bwMode="auto">
          <a:xfrm>
            <a:off x="4276724" y="2677964"/>
            <a:ext cx="3374231"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5.5% (-1.1 </a:t>
            </a:r>
            <a:r>
              <a:rPr lang="en-US" sz="1800" b="1" dirty="0">
                <a:latin typeface="Arial" charset="0"/>
              </a:rPr>
              <a:t>%</a:t>
            </a:r>
            <a:r>
              <a:rPr lang="en-US" sz="1800" b="1" dirty="0" smtClean="0">
                <a:latin typeface="Arial" charset="0"/>
              </a:rPr>
              <a:t> points on year)</a:t>
            </a:r>
            <a:endParaRPr lang="en-US" sz="1800" b="1" dirty="0">
              <a:latin typeface="Arial" charset="0"/>
            </a:endParaRPr>
          </a:p>
        </p:txBody>
      </p:sp>
      <p:sp>
        <p:nvSpPr>
          <p:cNvPr id="7179" name="Text Box 124"/>
          <p:cNvSpPr txBox="1">
            <a:spLocks noChangeArrowheads="1"/>
          </p:cNvSpPr>
          <p:nvPr/>
        </p:nvSpPr>
        <p:spPr bwMode="auto">
          <a:xfrm>
            <a:off x="357188" y="2677964"/>
            <a:ext cx="34750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Unemployment rate (Apr)</a:t>
            </a:r>
            <a:endParaRPr lang="en-US" sz="1800" b="1" dirty="0">
              <a:latin typeface="Arial" charset="0"/>
            </a:endParaRPr>
          </a:p>
        </p:txBody>
      </p:sp>
      <p:sp>
        <p:nvSpPr>
          <p:cNvPr id="7180" name="Rectangle 51"/>
          <p:cNvSpPr>
            <a:spLocks noChangeArrowheads="1"/>
          </p:cNvSpPr>
          <p:nvPr/>
        </p:nvSpPr>
        <p:spPr bwMode="auto">
          <a:xfrm>
            <a:off x="8108950" y="1081088"/>
            <a:ext cx="2317750"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81" name="Text Box 67"/>
          <p:cNvSpPr txBox="1">
            <a:spLocks noChangeArrowheads="1"/>
          </p:cNvSpPr>
          <p:nvPr/>
        </p:nvSpPr>
        <p:spPr bwMode="auto">
          <a:xfrm>
            <a:off x="8208963" y="1160463"/>
            <a:ext cx="22018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Recent trend</a:t>
            </a:r>
            <a:endParaRPr lang="en-US" sz="1800" b="1" baseline="30000" dirty="0">
              <a:solidFill>
                <a:srgbClr val="003C16"/>
              </a:solidFill>
              <a:latin typeface="Arial" charset="0"/>
              <a:cs typeface="Arial" charset="0"/>
            </a:endParaRPr>
          </a:p>
        </p:txBody>
      </p:sp>
      <p:grpSp>
        <p:nvGrpSpPr>
          <p:cNvPr id="7182" name="Group 56"/>
          <p:cNvGrpSpPr>
            <a:grpSpLocks/>
          </p:cNvGrpSpPr>
          <p:nvPr/>
        </p:nvGrpSpPr>
        <p:grpSpPr bwMode="auto">
          <a:xfrm>
            <a:off x="266700" y="2184400"/>
            <a:ext cx="10160000" cy="0"/>
            <a:chOff x="144" y="1440"/>
            <a:chExt cx="5472" cy="0"/>
          </a:xfrm>
        </p:grpSpPr>
        <p:sp>
          <p:nvSpPr>
            <p:cNvPr id="7249" name="Line 53"/>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0" name="Line 54"/>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1" name="Line 55"/>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grpSp>
        <p:nvGrpSpPr>
          <p:cNvPr id="7183" name="Group 57"/>
          <p:cNvGrpSpPr>
            <a:grpSpLocks/>
          </p:cNvGrpSpPr>
          <p:nvPr/>
        </p:nvGrpSpPr>
        <p:grpSpPr bwMode="auto">
          <a:xfrm>
            <a:off x="266700" y="3060551"/>
            <a:ext cx="10160000" cy="0"/>
            <a:chOff x="144" y="1440"/>
            <a:chExt cx="5472" cy="0"/>
          </a:xfrm>
        </p:grpSpPr>
        <p:sp>
          <p:nvSpPr>
            <p:cNvPr id="7246"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7"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8"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4" name="Text Box 122"/>
          <p:cNvSpPr txBox="1">
            <a:spLocks noChangeArrowheads="1"/>
          </p:cNvSpPr>
          <p:nvPr/>
        </p:nvSpPr>
        <p:spPr bwMode="auto">
          <a:xfrm>
            <a:off x="4276725" y="3110011"/>
            <a:ext cx="31194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+3.2%</a:t>
            </a:r>
            <a:endParaRPr lang="en-US" sz="1800" b="1" dirty="0">
              <a:latin typeface="Arial" charset="0"/>
            </a:endParaRPr>
          </a:p>
        </p:txBody>
      </p:sp>
      <p:sp>
        <p:nvSpPr>
          <p:cNvPr id="7185" name="Text Box 124"/>
          <p:cNvSpPr txBox="1">
            <a:spLocks noChangeArrowheads="1"/>
          </p:cNvSpPr>
          <p:nvPr/>
        </p:nvSpPr>
        <p:spPr bwMode="auto">
          <a:xfrm>
            <a:off x="357188" y="3110011"/>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Net income</a:t>
            </a:r>
          </a:p>
        </p:txBody>
      </p:sp>
      <p:grpSp>
        <p:nvGrpSpPr>
          <p:cNvPr id="7186" name="Group 67"/>
          <p:cNvGrpSpPr>
            <a:grpSpLocks/>
          </p:cNvGrpSpPr>
          <p:nvPr/>
        </p:nvGrpSpPr>
        <p:grpSpPr bwMode="auto">
          <a:xfrm>
            <a:off x="266700" y="3527548"/>
            <a:ext cx="10160000" cy="0"/>
            <a:chOff x="144" y="1440"/>
            <a:chExt cx="5472" cy="0"/>
          </a:xfrm>
        </p:grpSpPr>
        <p:sp>
          <p:nvSpPr>
            <p:cNvPr id="7243" name="Line 6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4" name="Line 6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5" name="Line 7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7" name="Text Box 122"/>
          <p:cNvSpPr txBox="1">
            <a:spLocks noChangeArrowheads="1"/>
          </p:cNvSpPr>
          <p:nvPr/>
        </p:nvSpPr>
        <p:spPr bwMode="auto">
          <a:xfrm>
            <a:off x="4276725" y="361168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a:t>
            </a:r>
            <a:r>
              <a:rPr lang="en-US" sz="1800" b="1" dirty="0" smtClean="0">
                <a:latin typeface="Arial" charset="0"/>
              </a:rPr>
              <a:t>0.2%</a:t>
            </a:r>
            <a:endParaRPr lang="en-US" sz="1800" b="1" dirty="0">
              <a:latin typeface="Arial" charset="0"/>
            </a:endParaRPr>
          </a:p>
        </p:txBody>
      </p:sp>
      <p:sp>
        <p:nvSpPr>
          <p:cNvPr id="7188" name="Text Box 124"/>
          <p:cNvSpPr txBox="1">
            <a:spLocks noChangeArrowheads="1"/>
          </p:cNvSpPr>
          <p:nvPr/>
        </p:nvSpPr>
        <p:spPr bwMode="auto">
          <a:xfrm>
            <a:off x="353786" y="3570733"/>
            <a:ext cx="34565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Mortgage costs</a:t>
            </a:r>
          </a:p>
        </p:txBody>
      </p:sp>
      <p:grpSp>
        <p:nvGrpSpPr>
          <p:cNvPr id="7189" name="Group 73"/>
          <p:cNvGrpSpPr>
            <a:grpSpLocks/>
          </p:cNvGrpSpPr>
          <p:nvPr/>
        </p:nvGrpSpPr>
        <p:grpSpPr bwMode="auto">
          <a:xfrm>
            <a:off x="266700" y="3999036"/>
            <a:ext cx="10160000" cy="0"/>
            <a:chOff x="144" y="1440"/>
            <a:chExt cx="5472" cy="0"/>
          </a:xfrm>
        </p:grpSpPr>
        <p:sp>
          <p:nvSpPr>
            <p:cNvPr id="7240" name="Line 7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1" name="Line 7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2" name="Line 7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0" name="Text Box 122"/>
          <p:cNvSpPr txBox="1">
            <a:spLocks noChangeArrowheads="1"/>
          </p:cNvSpPr>
          <p:nvPr/>
        </p:nvSpPr>
        <p:spPr bwMode="auto">
          <a:xfrm>
            <a:off x="4276725" y="4048598"/>
            <a:ext cx="31194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-1.8%</a:t>
            </a:r>
            <a:endParaRPr lang="en-US" sz="1800" b="1" dirty="0">
              <a:latin typeface="Arial" charset="0"/>
            </a:endParaRPr>
          </a:p>
        </p:txBody>
      </p:sp>
      <p:sp>
        <p:nvSpPr>
          <p:cNvPr id="7191" name="Text Box 124"/>
          <p:cNvSpPr txBox="1">
            <a:spLocks noChangeArrowheads="1"/>
          </p:cNvSpPr>
          <p:nvPr/>
        </p:nvSpPr>
        <p:spPr bwMode="auto">
          <a:xfrm>
            <a:off x="357188" y="4065711"/>
            <a:ext cx="3295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Food &amp; non-alcoholic drinks</a:t>
            </a:r>
            <a:endParaRPr lang="en-US" sz="1800" b="1" dirty="0">
              <a:latin typeface="Arial" charset="0"/>
            </a:endParaRPr>
          </a:p>
        </p:txBody>
      </p:sp>
      <p:grpSp>
        <p:nvGrpSpPr>
          <p:cNvPr id="7192" name="Group 79"/>
          <p:cNvGrpSpPr>
            <a:grpSpLocks/>
          </p:cNvGrpSpPr>
          <p:nvPr/>
        </p:nvGrpSpPr>
        <p:grpSpPr bwMode="auto">
          <a:xfrm>
            <a:off x="266700" y="4451473"/>
            <a:ext cx="10160000" cy="0"/>
            <a:chOff x="144" y="1440"/>
            <a:chExt cx="5472" cy="0"/>
          </a:xfrm>
        </p:grpSpPr>
        <p:sp>
          <p:nvSpPr>
            <p:cNvPr id="7237" name="Line 80"/>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8" name="Line 81"/>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9" name="Line 82"/>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3" name="Text Box 122"/>
          <p:cNvSpPr txBox="1">
            <a:spLocks noChangeArrowheads="1"/>
          </p:cNvSpPr>
          <p:nvPr/>
        </p:nvSpPr>
        <p:spPr bwMode="auto">
          <a:xfrm>
            <a:off x="4276725" y="453561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-11.0%</a:t>
            </a:r>
            <a:endParaRPr lang="en-US" sz="1800" b="1" dirty="0">
              <a:latin typeface="Arial" charset="0"/>
            </a:endParaRPr>
          </a:p>
        </p:txBody>
      </p:sp>
      <p:sp>
        <p:nvSpPr>
          <p:cNvPr id="7194" name="Text Box 124"/>
          <p:cNvSpPr txBox="1">
            <a:spLocks noChangeArrowheads="1"/>
          </p:cNvSpPr>
          <p:nvPr/>
        </p:nvSpPr>
        <p:spPr bwMode="auto">
          <a:xfrm>
            <a:off x="357188" y="453561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Vehicle fuels</a:t>
            </a:r>
          </a:p>
        </p:txBody>
      </p:sp>
      <p:grpSp>
        <p:nvGrpSpPr>
          <p:cNvPr id="7195" name="Group 85"/>
          <p:cNvGrpSpPr>
            <a:grpSpLocks/>
          </p:cNvGrpSpPr>
          <p:nvPr/>
        </p:nvGrpSpPr>
        <p:grpSpPr bwMode="auto">
          <a:xfrm>
            <a:off x="266700" y="4922961"/>
            <a:ext cx="10160000" cy="0"/>
            <a:chOff x="144" y="1440"/>
            <a:chExt cx="5472" cy="0"/>
          </a:xfrm>
        </p:grpSpPr>
        <p:sp>
          <p:nvSpPr>
            <p:cNvPr id="7234" name="Line 86"/>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5" name="Line 87"/>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6" name="Line 88"/>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6" name="Text Box 122"/>
          <p:cNvSpPr txBox="1">
            <a:spLocks noChangeArrowheads="1"/>
          </p:cNvSpPr>
          <p:nvPr/>
        </p:nvSpPr>
        <p:spPr bwMode="auto">
          <a:xfrm>
            <a:off x="4276725" y="49896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-3.1%</a:t>
            </a:r>
            <a:endParaRPr lang="en-US" sz="1800" b="1" dirty="0">
              <a:latin typeface="Arial" charset="0"/>
            </a:endParaRPr>
          </a:p>
        </p:txBody>
      </p:sp>
      <p:sp>
        <p:nvSpPr>
          <p:cNvPr id="7197" name="Text Box 124"/>
          <p:cNvSpPr txBox="1">
            <a:spLocks noChangeArrowheads="1"/>
          </p:cNvSpPr>
          <p:nvPr/>
        </p:nvSpPr>
        <p:spPr bwMode="auto">
          <a:xfrm>
            <a:off x="357188" y="49896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Home electricity, gas &amp; fuel</a:t>
            </a:r>
            <a:endParaRPr lang="en-US" sz="1800" b="1" dirty="0">
              <a:latin typeface="Arial" charset="0"/>
            </a:endParaRPr>
          </a:p>
        </p:txBody>
      </p:sp>
      <p:grpSp>
        <p:nvGrpSpPr>
          <p:cNvPr id="7198" name="Group 91"/>
          <p:cNvGrpSpPr>
            <a:grpSpLocks/>
          </p:cNvGrpSpPr>
          <p:nvPr/>
        </p:nvGrpSpPr>
        <p:grpSpPr bwMode="auto">
          <a:xfrm>
            <a:off x="266700" y="5375398"/>
            <a:ext cx="10160000" cy="0"/>
            <a:chOff x="144" y="1440"/>
            <a:chExt cx="5472" cy="0"/>
          </a:xfrm>
        </p:grpSpPr>
        <p:sp>
          <p:nvSpPr>
            <p:cNvPr id="7231" name="Line 92"/>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2" name="Line 93"/>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3" name="Line 94"/>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9" name="Text Box 122"/>
          <p:cNvSpPr txBox="1">
            <a:spLocks noChangeArrowheads="1"/>
          </p:cNvSpPr>
          <p:nvPr/>
        </p:nvSpPr>
        <p:spPr bwMode="auto">
          <a:xfrm>
            <a:off x="4276725" y="54595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a:t>
            </a:r>
            <a:r>
              <a:rPr lang="en-US" sz="1800" b="1" dirty="0" smtClean="0">
                <a:latin typeface="Arial" charset="0"/>
              </a:rPr>
              <a:t>0.1%</a:t>
            </a:r>
            <a:endParaRPr lang="en-US" sz="1800" b="1" dirty="0">
              <a:latin typeface="Arial" charset="0"/>
            </a:endParaRPr>
          </a:p>
        </p:txBody>
      </p:sp>
      <p:sp>
        <p:nvSpPr>
          <p:cNvPr id="7200" name="Text Box 124"/>
          <p:cNvSpPr txBox="1">
            <a:spLocks noChangeArrowheads="1"/>
          </p:cNvSpPr>
          <p:nvPr/>
        </p:nvSpPr>
        <p:spPr bwMode="auto">
          <a:xfrm>
            <a:off x="357188" y="54595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Essential item inflation</a:t>
            </a:r>
          </a:p>
        </p:txBody>
      </p:sp>
      <p:grpSp>
        <p:nvGrpSpPr>
          <p:cNvPr id="7201" name="Group 97"/>
          <p:cNvGrpSpPr>
            <a:grpSpLocks/>
          </p:cNvGrpSpPr>
          <p:nvPr/>
        </p:nvGrpSpPr>
        <p:grpSpPr bwMode="auto">
          <a:xfrm>
            <a:off x="266700" y="5846886"/>
            <a:ext cx="10160000" cy="0"/>
            <a:chOff x="144" y="1440"/>
            <a:chExt cx="5472" cy="0"/>
          </a:xfrm>
        </p:grpSpPr>
        <p:sp>
          <p:nvSpPr>
            <p:cNvPr id="7228" name="Line 9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9" name="Line 9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0" name="Line 10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2" name="Text Box 122"/>
          <p:cNvSpPr txBox="1">
            <a:spLocks noChangeArrowheads="1"/>
          </p:cNvSpPr>
          <p:nvPr/>
        </p:nvSpPr>
        <p:spPr bwMode="auto">
          <a:xfrm>
            <a:off x="4276725" y="591356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+10.3%</a:t>
            </a:r>
            <a:endParaRPr lang="en-US" sz="1800" b="1" dirty="0">
              <a:latin typeface="Arial" charset="0"/>
            </a:endParaRPr>
          </a:p>
        </p:txBody>
      </p:sp>
      <p:sp>
        <p:nvSpPr>
          <p:cNvPr id="7203" name="Text Box 124"/>
          <p:cNvSpPr txBox="1">
            <a:spLocks noChangeArrowheads="1"/>
          </p:cNvSpPr>
          <p:nvPr/>
        </p:nvSpPr>
        <p:spPr bwMode="auto">
          <a:xfrm>
            <a:off x="357188" y="591356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Family spending power</a:t>
            </a:r>
          </a:p>
        </p:txBody>
      </p:sp>
      <p:grpSp>
        <p:nvGrpSpPr>
          <p:cNvPr id="7204" name="Group 103"/>
          <p:cNvGrpSpPr>
            <a:grpSpLocks/>
          </p:cNvGrpSpPr>
          <p:nvPr/>
        </p:nvGrpSpPr>
        <p:grpSpPr bwMode="auto">
          <a:xfrm>
            <a:off x="266700" y="6300911"/>
            <a:ext cx="10160000" cy="0"/>
            <a:chOff x="144" y="1440"/>
            <a:chExt cx="5472" cy="0"/>
          </a:xfrm>
        </p:grpSpPr>
        <p:sp>
          <p:nvSpPr>
            <p:cNvPr id="7225" name="Line 10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6" name="Line 10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7" name="Line 10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5" name="Rectangle 108"/>
          <p:cNvSpPr>
            <a:spLocks noChangeArrowheads="1"/>
          </p:cNvSpPr>
          <p:nvPr/>
        </p:nvSpPr>
        <p:spPr bwMode="auto">
          <a:xfrm>
            <a:off x="438150" y="6372919"/>
            <a:ext cx="50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7DC242"/>
                </a:solidFill>
                <a:latin typeface="Arial" charset="0"/>
              </a:rPr>
              <a:t>KEY</a:t>
            </a:r>
          </a:p>
        </p:txBody>
      </p:sp>
      <p:sp>
        <p:nvSpPr>
          <p:cNvPr id="7206" name="Rectangle 109"/>
          <p:cNvSpPr>
            <a:spLocks noChangeArrowheads="1"/>
          </p:cNvSpPr>
          <p:nvPr/>
        </p:nvSpPr>
        <p:spPr bwMode="auto">
          <a:xfrm>
            <a:off x="884238" y="6372919"/>
            <a:ext cx="15443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IMPROVING TREND</a:t>
            </a:r>
            <a:endParaRPr lang="en-US" sz="1100" b="1" dirty="0">
              <a:solidFill>
                <a:srgbClr val="003C16"/>
              </a:solidFill>
              <a:latin typeface="Arial" charset="0"/>
            </a:endParaRPr>
          </a:p>
        </p:txBody>
      </p:sp>
      <p:sp>
        <p:nvSpPr>
          <p:cNvPr id="7207" name="Oval 122"/>
          <p:cNvSpPr>
            <a:spLocks noChangeArrowheads="1"/>
          </p:cNvSpPr>
          <p:nvPr/>
        </p:nvSpPr>
        <p:spPr bwMode="auto">
          <a:xfrm>
            <a:off x="2322364" y="6372919"/>
            <a:ext cx="268287" cy="252413"/>
          </a:xfrm>
          <a:prstGeom prst="ellipse">
            <a:avLst/>
          </a:prstGeom>
          <a:solidFill>
            <a:srgbClr val="0099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08" name="Rectangle 123"/>
          <p:cNvSpPr>
            <a:spLocks noChangeArrowheads="1"/>
          </p:cNvSpPr>
          <p:nvPr/>
        </p:nvSpPr>
        <p:spPr bwMode="auto">
          <a:xfrm>
            <a:off x="2740025" y="6372919"/>
            <a:ext cx="2722555"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003C16"/>
                </a:solidFill>
                <a:latin typeface="Arial" charset="0"/>
              </a:rPr>
              <a:t>NO SIGNIFICANT </a:t>
            </a:r>
            <a:r>
              <a:rPr lang="en-US" sz="1100" b="1" dirty="0" smtClean="0">
                <a:solidFill>
                  <a:srgbClr val="003C16"/>
                </a:solidFill>
                <a:latin typeface="Arial" charset="0"/>
              </a:rPr>
              <a:t>CHANGE IN TREND</a:t>
            </a:r>
            <a:endParaRPr lang="en-US" sz="1100" b="1" dirty="0">
              <a:solidFill>
                <a:srgbClr val="003C16"/>
              </a:solidFill>
              <a:latin typeface="Arial" charset="0"/>
            </a:endParaRPr>
          </a:p>
        </p:txBody>
      </p:sp>
      <p:sp>
        <p:nvSpPr>
          <p:cNvPr id="7209" name="Oval 124"/>
          <p:cNvSpPr>
            <a:spLocks noChangeArrowheads="1"/>
          </p:cNvSpPr>
          <p:nvPr/>
        </p:nvSpPr>
        <p:spPr bwMode="auto">
          <a:xfrm>
            <a:off x="5366445" y="6372919"/>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0" name="Rectangle 125"/>
          <p:cNvSpPr>
            <a:spLocks noChangeArrowheads="1"/>
          </p:cNvSpPr>
          <p:nvPr/>
        </p:nvSpPr>
        <p:spPr bwMode="auto">
          <a:xfrm>
            <a:off x="5886742" y="6372919"/>
            <a:ext cx="1908230"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DETERIORATING TREND</a:t>
            </a:r>
            <a:endParaRPr lang="en-US" sz="1100" b="1" dirty="0">
              <a:solidFill>
                <a:srgbClr val="003C16"/>
              </a:solidFill>
              <a:latin typeface="Arial" charset="0"/>
            </a:endParaRPr>
          </a:p>
        </p:txBody>
      </p:sp>
      <p:sp>
        <p:nvSpPr>
          <p:cNvPr id="7211" name="Oval 126"/>
          <p:cNvSpPr>
            <a:spLocks noChangeArrowheads="1"/>
          </p:cNvSpPr>
          <p:nvPr/>
        </p:nvSpPr>
        <p:spPr bwMode="auto">
          <a:xfrm>
            <a:off x="7742708" y="6372919"/>
            <a:ext cx="268288" cy="252413"/>
          </a:xfrm>
          <a:prstGeom prst="ellipse">
            <a:avLst/>
          </a:prstGeom>
          <a:solidFill>
            <a:srgbClr val="A7212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Dashboard</a:t>
            </a:r>
            <a:endParaRPr lang="en-GB" sz="5000" b="1" u="sng" dirty="0">
              <a:solidFill>
                <a:srgbClr val="62B030"/>
              </a:solidFill>
              <a:latin typeface="Arial" charset="0"/>
            </a:endParaRPr>
          </a:p>
        </p:txBody>
      </p:sp>
      <p:sp>
        <p:nvSpPr>
          <p:cNvPr id="7221" name="Oval 222"/>
          <p:cNvSpPr>
            <a:spLocks noChangeArrowheads="1"/>
          </p:cNvSpPr>
          <p:nvPr/>
        </p:nvSpPr>
        <p:spPr bwMode="auto">
          <a:xfrm>
            <a:off x="9019108" y="2703686"/>
            <a:ext cx="268287" cy="252412"/>
          </a:xfrm>
          <a:prstGeom prst="ellipse">
            <a:avLst/>
          </a:prstGeom>
          <a:solidFill>
            <a:srgbClr val="009900"/>
          </a:solidFill>
          <a:ln>
            <a:noFill/>
          </a:ln>
          <a:extLst/>
        </p:spPr>
        <p:txBody>
          <a:bodyPr wrap="none" lIns="104306" tIns="52153" rIns="104306" bIns="52153" anchor="ctr"/>
          <a:lstStyle/>
          <a:p>
            <a:endParaRPr lang="en-GB" dirty="0"/>
          </a:p>
        </p:txBody>
      </p:sp>
      <p:sp>
        <p:nvSpPr>
          <p:cNvPr id="7223" name="Oval 198"/>
          <p:cNvSpPr>
            <a:spLocks noChangeArrowheads="1"/>
          </p:cNvSpPr>
          <p:nvPr/>
        </p:nvSpPr>
        <p:spPr bwMode="auto">
          <a:xfrm>
            <a:off x="9019108" y="3636615"/>
            <a:ext cx="268287" cy="250825"/>
          </a:xfrm>
          <a:prstGeom prst="ellipse">
            <a:avLst/>
          </a:prstGeom>
          <a:solidFill>
            <a:srgbClr val="E0B200"/>
          </a:solidFill>
          <a:ln>
            <a:noFill/>
          </a:ln>
        </p:spPr>
        <p:txBody>
          <a:bodyPr wrap="none" lIns="104306" tIns="52153" rIns="104306" bIns="52153" anchor="ctr"/>
          <a:lstStyle/>
          <a:p>
            <a:pPr algn="ctr"/>
            <a:endParaRPr lang="en-US" dirty="0">
              <a:solidFill>
                <a:schemeClr val="hlink"/>
              </a:solidFill>
            </a:endParaRPr>
          </a:p>
        </p:txBody>
      </p:sp>
      <p:grpSp>
        <p:nvGrpSpPr>
          <p:cNvPr id="83" name="Group 57"/>
          <p:cNvGrpSpPr>
            <a:grpSpLocks/>
          </p:cNvGrpSpPr>
          <p:nvPr/>
        </p:nvGrpSpPr>
        <p:grpSpPr bwMode="auto">
          <a:xfrm>
            <a:off x="266700" y="2628503"/>
            <a:ext cx="10160000" cy="0"/>
            <a:chOff x="144" y="1440"/>
            <a:chExt cx="5472" cy="0"/>
          </a:xfrm>
        </p:grpSpPr>
        <p:sp>
          <p:nvSpPr>
            <p:cNvPr id="84"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5"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6"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87" name="Text Box 122"/>
          <p:cNvSpPr txBox="1">
            <a:spLocks noChangeArrowheads="1"/>
          </p:cNvSpPr>
          <p:nvPr/>
        </p:nvSpPr>
        <p:spPr bwMode="auto">
          <a:xfrm>
            <a:off x="4273322" y="2245915"/>
            <a:ext cx="452976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+1.4% (+424,000 employment on year)</a:t>
            </a:r>
            <a:endParaRPr lang="en-US" sz="1800" b="1" dirty="0">
              <a:latin typeface="Arial" charset="0"/>
            </a:endParaRPr>
          </a:p>
        </p:txBody>
      </p:sp>
      <p:sp>
        <p:nvSpPr>
          <p:cNvPr id="88" name="Text Box 124"/>
          <p:cNvSpPr txBox="1">
            <a:spLocks noChangeArrowheads="1"/>
          </p:cNvSpPr>
          <p:nvPr/>
        </p:nvSpPr>
        <p:spPr bwMode="auto">
          <a:xfrm>
            <a:off x="353785" y="2245915"/>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Employment growth (Apr)</a:t>
            </a:r>
            <a:endParaRPr lang="en-US" sz="1800" b="1" dirty="0">
              <a:latin typeface="Arial" charset="0"/>
            </a:endParaRPr>
          </a:p>
        </p:txBody>
      </p:sp>
      <p:sp>
        <p:nvSpPr>
          <p:cNvPr id="9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6</a:t>
            </a:fld>
            <a:endParaRPr lang="en-GB" dirty="0"/>
          </a:p>
        </p:txBody>
      </p:sp>
      <p:sp>
        <p:nvSpPr>
          <p:cNvPr id="94" name="Oval 222"/>
          <p:cNvSpPr>
            <a:spLocks noChangeArrowheads="1"/>
          </p:cNvSpPr>
          <p:nvPr/>
        </p:nvSpPr>
        <p:spPr bwMode="auto">
          <a:xfrm>
            <a:off x="9019108" y="2268463"/>
            <a:ext cx="268287" cy="252412"/>
          </a:xfrm>
          <a:prstGeom prst="ellipse">
            <a:avLst/>
          </a:prstGeom>
          <a:solidFill>
            <a:srgbClr val="E0B200"/>
          </a:solidFill>
          <a:ln>
            <a:noFill/>
          </a:ln>
          <a:extLst/>
        </p:spPr>
        <p:txBody>
          <a:bodyPr wrap="none" lIns="104306" tIns="52153" rIns="104306" bIns="52153" anchor="ctr"/>
          <a:lstStyle/>
          <a:p>
            <a:endParaRPr lang="en-GB" dirty="0"/>
          </a:p>
        </p:txBody>
      </p:sp>
      <p:sp>
        <p:nvSpPr>
          <p:cNvPr id="98" name="Oval 220"/>
          <p:cNvSpPr>
            <a:spLocks noChangeArrowheads="1"/>
          </p:cNvSpPr>
          <p:nvPr/>
        </p:nvSpPr>
        <p:spPr bwMode="auto">
          <a:xfrm>
            <a:off x="9019108" y="5474022"/>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9" name="Oval 190"/>
          <p:cNvSpPr>
            <a:spLocks noChangeArrowheads="1"/>
          </p:cNvSpPr>
          <p:nvPr/>
        </p:nvSpPr>
        <p:spPr bwMode="auto">
          <a:xfrm>
            <a:off x="9019108" y="5976491"/>
            <a:ext cx="268287" cy="252412"/>
          </a:xfrm>
          <a:prstGeom prst="ellipse">
            <a:avLst/>
          </a:prstGeom>
          <a:solidFill>
            <a:srgbClr val="009900"/>
          </a:solidFill>
          <a:ln>
            <a:noFill/>
          </a:ln>
          <a:extLst/>
        </p:spPr>
        <p:txBody>
          <a:bodyPr wrap="none" lIns="104306" tIns="52153" rIns="104306" bIns="52153" anchor="ctr"/>
          <a:lstStyle/>
          <a:p>
            <a:endParaRPr lang="en-GB" dirty="0"/>
          </a:p>
        </p:txBody>
      </p:sp>
      <p:sp>
        <p:nvSpPr>
          <p:cNvPr id="95" name="Oval 220"/>
          <p:cNvSpPr>
            <a:spLocks noChangeArrowheads="1"/>
          </p:cNvSpPr>
          <p:nvPr/>
        </p:nvSpPr>
        <p:spPr bwMode="auto">
          <a:xfrm>
            <a:off x="9019105" y="5003600"/>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2" name="Oval 220"/>
          <p:cNvSpPr>
            <a:spLocks noChangeArrowheads="1"/>
          </p:cNvSpPr>
          <p:nvPr/>
        </p:nvSpPr>
        <p:spPr bwMode="auto">
          <a:xfrm>
            <a:off x="9019103" y="1832260"/>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3" name="Oval 198"/>
          <p:cNvSpPr>
            <a:spLocks noChangeArrowheads="1"/>
          </p:cNvSpPr>
          <p:nvPr/>
        </p:nvSpPr>
        <p:spPr bwMode="auto">
          <a:xfrm>
            <a:off x="9008718" y="4570537"/>
            <a:ext cx="268287" cy="250825"/>
          </a:xfrm>
          <a:prstGeom prst="ellipse">
            <a:avLst/>
          </a:prstGeom>
          <a:solidFill>
            <a:srgbClr val="E0B200"/>
          </a:solidFill>
          <a:ln>
            <a:noFill/>
          </a:ln>
        </p:spPr>
        <p:txBody>
          <a:bodyPr wrap="none" lIns="104306" tIns="52153" rIns="104306" bIns="52153" anchor="ctr"/>
          <a:lstStyle/>
          <a:p>
            <a:pPr algn="ctr"/>
            <a:endParaRPr lang="en-US" dirty="0">
              <a:solidFill>
                <a:schemeClr val="hlink"/>
              </a:solidFill>
            </a:endParaRPr>
          </a:p>
        </p:txBody>
      </p:sp>
      <p:sp>
        <p:nvSpPr>
          <p:cNvPr id="89" name="Oval 198"/>
          <p:cNvSpPr>
            <a:spLocks noChangeArrowheads="1"/>
          </p:cNvSpPr>
          <p:nvPr/>
        </p:nvSpPr>
        <p:spPr bwMode="auto">
          <a:xfrm>
            <a:off x="9019102" y="4124548"/>
            <a:ext cx="268287" cy="250825"/>
          </a:xfrm>
          <a:prstGeom prst="ellipse">
            <a:avLst/>
          </a:prstGeom>
          <a:solidFill>
            <a:srgbClr val="E0B200"/>
          </a:solidFill>
          <a:ln>
            <a:noFill/>
          </a:ln>
        </p:spPr>
        <p:txBody>
          <a:bodyPr wrap="none" lIns="104306" tIns="52153" rIns="104306" bIns="52153" anchor="ctr"/>
          <a:lstStyle/>
          <a:p>
            <a:pPr algn="ctr"/>
            <a:endParaRPr lang="en-US" dirty="0">
              <a:solidFill>
                <a:schemeClr val="hlink"/>
              </a:solidFill>
            </a:endParaRPr>
          </a:p>
        </p:txBody>
      </p:sp>
      <p:sp>
        <p:nvSpPr>
          <p:cNvPr id="92" name="Text Box 143"/>
          <p:cNvSpPr txBox="1">
            <a:spLocks noChangeArrowheads="1"/>
          </p:cNvSpPr>
          <p:nvPr/>
        </p:nvSpPr>
        <p:spPr bwMode="auto">
          <a:xfrm>
            <a:off x="379413" y="6660951"/>
            <a:ext cx="10104437"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200" dirty="0">
                <a:latin typeface="Arial Narrow" pitchFamily="34" charset="0"/>
              </a:rPr>
              <a:t>* </a:t>
            </a:r>
            <a:r>
              <a:rPr lang="en-GB" sz="1200" dirty="0" smtClean="0">
                <a:latin typeface="Arial Narrow" pitchFamily="34" charset="0"/>
              </a:rPr>
              <a:t>three-month average, to </a:t>
            </a:r>
            <a:r>
              <a:rPr lang="en-GB" sz="1200" dirty="0">
                <a:latin typeface="Arial Narrow" pitchFamily="34" charset="0"/>
              </a:rPr>
              <a:t>month stated 	**unemployment rate for three months to month </a:t>
            </a:r>
            <a:r>
              <a:rPr lang="en-GB" sz="1200" dirty="0" smtClean="0">
                <a:latin typeface="Arial Narrow" pitchFamily="34" charset="0"/>
              </a:rPr>
              <a:t>stated</a:t>
            </a:r>
            <a:endParaRPr lang="en-GB" sz="1200" dirty="0">
              <a:latin typeface="Arial Narrow" pitchFamily="34" charset="0"/>
            </a:endParaRPr>
          </a:p>
        </p:txBody>
      </p:sp>
      <p:sp>
        <p:nvSpPr>
          <p:cNvPr id="93" name="Oval 222"/>
          <p:cNvSpPr>
            <a:spLocks noChangeArrowheads="1"/>
          </p:cNvSpPr>
          <p:nvPr/>
        </p:nvSpPr>
        <p:spPr bwMode="auto">
          <a:xfrm>
            <a:off x="9019101" y="3154833"/>
            <a:ext cx="268287" cy="252412"/>
          </a:xfrm>
          <a:prstGeom prst="ellipse">
            <a:avLst/>
          </a:prstGeom>
          <a:solidFill>
            <a:srgbClr val="009900"/>
          </a:solidFill>
          <a:ln>
            <a:noFill/>
          </a:ln>
          <a:extLst/>
        </p:spPr>
        <p:txBody>
          <a:bodyPr wrap="none" lIns="104306" tIns="52153" rIns="104306" bIns="52153" anchor="ctr"/>
          <a:lstStyle/>
          <a:p>
            <a:endParaRPr lang="en-GB" dirty="0"/>
          </a:p>
        </p:txBody>
      </p:sp>
    </p:spTree>
    <p:extLst>
      <p:ext uri="{BB962C8B-B14F-4D97-AF65-F5344CB8AC3E}">
        <p14:creationId xmlns:p14="http://schemas.microsoft.com/office/powerpoint/2010/main" val="2806258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7652" y="307898"/>
            <a:ext cx="10065444"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rgbClr val="7DC242"/>
                </a:solidFill>
                <a:latin typeface="Arial" charset="0"/>
              </a:rPr>
              <a:t>Faster wage growth boosts Income Tracker</a:t>
            </a:r>
          </a:p>
        </p:txBody>
      </p:sp>
      <p:sp>
        <p:nvSpPr>
          <p:cNvPr id="819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8196" name="Rectangle 4"/>
          <p:cNvSpPr>
            <a:spLocks noChangeArrowheads="1"/>
          </p:cNvSpPr>
          <p:nvPr/>
        </p:nvSpPr>
        <p:spPr bwMode="auto">
          <a:xfrm>
            <a:off x="177799" y="2232321"/>
            <a:ext cx="5097464" cy="4414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In May 2015, average household discretionary incomes excluding bonuses were 10.3 per cent higher than the same point 12 months before.</a:t>
            </a: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While unemployment remained unchanged in the latest reading, the ongoing pick-up in wage growth provided further support to the level of household </a:t>
            </a:r>
            <a:r>
              <a:rPr lang="en-US" sz="1400" b="1" dirty="0">
                <a:solidFill>
                  <a:schemeClr val="hlink"/>
                </a:solidFill>
                <a:latin typeface="Arial" charset="0"/>
              </a:rPr>
              <a:t>spending </a:t>
            </a:r>
            <a:r>
              <a:rPr lang="en-US" sz="1400" b="1" dirty="0" smtClean="0">
                <a:solidFill>
                  <a:schemeClr val="hlink"/>
                </a:solidFill>
                <a:latin typeface="Arial" charset="0"/>
              </a:rPr>
              <a:t>power. </a:t>
            </a:r>
          </a:p>
          <a:p>
            <a:pPr algn="just" eaLnBrk="1" hangingPunct="1"/>
            <a:endParaRPr lang="en-US" sz="1400" b="1" dirty="0" smtClean="0">
              <a:solidFill>
                <a:schemeClr val="hlink"/>
              </a:solidFill>
              <a:latin typeface="Arial" charset="0"/>
            </a:endParaRPr>
          </a:p>
          <a:p>
            <a:pPr algn="just" eaLnBrk="1" hangingPunct="1"/>
            <a:r>
              <a:rPr lang="en-US" sz="1400" b="1" dirty="0" smtClean="0">
                <a:solidFill>
                  <a:schemeClr val="hlink"/>
                </a:solidFill>
                <a:latin typeface="Arial" charset="0"/>
              </a:rPr>
              <a:t>• </a:t>
            </a:r>
            <a:r>
              <a:rPr lang="en-US" sz="1400" b="1" dirty="0">
                <a:solidFill>
                  <a:schemeClr val="hlink"/>
                </a:solidFill>
                <a:latin typeface="Arial" charset="0"/>
              </a:rPr>
              <a:t>T</a:t>
            </a:r>
            <a:r>
              <a:rPr lang="en-US" sz="1400" b="1" dirty="0" smtClean="0">
                <a:solidFill>
                  <a:schemeClr val="hlink"/>
                </a:solidFill>
                <a:latin typeface="Arial" charset="0"/>
              </a:rPr>
              <a:t>he price of vehicle fuels rose further in May, pushing up essential item inflation. However, the measure remained negative, helping to boost the increase in discretionary incomes seen over the last 12 months.  </a:t>
            </a:r>
          </a:p>
          <a:p>
            <a:pPr algn="just" eaLnBrk="1" hangingPunct="1"/>
            <a:endParaRPr lang="en-US" sz="1400" b="1" dirty="0" smtClean="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Average spending power has now risen year-on-year for 20 months, the most sustained recovery in household finances since the financial crisis. </a:t>
            </a:r>
            <a:endParaRPr lang="en-GB" sz="1400" b="1" dirty="0">
              <a:solidFill>
                <a:srgbClr val="7DC242"/>
              </a:solidFill>
              <a:latin typeface="Arial" charset="0"/>
            </a:endParaRP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a:t>
            </a:r>
            <a:r>
              <a:rPr lang="en-US" sz="1400" b="1" dirty="0">
                <a:solidFill>
                  <a:schemeClr val="hlink"/>
                </a:solidFill>
                <a:latin typeface="Arial" charset="0"/>
              </a:rPr>
              <a:t>Including the effect of bonus </a:t>
            </a:r>
            <a:r>
              <a:rPr lang="en-US" sz="1400" b="1" dirty="0" smtClean="0">
                <a:solidFill>
                  <a:schemeClr val="hlink"/>
                </a:solidFill>
                <a:latin typeface="Arial" charset="0"/>
              </a:rPr>
              <a:t>payments, </a:t>
            </a:r>
            <a:r>
              <a:rPr lang="en-US" sz="1400" b="1" dirty="0">
                <a:solidFill>
                  <a:schemeClr val="hlink"/>
                </a:solidFill>
                <a:latin typeface="Arial" charset="0"/>
              </a:rPr>
              <a:t>discretionary incomes rose by the slower rate of </a:t>
            </a:r>
            <a:r>
              <a:rPr lang="en-US" sz="1400" b="1" dirty="0" smtClean="0">
                <a:solidFill>
                  <a:schemeClr val="hlink"/>
                </a:solidFill>
                <a:latin typeface="Arial" charset="0"/>
              </a:rPr>
              <a:t>9.5 </a:t>
            </a:r>
            <a:r>
              <a:rPr lang="en-US" sz="1400" b="1" dirty="0">
                <a:solidFill>
                  <a:schemeClr val="hlink"/>
                </a:solidFill>
                <a:latin typeface="Arial" charset="0"/>
              </a:rPr>
              <a:t>per cent in </a:t>
            </a:r>
            <a:r>
              <a:rPr lang="en-US" sz="1400" b="1" dirty="0" smtClean="0">
                <a:solidFill>
                  <a:schemeClr val="hlink"/>
                </a:solidFill>
                <a:latin typeface="Arial" charset="0"/>
              </a:rPr>
              <a:t>May.</a:t>
            </a:r>
          </a:p>
          <a:p>
            <a:pPr algn="just" eaLnBrk="1" hangingPunct="1"/>
            <a:endParaRPr lang="en-US" sz="1400" b="1" dirty="0">
              <a:solidFill>
                <a:schemeClr val="hlink"/>
              </a:solidFill>
              <a:latin typeface="Arial" charset="0"/>
            </a:endParaRPr>
          </a:p>
        </p:txBody>
      </p:sp>
      <p:sp>
        <p:nvSpPr>
          <p:cNvPr id="819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8200" name="Rectangle 13"/>
          <p:cNvSpPr>
            <a:spLocks noChangeArrowheads="1"/>
          </p:cNvSpPr>
          <p:nvPr/>
        </p:nvSpPr>
        <p:spPr bwMode="auto">
          <a:xfrm>
            <a:off x="5659437" y="1761927"/>
            <a:ext cx="42957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Year-on-year change in Asda income </a:t>
            </a:r>
            <a:r>
              <a:rPr lang="en-US" sz="1200" b="1" dirty="0" smtClean="0">
                <a:latin typeface="Arial" charset="0"/>
              </a:rPr>
              <a:t>tracker</a:t>
            </a:r>
            <a:r>
              <a:rPr lang="en-US" sz="1200" b="1" dirty="0">
                <a:latin typeface="Arial" charset="0"/>
              </a:rPr>
              <a:t>, £</a:t>
            </a:r>
          </a:p>
        </p:txBody>
      </p:sp>
      <p:sp>
        <p:nvSpPr>
          <p:cNvPr id="11" name="Text Box 14"/>
          <p:cNvSpPr txBox="1">
            <a:spLocks noChangeArrowheads="1"/>
          </p:cNvSpPr>
          <p:nvPr/>
        </p:nvSpPr>
        <p:spPr bwMode="auto">
          <a:xfrm>
            <a:off x="177800" y="1582774"/>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£18 a week higher in May 2015 than a year before</a:t>
            </a:r>
            <a:endParaRPr lang="en-US" sz="1700" b="1" dirty="0">
              <a:solidFill>
                <a:srgbClr val="003C16"/>
              </a:solidFill>
              <a:latin typeface="Arial" charset="0"/>
            </a:endParaRPr>
          </a:p>
        </p:txBody>
      </p:sp>
      <p:graphicFrame>
        <p:nvGraphicFramePr>
          <p:cNvPr id="2" name="Chart 1"/>
          <p:cNvGraphicFramePr/>
          <p:nvPr>
            <p:extLst>
              <p:ext uri="{D42A27DB-BD31-4B8C-83A1-F6EECF244321}">
                <p14:modId xmlns:p14="http://schemas.microsoft.com/office/powerpoint/2010/main" val="1862920378"/>
              </p:ext>
            </p:extLst>
          </p:nvPr>
        </p:nvGraphicFramePr>
        <p:xfrm>
          <a:off x="5275263" y="2031946"/>
          <a:ext cx="5240337" cy="4556997"/>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9219" name="Rectangle 3"/>
          <p:cNvSpPr>
            <a:spLocks noChangeArrowheads="1"/>
          </p:cNvSpPr>
          <p:nvPr/>
        </p:nvSpPr>
        <p:spPr bwMode="auto">
          <a:xfrm>
            <a:off x="177800" y="2360715"/>
            <a:ext cx="4808861" cy="5060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The average UK household had £188 a week of discretionary income in May 2015, up from £170 at the same point a year ago.</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Workers </a:t>
            </a:r>
            <a:r>
              <a:rPr lang="en-US" sz="1400" b="1" dirty="0">
                <a:solidFill>
                  <a:srgbClr val="7BC23E"/>
                </a:solidFill>
                <a:latin typeface="Arial" charset="0"/>
              </a:rPr>
              <a:t>have </a:t>
            </a:r>
            <a:r>
              <a:rPr lang="en-US" sz="1400" b="1" dirty="0" smtClean="0">
                <a:solidFill>
                  <a:srgbClr val="7BC23E"/>
                </a:solidFill>
                <a:latin typeface="Arial" charset="0"/>
              </a:rPr>
              <a:t>experienced a strong </a:t>
            </a:r>
            <a:r>
              <a:rPr lang="en-US" sz="1400" b="1" dirty="0">
                <a:solidFill>
                  <a:srgbClr val="7BC23E"/>
                </a:solidFill>
                <a:latin typeface="Arial" charset="0"/>
              </a:rPr>
              <a:t>acceleration in earnings growth since the middle of 2014. Regular pay </a:t>
            </a:r>
            <a:r>
              <a:rPr lang="en-US" sz="1400" b="1" dirty="0" smtClean="0">
                <a:solidFill>
                  <a:srgbClr val="7BC23E"/>
                </a:solidFill>
                <a:latin typeface="Arial" charset="0"/>
              </a:rPr>
              <a:t>growth hit 2.7% year-on-year in </a:t>
            </a:r>
            <a:r>
              <a:rPr lang="en-US" sz="1400" b="1" dirty="0">
                <a:solidFill>
                  <a:srgbClr val="7BC23E"/>
                </a:solidFill>
                <a:latin typeface="Arial" charset="0"/>
              </a:rPr>
              <a:t>the </a:t>
            </a:r>
            <a:r>
              <a:rPr lang="en-US" sz="1400" b="1" dirty="0" smtClean="0">
                <a:solidFill>
                  <a:srgbClr val="7BC23E"/>
                </a:solidFill>
                <a:latin typeface="Arial" charset="0"/>
              </a:rPr>
              <a:t>three months to April.</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The combination of the pick-up in wage growth and </a:t>
            </a:r>
            <a:r>
              <a:rPr lang="en-US" sz="1400" b="1" dirty="0" smtClean="0">
                <a:solidFill>
                  <a:srgbClr val="7BC23E"/>
                </a:solidFill>
                <a:latin typeface="Arial" charset="0"/>
              </a:rPr>
              <a:t>a further increase in the income tax free personal allowance supported a 3.2% rise in household net </a:t>
            </a:r>
            <a:r>
              <a:rPr lang="en-US" sz="1400" b="1" dirty="0">
                <a:solidFill>
                  <a:srgbClr val="7BC23E"/>
                </a:solidFill>
                <a:latin typeface="Arial" charset="0"/>
              </a:rPr>
              <a:t>i</a:t>
            </a:r>
            <a:r>
              <a:rPr lang="en-US" sz="1400" b="1" dirty="0" smtClean="0">
                <a:solidFill>
                  <a:srgbClr val="7BC23E"/>
                </a:solidFill>
                <a:latin typeface="Arial" charset="0"/>
              </a:rPr>
              <a:t>ncome </a:t>
            </a:r>
            <a:r>
              <a:rPr lang="en-US" sz="1400" b="1" dirty="0">
                <a:solidFill>
                  <a:srgbClr val="7BC23E"/>
                </a:solidFill>
                <a:latin typeface="Arial" charset="0"/>
              </a:rPr>
              <a:t>in the 12 months to </a:t>
            </a:r>
            <a:r>
              <a:rPr lang="en-US" sz="1400" b="1" dirty="0" smtClean="0">
                <a:solidFill>
                  <a:srgbClr val="7BC23E"/>
                </a:solidFill>
                <a:latin typeface="Arial" charset="0"/>
              </a:rPr>
              <a:t>May.</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With essential item inflation remaining negative, the typical household’s essential purchases are costing less than it did at the same point in May 2014. This means household’s weekly income is stretching further, boosting family spending power.   </a:t>
            </a:r>
          </a:p>
          <a:p>
            <a:pPr algn="just" eaLnBrk="1" hangingPunct="1"/>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endParaRPr lang="en-US" sz="1400" b="1" dirty="0">
              <a:solidFill>
                <a:srgbClr val="FF0000"/>
              </a:solidFill>
              <a:latin typeface="Arial" charset="0"/>
            </a:endParaRPr>
          </a:p>
        </p:txBody>
      </p:sp>
      <p:sp>
        <p:nvSpPr>
          <p:cNvPr id="9223" name="Rectangle 13"/>
          <p:cNvSpPr>
            <a:spLocks noChangeArrowheads="1"/>
          </p:cNvSpPr>
          <p:nvPr/>
        </p:nvSpPr>
        <p:spPr bwMode="auto">
          <a:xfrm>
            <a:off x="6642844" y="1617663"/>
            <a:ext cx="3600399"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smtClean="0">
                <a:latin typeface="Arial" charset="0"/>
              </a:rPr>
              <a:t>Contributions to annual change in the Income Tracker (excluding bonuses), April 2015</a:t>
            </a:r>
            <a:endParaRPr lang="en-US" sz="1200" b="1" dirty="0">
              <a:latin typeface="Arial" charset="0"/>
            </a:endParaRPr>
          </a:p>
        </p:txBody>
      </p:sp>
      <p:sp>
        <p:nvSpPr>
          <p:cNvPr id="9225" name="Rectangle 2"/>
          <p:cNvSpPr>
            <a:spLocks noChangeArrowheads="1"/>
          </p:cNvSpPr>
          <p:nvPr/>
        </p:nvSpPr>
        <p:spPr bwMode="auto">
          <a:xfrm>
            <a:off x="177800" y="345515"/>
            <a:ext cx="10515600" cy="1244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00" b="1" u="sng" dirty="0" smtClean="0">
                <a:solidFill>
                  <a:srgbClr val="7DC242"/>
                </a:solidFill>
                <a:latin typeface="Arial" charset="0"/>
              </a:rPr>
              <a:t>Rising wage growth and falling inflation provide further boost to spending power</a:t>
            </a:r>
            <a:endParaRPr lang="en-GB" sz="3700" b="1" u="sng" dirty="0">
              <a:solidFill>
                <a:srgbClr val="7DC242"/>
              </a:solidFill>
              <a:latin typeface="Arial" charset="0"/>
            </a:endParaRPr>
          </a:p>
        </p:txBody>
      </p:sp>
      <p:graphicFrame>
        <p:nvGraphicFramePr>
          <p:cNvPr id="2" name="Chart 1"/>
          <p:cNvGraphicFramePr/>
          <p:nvPr>
            <p:extLst>
              <p:ext uri="{D42A27DB-BD31-4B8C-83A1-F6EECF244321}">
                <p14:modId xmlns:p14="http://schemas.microsoft.com/office/powerpoint/2010/main" val="1853800817"/>
              </p:ext>
            </p:extLst>
          </p:nvPr>
        </p:nvGraphicFramePr>
        <p:xfrm>
          <a:off x="5202684" y="2073275"/>
          <a:ext cx="5312916" cy="45876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13"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8</a:t>
            </a:fld>
            <a:endParaRPr lang="en-GB" dirty="0"/>
          </a:p>
        </p:txBody>
      </p:sp>
      <p:sp>
        <p:nvSpPr>
          <p:cNvPr id="11" name="Text Box 14"/>
          <p:cNvSpPr txBox="1">
            <a:spLocks noChangeArrowheads="1"/>
          </p:cNvSpPr>
          <p:nvPr/>
        </p:nvSpPr>
        <p:spPr bwMode="auto">
          <a:xfrm>
            <a:off x="177800" y="1717675"/>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18 </a:t>
            </a:r>
            <a:r>
              <a:rPr lang="en-US" sz="1700" b="1" dirty="0">
                <a:solidFill>
                  <a:srgbClr val="003C16"/>
                </a:solidFill>
                <a:latin typeface="Arial" charset="0"/>
              </a:rPr>
              <a:t>a week higher in </a:t>
            </a:r>
            <a:r>
              <a:rPr lang="en-US" sz="1700" b="1" dirty="0" smtClean="0">
                <a:solidFill>
                  <a:srgbClr val="003C16"/>
                </a:solidFill>
                <a:latin typeface="Arial" charset="0"/>
              </a:rPr>
              <a:t>May 2015 </a:t>
            </a:r>
            <a:r>
              <a:rPr lang="en-US" sz="1700" b="1" dirty="0">
                <a:solidFill>
                  <a:srgbClr val="003C16"/>
                </a:solidFill>
                <a:latin typeface="Arial" charset="0"/>
              </a:rPr>
              <a:t>than a year before</a:t>
            </a:r>
          </a:p>
        </p:txBody>
      </p:sp>
    </p:spTree>
    <p:extLst>
      <p:ext uri="{BB962C8B-B14F-4D97-AF65-F5344CB8AC3E}">
        <p14:creationId xmlns:p14="http://schemas.microsoft.com/office/powerpoint/2010/main" val="3951130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62125" y="108223"/>
            <a:ext cx="9433047" cy="121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600" b="1" u="sng" dirty="0" smtClean="0">
                <a:solidFill>
                  <a:srgbClr val="7BC23E"/>
                </a:solidFill>
                <a:latin typeface="Arial" charset="0"/>
              </a:rPr>
              <a:t>Deflation short-lived as inflation rises above zero for the first time since January </a:t>
            </a:r>
            <a:endParaRPr lang="en-GB" sz="3600" b="1" u="sng" dirty="0">
              <a:solidFill>
                <a:srgbClr val="7BC23E"/>
              </a:solidFill>
              <a:latin typeface="Arial" charset="0"/>
            </a:endParaRPr>
          </a:p>
        </p:txBody>
      </p:sp>
      <p:sp>
        <p:nvSpPr>
          <p:cNvPr id="1024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0244" name="Rectangle 4"/>
          <p:cNvSpPr>
            <a:spLocks noChangeArrowheads="1"/>
          </p:cNvSpPr>
          <p:nvPr/>
        </p:nvSpPr>
        <p:spPr bwMode="auto">
          <a:xfrm>
            <a:off x="200358" y="2114551"/>
            <a:ext cx="4682792" cy="5275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Overall consumer price inflation picked up to 0.1% in the year to May, after briefly falling into negative territory in April.</a:t>
            </a:r>
          </a:p>
          <a:p>
            <a:pPr algn="just" eaLnBrk="1" hangingPunct="1"/>
            <a:endParaRPr lang="en-US" sz="1400" b="1" dirty="0">
              <a:solidFill>
                <a:srgbClr val="7BC23E"/>
              </a:solidFill>
              <a:latin typeface="Arial" charset="0"/>
            </a:endParaRPr>
          </a:p>
          <a:p>
            <a:pPr algn="just" eaLnBrk="1" hangingPunct="1"/>
            <a:r>
              <a:rPr lang="en-US" sz="1400" b="1" dirty="0" smtClean="0">
                <a:solidFill>
                  <a:srgbClr val="7BC23E"/>
                </a:solidFill>
                <a:latin typeface="Arial" charset="0"/>
              </a:rPr>
              <a:t>• Despite the rise, inflation remains close to zero and a considerable amount of the movement between April and May is likely to be accounted for by the timing of the Easter holiday season.  </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a:t>
            </a:r>
            <a:r>
              <a:rPr lang="en-US" sz="1400" b="1" dirty="0" smtClean="0">
                <a:solidFill>
                  <a:srgbClr val="7BC23E"/>
                </a:solidFill>
                <a:latin typeface="Arial" charset="0"/>
              </a:rPr>
              <a:t> The Bank of England’s latest forecasts suggest that inflation will remain at relatively low levels in the coming months, rising to just above 1% at the end of 2015. </a:t>
            </a:r>
            <a:endParaRPr lang="en-US" sz="1400" b="1" dirty="0">
              <a:solidFill>
                <a:srgbClr val="7BC23E"/>
              </a:solidFill>
              <a:latin typeface="Arial" charset="0"/>
            </a:endParaRPr>
          </a:p>
          <a:p>
            <a:pPr algn="just" eaLnBrk="1" hangingPunct="1"/>
            <a:endParaRPr lang="en-GB" sz="1400" b="1" dirty="0" smtClean="0">
              <a:solidFill>
                <a:srgbClr val="7BC23E"/>
              </a:solidFill>
              <a:latin typeface="Arial" charset="0"/>
            </a:endParaRPr>
          </a:p>
          <a:p>
            <a:pPr algn="just" eaLnBrk="1" hangingPunct="1"/>
            <a:r>
              <a:rPr lang="en-US" sz="1400" b="1" dirty="0" smtClean="0">
                <a:solidFill>
                  <a:schemeClr val="hlink"/>
                </a:solidFill>
                <a:latin typeface="Arial" charset="0"/>
              </a:rPr>
              <a:t>• Essential item inflation still remains below the headline rate, reflecting the year-on-year falls in the prices of food, household gas and motor fuels. However, with further increases in the price of motor fuels between April and May</a:t>
            </a:r>
            <a:r>
              <a:rPr lang="en-US" sz="1400" b="1" dirty="0" smtClean="0">
                <a:solidFill>
                  <a:srgbClr val="7BC23E"/>
                </a:solidFill>
                <a:latin typeface="Arial" charset="0"/>
              </a:rPr>
              <a:t>, essential item inflation </a:t>
            </a:r>
            <a:r>
              <a:rPr lang="en-GB" sz="1400" b="1" dirty="0" smtClean="0">
                <a:solidFill>
                  <a:srgbClr val="7BC23E"/>
                </a:solidFill>
                <a:latin typeface="Arial" charset="0"/>
              </a:rPr>
              <a:t>rose to -0.1% from the 0.4% recorded </a:t>
            </a:r>
            <a:r>
              <a:rPr lang="en-GB" sz="1400" b="1" smtClean="0">
                <a:solidFill>
                  <a:srgbClr val="7BC23E"/>
                </a:solidFill>
                <a:latin typeface="Arial" charset="0"/>
              </a:rPr>
              <a:t>in April. </a:t>
            </a:r>
            <a:endParaRPr lang="en-GB" sz="1400" b="1" dirty="0" smtClean="0">
              <a:solidFill>
                <a:srgbClr val="7BC23E"/>
              </a:solidFill>
              <a:latin typeface="Arial" charset="0"/>
            </a:endParaRPr>
          </a:p>
          <a:p>
            <a:pPr algn="just" eaLnBrk="1" hangingPunct="1"/>
            <a:endParaRPr lang="en-GB"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GB" sz="1400" b="1" dirty="0" smtClean="0">
              <a:solidFill>
                <a:schemeClr val="hlink"/>
              </a:solidFill>
              <a:latin typeface="Arial" charset="0"/>
            </a:endParaRPr>
          </a:p>
        </p:txBody>
      </p:sp>
      <p:sp>
        <p:nvSpPr>
          <p:cNvPr id="1024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0248" name="Text Box 11"/>
          <p:cNvSpPr txBox="1">
            <a:spLocks noChangeArrowheads="1"/>
          </p:cNvSpPr>
          <p:nvPr/>
        </p:nvSpPr>
        <p:spPr bwMode="auto">
          <a:xfrm>
            <a:off x="177800" y="1469876"/>
            <a:ext cx="4880868"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700" b="1">
                <a:solidFill>
                  <a:srgbClr val="003C16"/>
                </a:solidFill>
                <a:latin typeface="Arial"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smtClean="0"/>
              <a:t>Essential item inflation meanwhile still remains negative, but rose to -0.1% in May</a:t>
            </a:r>
            <a:endParaRPr lang="en-US" dirty="0"/>
          </a:p>
        </p:txBody>
      </p:sp>
      <p:sp>
        <p:nvSpPr>
          <p:cNvPr id="10249" name="Rectangle 8"/>
          <p:cNvSpPr>
            <a:spLocks noChangeArrowheads="1"/>
          </p:cNvSpPr>
          <p:nvPr/>
        </p:nvSpPr>
        <p:spPr bwMode="auto">
          <a:xfrm>
            <a:off x="5778748" y="1692399"/>
            <a:ext cx="4700587"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smtClean="0">
                <a:latin typeface="Arial" charset="0"/>
              </a:rPr>
              <a:t>Annual inflation on the consumer </a:t>
            </a:r>
            <a:r>
              <a:rPr lang="en-US" sz="1200" b="1" dirty="0">
                <a:latin typeface="Arial" charset="0"/>
              </a:rPr>
              <a:t>price index </a:t>
            </a:r>
            <a:r>
              <a:rPr lang="en-US" sz="1200" b="1" dirty="0" smtClean="0">
                <a:latin typeface="Arial" charset="0"/>
              </a:rPr>
              <a:t>(CPI), and essential item annual inflation</a:t>
            </a:r>
            <a:endParaRPr lang="en-US" sz="1200" b="1" dirty="0">
              <a:latin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9</a:t>
            </a:fld>
            <a:endParaRPr lang="en-GB" dirty="0"/>
          </a:p>
        </p:txBody>
      </p:sp>
      <p:graphicFrame>
        <p:nvGraphicFramePr>
          <p:cNvPr id="2" name="Chart 1"/>
          <p:cNvGraphicFramePr/>
          <p:nvPr>
            <p:extLst/>
          </p:nvPr>
        </p:nvGraphicFramePr>
        <p:xfrm>
          <a:off x="5274692" y="2167055"/>
          <a:ext cx="5204643" cy="4515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4964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BC23E"/>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44360</TotalTime>
  <Words>2321</Words>
  <Application>Microsoft Office PowerPoint</Application>
  <PresentationFormat>Custom</PresentationFormat>
  <Paragraphs>376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Natalie Chandler</cp:lastModifiedBy>
  <cp:revision>2873</cp:revision>
  <cp:lastPrinted>2015-06-17T14:01:15Z</cp:lastPrinted>
  <dcterms:created xsi:type="dcterms:W3CDTF">2010-04-21T08:31:46Z</dcterms:created>
  <dcterms:modified xsi:type="dcterms:W3CDTF">2016-08-17T13:39:01Z</dcterms:modified>
</cp:coreProperties>
</file>