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1.xml" ContentType="application/vnd.openxmlformats-officedocument.drawingml.chart+xml"/>
  <Override PartName="/ppt/notesSlides/notesSlide18.xml" ContentType="application/vnd.openxmlformats-officedocument.presentationml.notesSlide+xml"/>
  <Override PartName="/ppt/charts/chart12.xml" ContentType="application/vnd.openxmlformats-officedocument.drawingml.chart+xml"/>
  <Override PartName="/ppt/notesSlides/notesSlide19.xml" ContentType="application/vnd.openxmlformats-officedocument.presentationml.notesSlide+xml"/>
  <Override PartName="/ppt/charts/chart13.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3" r:id="rId4"/>
    <p:sldId id="328" r:id="rId5"/>
    <p:sldId id="329" r:id="rId6"/>
    <p:sldId id="330" r:id="rId7"/>
    <p:sldId id="301" r:id="rId8"/>
    <p:sldId id="322" r:id="rId9"/>
    <p:sldId id="334" r:id="rId10"/>
    <p:sldId id="335" r:id="rId11"/>
    <p:sldId id="305" r:id="rId12"/>
    <p:sldId id="337" r:id="rId13"/>
    <p:sldId id="338" r:id="rId14"/>
    <p:sldId id="339" r:id="rId15"/>
    <p:sldId id="340" r:id="rId16"/>
    <p:sldId id="287" r:id="rId17"/>
    <p:sldId id="324" r:id="rId18"/>
    <p:sldId id="325" r:id="rId19"/>
    <p:sldId id="326" r:id="rId20"/>
    <p:sldId id="327" r:id="rId21"/>
    <p:sldId id="342" r:id="rId22"/>
    <p:sldId id="306" r:id="rId23"/>
    <p:sldId id="307" r:id="rId24"/>
    <p:sldId id="293" r:id="rId25"/>
  </p:sldIdLst>
  <p:sldSz cx="10693400" cy="7561263"/>
  <p:notesSz cx="6797675" cy="9926638"/>
  <p:defaultTextStyle>
    <a:defPPr>
      <a:defRPr lang="en-US"/>
    </a:defPPr>
    <a:lvl1pPr algn="l" rtl="0" eaLnBrk="0" fontAlgn="base" hangingPunct="0">
      <a:spcBef>
        <a:spcPct val="0"/>
      </a:spcBef>
      <a:spcAft>
        <a:spcPct val="0"/>
      </a:spcAft>
      <a:defRPr sz="2700" kern="1200">
        <a:solidFill>
          <a:schemeClr val="tx1"/>
        </a:solidFill>
        <a:latin typeface="Times" pitchFamily="18" charset="0"/>
        <a:ea typeface="+mn-ea"/>
        <a:cs typeface="+mn-cs"/>
      </a:defRPr>
    </a:lvl1pPr>
    <a:lvl2pPr marL="520700" indent="-63500" algn="l" rtl="0" eaLnBrk="0" fontAlgn="base" hangingPunct="0">
      <a:spcBef>
        <a:spcPct val="0"/>
      </a:spcBef>
      <a:spcAft>
        <a:spcPct val="0"/>
      </a:spcAft>
      <a:defRPr sz="2700" kern="1200">
        <a:solidFill>
          <a:schemeClr val="tx1"/>
        </a:solidFill>
        <a:latin typeface="Times" pitchFamily="18" charset="0"/>
        <a:ea typeface="+mn-ea"/>
        <a:cs typeface="+mn-cs"/>
      </a:defRPr>
    </a:lvl2pPr>
    <a:lvl3pPr marL="1042988" indent="-128588" algn="l" rtl="0" eaLnBrk="0" fontAlgn="base" hangingPunct="0">
      <a:spcBef>
        <a:spcPct val="0"/>
      </a:spcBef>
      <a:spcAft>
        <a:spcPct val="0"/>
      </a:spcAft>
      <a:defRPr sz="2700" kern="1200">
        <a:solidFill>
          <a:schemeClr val="tx1"/>
        </a:solidFill>
        <a:latin typeface="Times" pitchFamily="18" charset="0"/>
        <a:ea typeface="+mn-ea"/>
        <a:cs typeface="+mn-cs"/>
      </a:defRPr>
    </a:lvl3pPr>
    <a:lvl4pPr marL="1563688" indent="-192088" algn="l" rtl="0" eaLnBrk="0" fontAlgn="base" hangingPunct="0">
      <a:spcBef>
        <a:spcPct val="0"/>
      </a:spcBef>
      <a:spcAft>
        <a:spcPct val="0"/>
      </a:spcAft>
      <a:defRPr sz="2700" kern="1200">
        <a:solidFill>
          <a:schemeClr val="tx1"/>
        </a:solidFill>
        <a:latin typeface="Times" pitchFamily="18" charset="0"/>
        <a:ea typeface="+mn-ea"/>
        <a:cs typeface="+mn-cs"/>
      </a:defRPr>
    </a:lvl4pPr>
    <a:lvl5pPr marL="2085975" indent="-257175" algn="l" rtl="0" eaLnBrk="0" fontAlgn="base" hangingPunct="0">
      <a:spcBef>
        <a:spcPct val="0"/>
      </a:spcBef>
      <a:spcAft>
        <a:spcPct val="0"/>
      </a:spcAft>
      <a:defRPr sz="2700" kern="1200">
        <a:solidFill>
          <a:schemeClr val="tx1"/>
        </a:solidFill>
        <a:latin typeface="Times" pitchFamily="18" charset="0"/>
        <a:ea typeface="+mn-ea"/>
        <a:cs typeface="+mn-cs"/>
      </a:defRPr>
    </a:lvl5pPr>
    <a:lvl6pPr marL="2286000" algn="l" defTabSz="914400" rtl="0" eaLnBrk="1" latinLnBrk="0" hangingPunct="1">
      <a:defRPr sz="2700" kern="1200">
        <a:solidFill>
          <a:schemeClr val="tx1"/>
        </a:solidFill>
        <a:latin typeface="Times" pitchFamily="18" charset="0"/>
        <a:ea typeface="+mn-ea"/>
        <a:cs typeface="+mn-cs"/>
      </a:defRPr>
    </a:lvl6pPr>
    <a:lvl7pPr marL="2743200" algn="l" defTabSz="914400" rtl="0" eaLnBrk="1" latinLnBrk="0" hangingPunct="1">
      <a:defRPr sz="2700" kern="1200">
        <a:solidFill>
          <a:schemeClr val="tx1"/>
        </a:solidFill>
        <a:latin typeface="Times" pitchFamily="18" charset="0"/>
        <a:ea typeface="+mn-ea"/>
        <a:cs typeface="+mn-cs"/>
      </a:defRPr>
    </a:lvl7pPr>
    <a:lvl8pPr marL="3200400" algn="l" defTabSz="914400" rtl="0" eaLnBrk="1" latinLnBrk="0" hangingPunct="1">
      <a:defRPr sz="2700" kern="1200">
        <a:solidFill>
          <a:schemeClr val="tx1"/>
        </a:solidFill>
        <a:latin typeface="Times" pitchFamily="18" charset="0"/>
        <a:ea typeface="+mn-ea"/>
        <a:cs typeface="+mn-cs"/>
      </a:defRPr>
    </a:lvl8pPr>
    <a:lvl9pPr marL="3657600" algn="l" defTabSz="914400" rtl="0" eaLnBrk="1" latinLnBrk="0" hangingPunct="1">
      <a:defRPr sz="27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794">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23E"/>
    <a:srgbClr val="008000"/>
    <a:srgbClr val="FFCC00"/>
    <a:srgbClr val="0066FF"/>
    <a:srgbClr val="003C16"/>
    <a:srgbClr val="79B43C"/>
    <a:srgbClr val="FF9900"/>
    <a:srgbClr val="FF0000"/>
    <a:srgbClr val="009900"/>
    <a:srgbClr val="E0B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6" autoAdjust="0"/>
    <p:restoredTop sz="96356" autoAdjust="0"/>
  </p:normalViewPr>
  <p:slideViewPr>
    <p:cSldViewPr>
      <p:cViewPr varScale="1">
        <p:scale>
          <a:sx n="95" d="100"/>
          <a:sy n="95" d="100"/>
        </p:scale>
        <p:origin x="192" y="608"/>
      </p:cViewPr>
      <p:guideLst>
        <p:guide orient="horz" pos="794"/>
        <p:guide pos="33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YoY change in Asda Income Tracker excluding bonus</c:v>
                </c:pt>
              </c:strCache>
            </c:strRef>
          </c:tx>
          <c:spPr>
            <a:solidFill>
              <a:srgbClr val="FFCC00"/>
            </a:solidFill>
            <a:ln>
              <a:solidFill>
                <a:schemeClr val="bg1">
                  <a:lumMod val="50000"/>
                </a:schemeClr>
              </a:solidFill>
            </a:ln>
          </c:spPr>
          <c:invertIfNegative val="0"/>
          <c:cat>
            <c:numRef>
              <c:f>Sheet1!$A$2:$A$97</c:f>
              <c:numCache>
                <c:formatCode>mmm\-yy</c:formatCode>
                <c:ptCount val="96"/>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numCache>
            </c:numRef>
          </c:cat>
          <c:val>
            <c:numRef>
              <c:f>Sheet1!$B$2:$B$97</c:f>
              <c:numCache>
                <c:formatCode>"£"#,##0.0</c:formatCode>
                <c:ptCount val="96"/>
                <c:pt idx="0">
                  <c:v>9.954548531202028</c:v>
                </c:pt>
                <c:pt idx="1">
                  <c:v>10.41055680768653</c:v>
                </c:pt>
                <c:pt idx="2">
                  <c:v>10.72030024166577</c:v>
                </c:pt>
                <c:pt idx="3">
                  <c:v>14.68892134074923</c:v>
                </c:pt>
                <c:pt idx="4">
                  <c:v>13.04109134618585</c:v>
                </c:pt>
                <c:pt idx="5">
                  <c:v>10.78275270176221</c:v>
                </c:pt>
                <c:pt idx="6">
                  <c:v>6.060078107514755</c:v>
                </c:pt>
                <c:pt idx="7">
                  <c:v>4.898337854703925</c:v>
                </c:pt>
                <c:pt idx="8">
                  <c:v>2.240094298677207</c:v>
                </c:pt>
                <c:pt idx="9">
                  <c:v>3.695351072470715</c:v>
                </c:pt>
                <c:pt idx="10">
                  <c:v>6.83639589184378</c:v>
                </c:pt>
                <c:pt idx="11">
                  <c:v>16.32153401838917</c:v>
                </c:pt>
                <c:pt idx="12">
                  <c:v>18.48357440266932</c:v>
                </c:pt>
                <c:pt idx="13">
                  <c:v>17.00162143666375</c:v>
                </c:pt>
                <c:pt idx="14">
                  <c:v>18.13372275310832</c:v>
                </c:pt>
                <c:pt idx="15">
                  <c:v>17.28149713554182</c:v>
                </c:pt>
                <c:pt idx="16">
                  <c:v>17.63646577926511</c:v>
                </c:pt>
                <c:pt idx="17">
                  <c:v>20.6312536538792</c:v>
                </c:pt>
                <c:pt idx="18">
                  <c:v>21.72716613708639</c:v>
                </c:pt>
                <c:pt idx="19">
                  <c:v>22.21904310681316</c:v>
                </c:pt>
                <c:pt idx="20">
                  <c:v>24.3518504484843</c:v>
                </c:pt>
                <c:pt idx="21">
                  <c:v>23.68093684659481</c:v>
                </c:pt>
                <c:pt idx="22">
                  <c:v>20.42281239294408</c:v>
                </c:pt>
                <c:pt idx="23">
                  <c:v>11.08749169777388</c:v>
                </c:pt>
                <c:pt idx="24">
                  <c:v>5.658971668854687</c:v>
                </c:pt>
                <c:pt idx="25">
                  <c:v>7.120332585624396</c:v>
                </c:pt>
                <c:pt idx="26">
                  <c:v>5.681497028341312</c:v>
                </c:pt>
                <c:pt idx="27">
                  <c:v>-0.40960896866693</c:v>
                </c:pt>
                <c:pt idx="28">
                  <c:v>0.00606572572962705</c:v>
                </c:pt>
                <c:pt idx="29">
                  <c:v>-0.932047803845535</c:v>
                </c:pt>
                <c:pt idx="30">
                  <c:v>-0.419450775506334</c:v>
                </c:pt>
                <c:pt idx="31">
                  <c:v>0.470934432547949</c:v>
                </c:pt>
                <c:pt idx="32">
                  <c:v>0.591331809085546</c:v>
                </c:pt>
                <c:pt idx="33">
                  <c:v>0.0854736773225113</c:v>
                </c:pt>
                <c:pt idx="34">
                  <c:v>-1.239765006339439</c:v>
                </c:pt>
                <c:pt idx="35">
                  <c:v>-4.051713494718288</c:v>
                </c:pt>
                <c:pt idx="36">
                  <c:v>-3.682533774327</c:v>
                </c:pt>
                <c:pt idx="37">
                  <c:v>-5.422740479692322</c:v>
                </c:pt>
                <c:pt idx="38">
                  <c:v>-5.215302666400476</c:v>
                </c:pt>
                <c:pt idx="39">
                  <c:v>-6.32583113987414</c:v>
                </c:pt>
                <c:pt idx="40">
                  <c:v>-6.660439802206153</c:v>
                </c:pt>
                <c:pt idx="41">
                  <c:v>-6.432333055240918</c:v>
                </c:pt>
                <c:pt idx="42">
                  <c:v>-8.46383623063247</c:v>
                </c:pt>
                <c:pt idx="43">
                  <c:v>-10.30909179423406</c:v>
                </c:pt>
                <c:pt idx="44">
                  <c:v>-12.95773243633693</c:v>
                </c:pt>
                <c:pt idx="45">
                  <c:v>-12.24421703285736</c:v>
                </c:pt>
                <c:pt idx="46" formatCode="&quot;£&quot;#,##0">
                  <c:v>-11.09210305246705</c:v>
                </c:pt>
                <c:pt idx="47">
                  <c:v>-8.82542449671661</c:v>
                </c:pt>
                <c:pt idx="48">
                  <c:v>-7.998228611604535</c:v>
                </c:pt>
                <c:pt idx="49">
                  <c:v>-7.182314376240693</c:v>
                </c:pt>
                <c:pt idx="50">
                  <c:v>-6.986099916865612</c:v>
                </c:pt>
                <c:pt idx="51">
                  <c:v>-1.109888426465546</c:v>
                </c:pt>
                <c:pt idx="52">
                  <c:v>1.911916962849147</c:v>
                </c:pt>
                <c:pt idx="53">
                  <c:v>3.359186137872314</c:v>
                </c:pt>
                <c:pt idx="54">
                  <c:v>4.800269062537268</c:v>
                </c:pt>
                <c:pt idx="55">
                  <c:v>6.205818367605555</c:v>
                </c:pt>
                <c:pt idx="56">
                  <c:v>6.92861048779787</c:v>
                </c:pt>
                <c:pt idx="57">
                  <c:v>4.249263954293046</c:v>
                </c:pt>
                <c:pt idx="58">
                  <c:v>4.189036649906595</c:v>
                </c:pt>
                <c:pt idx="59">
                  <c:v>2.927904508069105</c:v>
                </c:pt>
                <c:pt idx="60">
                  <c:v>2.285033698458051</c:v>
                </c:pt>
                <c:pt idx="61">
                  <c:v>0.595587191650452</c:v>
                </c:pt>
                <c:pt idx="62">
                  <c:v>-0.624734620509685</c:v>
                </c:pt>
                <c:pt idx="63">
                  <c:v>1.210206573033645</c:v>
                </c:pt>
                <c:pt idx="64">
                  <c:v>-1.032393997826091</c:v>
                </c:pt>
                <c:pt idx="65">
                  <c:v>-0.461076422644283</c:v>
                </c:pt>
                <c:pt idx="66" formatCode="&quot;£&quot;#,##0.00">
                  <c:v>-2.023084557636594</c:v>
                </c:pt>
                <c:pt idx="67" formatCode="&quot;£&quot;#,##0.00">
                  <c:v>-3.332292306955423</c:v>
                </c:pt>
                <c:pt idx="68" formatCode="&quot;£&quot;#,##0.00">
                  <c:v>-2.183594147400698</c:v>
                </c:pt>
                <c:pt idx="69" formatCode="&quot;£&quot;#,##0.00">
                  <c:v>0.861950659769661</c:v>
                </c:pt>
                <c:pt idx="70" formatCode="&quot;£&quot;#,##0.00">
                  <c:v>0.327063383818825</c:v>
                </c:pt>
                <c:pt idx="71" formatCode="&quot;£&quot;#,##0.00">
                  <c:v>1.416770771779284</c:v>
                </c:pt>
                <c:pt idx="72" formatCode="&quot;£&quot;#,##0.00">
                  <c:v>3.898908690833022</c:v>
                </c:pt>
                <c:pt idx="73" formatCode="&quot;£&quot;#,##0.00">
                  <c:v>5.901503390002464</c:v>
                </c:pt>
                <c:pt idx="74" formatCode="&quot;£&quot;#,##0.00">
                  <c:v>6.198909375883997</c:v>
                </c:pt>
                <c:pt idx="75" formatCode="&quot;£&quot;#,##0.00">
                  <c:v>3.114287657526745</c:v>
                </c:pt>
                <c:pt idx="76" formatCode="&quot;£&quot;#,##0.00">
                  <c:v>4.208123169576425</c:v>
                </c:pt>
                <c:pt idx="77" formatCode="&quot;£&quot;#,##0.00">
                  <c:v>2.009626215752405</c:v>
                </c:pt>
                <c:pt idx="78" formatCode="&quot;£&quot;#,##0.00">
                  <c:v>4.872282330196811</c:v>
                </c:pt>
                <c:pt idx="79" formatCode="&quot;£&quot;#,##0.00">
                  <c:v>6.21855127266616</c:v>
                </c:pt>
                <c:pt idx="80" formatCode="&quot;£&quot;#,##0.00">
                  <c:v>7.821675323826581</c:v>
                </c:pt>
                <c:pt idx="81" formatCode="&quot;£&quot;#,##0.00">
                  <c:v>8.901575811210078</c:v>
                </c:pt>
                <c:pt idx="82" formatCode="&quot;£&quot;#,##0.00">
                  <c:v>12.42096177884474</c:v>
                </c:pt>
                <c:pt idx="83" formatCode="&quot;£&quot;#,##0.00">
                  <c:v>15.11606206294556</c:v>
                </c:pt>
                <c:pt idx="84" formatCode="&quot;£&quot;#,##0.00">
                  <c:v>15.20237212600318</c:v>
                </c:pt>
                <c:pt idx="85" formatCode="&quot;£&quot;#,##0.00">
                  <c:v>15.88891477739077</c:v>
                </c:pt>
                <c:pt idx="86" formatCode="&quot;£&quot;#,##0.00">
                  <c:v>17.72396138088504</c:v>
                </c:pt>
                <c:pt idx="87" formatCode="&quot;£&quot;#,##0.00">
                  <c:v>18.02503929645604</c:v>
                </c:pt>
                <c:pt idx="88" formatCode="&quot;£&quot;#,##0.00">
                  <c:v>17.2217167337316</c:v>
                </c:pt>
                <c:pt idx="89" formatCode="&quot;£&quot;#,##0.00">
                  <c:v>18.67773984984154</c:v>
                </c:pt>
                <c:pt idx="90" formatCode="&quot;£&quot;#,##0.00">
                  <c:v>18.24542079280192</c:v>
                </c:pt>
                <c:pt idx="91" formatCode="&quot;£&quot;#,##0.00">
                  <c:v>18.3526578760368</c:v>
                </c:pt>
                <c:pt idx="92" formatCode="&quot;£&quot;#,##0.00">
                  <c:v>18.4238007566063</c:v>
                </c:pt>
                <c:pt idx="93" formatCode="&quot;£&quot;#,##0.00">
                  <c:v>16.65660324785335</c:v>
                </c:pt>
                <c:pt idx="94" formatCode="&quot;£&quot;#,##0.00">
                  <c:v>14.25169864167992</c:v>
                </c:pt>
                <c:pt idx="95" formatCode="&quot;£&quot;#,##0.00">
                  <c:v>12.95079622634376</c:v>
                </c:pt>
              </c:numCache>
            </c:numRef>
          </c:val>
        </c:ser>
        <c:dLbls>
          <c:showLegendKey val="0"/>
          <c:showVal val="0"/>
          <c:showCatName val="0"/>
          <c:showSerName val="0"/>
          <c:showPercent val="0"/>
          <c:showBubbleSize val="0"/>
        </c:dLbls>
        <c:gapWidth val="0"/>
        <c:axId val="2140186384"/>
        <c:axId val="2140211472"/>
      </c:barChart>
      <c:dateAx>
        <c:axId val="2140186384"/>
        <c:scaling>
          <c:orientation val="minMax"/>
          <c:min val="39600.0"/>
        </c:scaling>
        <c:delete val="0"/>
        <c:axPos val="b"/>
        <c:minorGridlines/>
        <c:numFmt formatCode="mmm\-yy" sourceLinked="1"/>
        <c:majorTickMark val="out"/>
        <c:minorTickMark val="none"/>
        <c:tickLblPos val="low"/>
        <c:spPr>
          <a:ln>
            <a:solidFill>
              <a:schemeClr val="tx1"/>
            </a:solidFill>
          </a:ln>
        </c:spPr>
        <c:crossAx val="2140211472"/>
        <c:crosses val="autoZero"/>
        <c:auto val="1"/>
        <c:lblOffset val="100"/>
        <c:baseTimeUnit val="months"/>
        <c:majorUnit val="3.0"/>
        <c:majorTimeUnit val="months"/>
        <c:minorUnit val="12.0"/>
        <c:minorTimeUnit val="months"/>
      </c:dateAx>
      <c:valAx>
        <c:axId val="2140211472"/>
        <c:scaling>
          <c:orientation val="minMax"/>
          <c:min val="-15.0"/>
        </c:scaling>
        <c:delete val="0"/>
        <c:axPos val="l"/>
        <c:majorGridlines>
          <c:spPr>
            <a:ln>
              <a:solidFill>
                <a:schemeClr val="bg1">
                  <a:lumMod val="75000"/>
                </a:schemeClr>
              </a:solidFill>
            </a:ln>
          </c:spPr>
        </c:majorGridlines>
        <c:numFmt formatCode="&quot;£&quot;#,##0" sourceLinked="0"/>
        <c:majorTickMark val="out"/>
        <c:minorTickMark val="none"/>
        <c:tickLblPos val="nextTo"/>
        <c:crossAx val="2140186384"/>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181705227556"/>
          <c:y val="0.0526393387174642"/>
          <c:w val="0.787423406537196"/>
          <c:h val="0.519770347321731"/>
        </c:manualLayout>
      </c:layout>
      <c:barChart>
        <c:barDir val="col"/>
        <c:grouping val="clustered"/>
        <c:varyColors val="0"/>
        <c:ser>
          <c:idx val="0"/>
          <c:order val="0"/>
          <c:tx>
            <c:strRef>
              <c:f>Sheet1!$B$1</c:f>
              <c:strCache>
                <c:ptCount val="1"/>
                <c:pt idx="0">
                  <c:v>Northern Ireland</c:v>
                </c:pt>
              </c:strCache>
            </c:strRef>
          </c:tx>
          <c:spPr>
            <a:solidFill>
              <a:srgbClr val="FFCC00"/>
            </a:solidFill>
            <a:ln>
              <a:solidFill>
                <a:schemeClr val="tx1">
                  <a:lumMod val="75000"/>
                  <a:lumOff val="25000"/>
                </a:schemeClr>
              </a:solidFill>
            </a:ln>
          </c:spPr>
          <c:invertIfNegative val="0"/>
          <c:cat>
            <c:strRef>
              <c:f>Sheet1!$A$2:$A$30</c:f>
              <c:strCache>
                <c:ptCount val="28"/>
                <c:pt idx="0">
                  <c:v>Q1 2009</c:v>
                </c:pt>
                <c:pt idx="1">
                  <c:v>Q2 2009</c:v>
                </c:pt>
                <c:pt idx="2">
                  <c:v>Q3 2009</c:v>
                </c:pt>
                <c:pt idx="3">
                  <c:v>Q4 2009</c:v>
                </c:pt>
                <c:pt idx="4">
                  <c:v>Q1 2010</c:v>
                </c:pt>
                <c:pt idx="5">
                  <c:v>Q2 2010</c:v>
                </c:pt>
                <c:pt idx="6">
                  <c:v>Q3 2010</c:v>
                </c:pt>
                <c:pt idx="7">
                  <c:v>Q4 2010</c:v>
                </c:pt>
                <c:pt idx="8">
                  <c:v>Q1 2011</c:v>
                </c:pt>
                <c:pt idx="9">
                  <c:v>Q2 2011</c:v>
                </c:pt>
                <c:pt idx="10">
                  <c:v>Q3 2011</c:v>
                </c:pt>
                <c:pt idx="11">
                  <c:v>Q4 2011</c:v>
                </c:pt>
                <c:pt idx="12">
                  <c:v>Q1 2012</c:v>
                </c:pt>
                <c:pt idx="13">
                  <c:v>Q2 2012</c:v>
                </c:pt>
                <c:pt idx="14">
                  <c:v>Q3 2012</c:v>
                </c:pt>
                <c:pt idx="15">
                  <c:v>Q4 2012</c:v>
                </c:pt>
                <c:pt idx="16">
                  <c:v>Q1 2013</c:v>
                </c:pt>
                <c:pt idx="17">
                  <c:v>Q2 2013</c:v>
                </c:pt>
                <c:pt idx="18">
                  <c:v>Q3 2013</c:v>
                </c:pt>
                <c:pt idx="19">
                  <c:v>Q4 2013</c:v>
                </c:pt>
                <c:pt idx="20">
                  <c:v>Q1 2014</c:v>
                </c:pt>
                <c:pt idx="21">
                  <c:v>Q2 2014</c:v>
                </c:pt>
                <c:pt idx="22">
                  <c:v>Q3 2014</c:v>
                </c:pt>
                <c:pt idx="23">
                  <c:v>Q4 2014</c:v>
                </c:pt>
                <c:pt idx="24">
                  <c:v>Q1 2015</c:v>
                </c:pt>
                <c:pt idx="25">
                  <c:v>Q2 2015</c:v>
                </c:pt>
                <c:pt idx="26">
                  <c:v>Q3 2015</c:v>
                </c:pt>
                <c:pt idx="27">
                  <c:v>Q4 2015</c:v>
                </c:pt>
              </c:strCache>
            </c:strRef>
          </c:cat>
          <c:val>
            <c:numRef>
              <c:f>Sheet1!$B$2:$B$30</c:f>
              <c:numCache>
                <c:formatCode>0.0%</c:formatCode>
                <c:ptCount val="29"/>
                <c:pt idx="0">
                  <c:v>0.249346039712358</c:v>
                </c:pt>
                <c:pt idx="1">
                  <c:v>0.197883861337992</c:v>
                </c:pt>
                <c:pt idx="2">
                  <c:v>0.224228194808497</c:v>
                </c:pt>
                <c:pt idx="3">
                  <c:v>0.194293725861209</c:v>
                </c:pt>
                <c:pt idx="4">
                  <c:v>0.0483734093686154</c:v>
                </c:pt>
                <c:pt idx="5">
                  <c:v>-0.0357415542694811</c:v>
                </c:pt>
                <c:pt idx="6">
                  <c:v>-0.0219531003171579</c:v>
                </c:pt>
                <c:pt idx="7">
                  <c:v>-0.0931683931674684</c:v>
                </c:pt>
                <c:pt idx="8">
                  <c:v>-0.0912054405247641</c:v>
                </c:pt>
                <c:pt idx="9">
                  <c:v>-0.0913532456820692</c:v>
                </c:pt>
                <c:pt idx="10">
                  <c:v>-0.100118935646282</c:v>
                </c:pt>
                <c:pt idx="11">
                  <c:v>-0.0528048993156154</c:v>
                </c:pt>
                <c:pt idx="12">
                  <c:v>-0.0500156178743543</c:v>
                </c:pt>
                <c:pt idx="13">
                  <c:v>-0.0134238162270126</c:v>
                </c:pt>
                <c:pt idx="14">
                  <c:v>-0.00293162094633248</c:v>
                </c:pt>
                <c:pt idx="15">
                  <c:v>-0.0610466353958878</c:v>
                </c:pt>
                <c:pt idx="16">
                  <c:v>-0.0841273121671335</c:v>
                </c:pt>
                <c:pt idx="17">
                  <c:v>-0.0127114978851061</c:v>
                </c:pt>
                <c:pt idx="18">
                  <c:v>-0.0363126481258108</c:v>
                </c:pt>
                <c:pt idx="19">
                  <c:v>0.00842775336233314</c:v>
                </c:pt>
                <c:pt idx="20">
                  <c:v>0.0641139168479996</c:v>
                </c:pt>
                <c:pt idx="21">
                  <c:v>-0.000195076123321036</c:v>
                </c:pt>
                <c:pt idx="22">
                  <c:v>0.0696069718000454</c:v>
                </c:pt>
                <c:pt idx="23">
                  <c:v>0.143302962417446</c:v>
                </c:pt>
                <c:pt idx="24">
                  <c:v>0.172461754487148</c:v>
                </c:pt>
                <c:pt idx="25">
                  <c:v>0.179703740377749</c:v>
                </c:pt>
                <c:pt idx="26">
                  <c:v>0.150384134807583</c:v>
                </c:pt>
                <c:pt idx="27">
                  <c:v>0.0991492518364862</c:v>
                </c:pt>
                <c:pt idx="28">
                  <c:v>0.0716884846872763</c:v>
                </c:pt>
              </c:numCache>
            </c:numRef>
          </c:val>
        </c:ser>
        <c:dLbls>
          <c:showLegendKey val="0"/>
          <c:showVal val="0"/>
          <c:showCatName val="0"/>
          <c:showSerName val="0"/>
          <c:showPercent val="0"/>
          <c:showBubbleSize val="0"/>
        </c:dLbls>
        <c:gapWidth val="50"/>
        <c:axId val="2135032944"/>
        <c:axId val="-2125966368"/>
      </c:barChart>
      <c:catAx>
        <c:axId val="2135032944"/>
        <c:scaling>
          <c:orientation val="minMax"/>
          <c:min val="9.0"/>
        </c:scaling>
        <c:delete val="0"/>
        <c:axPos val="b"/>
        <c:majorGridlines>
          <c:spPr>
            <a:ln>
              <a:solidFill>
                <a:schemeClr val="bg1">
                  <a:lumMod val="75000"/>
                </a:schemeClr>
              </a:solidFill>
            </a:ln>
          </c:spPr>
        </c:majorGridlines>
        <c:numFmt formatCode="General" sourceLinked="1"/>
        <c:majorTickMark val="out"/>
        <c:minorTickMark val="none"/>
        <c:tickLblPos val="low"/>
        <c:txPr>
          <a:bodyPr rot="-5400000" vert="horz"/>
          <a:lstStyle/>
          <a:p>
            <a:pPr>
              <a:defRPr/>
            </a:pPr>
            <a:endParaRPr lang="en-US"/>
          </a:p>
        </c:txPr>
        <c:crossAx val="-2125966368"/>
        <c:crosses val="autoZero"/>
        <c:auto val="1"/>
        <c:lblAlgn val="ctr"/>
        <c:lblOffset val="100"/>
        <c:tickLblSkip val="1"/>
        <c:noMultiLvlLbl val="0"/>
      </c:catAx>
      <c:valAx>
        <c:axId val="-2125966368"/>
        <c:scaling>
          <c:orientation val="minMax"/>
          <c:max val="0.2"/>
          <c:min val="-0.1"/>
        </c:scaling>
        <c:delete val="0"/>
        <c:axPos val="l"/>
        <c:majorGridlines>
          <c:spPr>
            <a:ln>
              <a:solidFill>
                <a:schemeClr val="bg1">
                  <a:lumMod val="75000"/>
                </a:schemeClr>
              </a:solidFill>
            </a:ln>
          </c:spPr>
        </c:majorGridlines>
        <c:numFmt formatCode="0.0%" sourceLinked="0"/>
        <c:majorTickMark val="out"/>
        <c:minorTickMark val="none"/>
        <c:tickLblPos val="nextTo"/>
        <c:crossAx val="2135032944"/>
        <c:crosses val="autoZero"/>
        <c:crossBetween val="between"/>
        <c:majorUnit val="0.05"/>
      </c:val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Income Tracker</c:v>
                </c:pt>
              </c:strCache>
            </c:strRef>
          </c:tx>
          <c:spPr>
            <a:solidFill>
              <a:srgbClr val="FFCC00"/>
            </a:solidFill>
          </c:spPr>
          <c:invertIfNegative val="0"/>
          <c:cat>
            <c:numRef>
              <c:f>Sheet1!$A$2:$A$100</c:f>
              <c:numCache>
                <c:formatCode>mmm\-yy</c:formatCode>
                <c:ptCount val="99"/>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numCache>
            </c:numRef>
          </c:cat>
          <c:val>
            <c:numRef>
              <c:f>Sheet1!$B$2:$B$100</c:f>
              <c:numCache>
                <c:formatCode>#,##0.0</c:formatCode>
                <c:ptCount val="99"/>
                <c:pt idx="0">
                  <c:v>151.4947772142224</c:v>
                </c:pt>
                <c:pt idx="1">
                  <c:v>151.0749366119591</c:v>
                </c:pt>
                <c:pt idx="2">
                  <c:v>151.1821221914366</c:v>
                </c:pt>
                <c:pt idx="3">
                  <c:v>155.9876534277591</c:v>
                </c:pt>
                <c:pt idx="4">
                  <c:v>154.7739102466217</c:v>
                </c:pt>
                <c:pt idx="5">
                  <c:v>152.6529089889512</c:v>
                </c:pt>
                <c:pt idx="6">
                  <c:v>152.7261048048889</c:v>
                </c:pt>
                <c:pt idx="7">
                  <c:v>151.0175371324422</c:v>
                </c:pt>
                <c:pt idx="8">
                  <c:v>149.4273013690478</c:v>
                </c:pt>
                <c:pt idx="9">
                  <c:v>150.7561611146201</c:v>
                </c:pt>
                <c:pt idx="10">
                  <c:v>154.3571485174877</c:v>
                </c:pt>
                <c:pt idx="11">
                  <c:v>163.0166251237107</c:v>
                </c:pt>
                <c:pt idx="12">
                  <c:v>169.933368114575</c:v>
                </c:pt>
                <c:pt idx="13">
                  <c:v>168.0599609390282</c:v>
                </c:pt>
                <c:pt idx="14">
                  <c:v>169.3180467823783</c:v>
                </c:pt>
                <c:pt idx="15">
                  <c:v>173.1241482032822</c:v>
                </c:pt>
                <c:pt idx="16">
                  <c:v>172.3770186129098</c:v>
                </c:pt>
                <c:pt idx="17">
                  <c:v>173.2752248944879</c:v>
                </c:pt>
                <c:pt idx="18">
                  <c:v>174.4998767784559</c:v>
                </c:pt>
                <c:pt idx="19">
                  <c:v>173.2140288440478</c:v>
                </c:pt>
                <c:pt idx="20">
                  <c:v>173.7370298988352</c:v>
                </c:pt>
                <c:pt idx="21">
                  <c:v>174.418912931412</c:v>
                </c:pt>
                <c:pt idx="22">
                  <c:v>174.7867619929804</c:v>
                </c:pt>
                <c:pt idx="23">
                  <c:v>174.0872239123237</c:v>
                </c:pt>
                <c:pt idx="24">
                  <c:v>175.6546606313469</c:v>
                </c:pt>
                <c:pt idx="25">
                  <c:v>175.1829476913491</c:v>
                </c:pt>
                <c:pt idx="26">
                  <c:v>174.9490466233215</c:v>
                </c:pt>
                <c:pt idx="27">
                  <c:v>172.7533811799077</c:v>
                </c:pt>
                <c:pt idx="28">
                  <c:v>172.344842348421</c:v>
                </c:pt>
                <c:pt idx="29">
                  <c:v>172.3286354869431</c:v>
                </c:pt>
                <c:pt idx="30">
                  <c:v>174.0711618179153</c:v>
                </c:pt>
                <c:pt idx="31">
                  <c:v>173.6500435802144</c:v>
                </c:pt>
                <c:pt idx="32">
                  <c:v>174.2746794329766</c:v>
                </c:pt>
                <c:pt idx="33">
                  <c:v>174.3305603283443</c:v>
                </c:pt>
                <c:pt idx="34">
                  <c:v>173.5321734114811</c:v>
                </c:pt>
                <c:pt idx="35">
                  <c:v>169.9620112131194</c:v>
                </c:pt>
                <c:pt idx="36">
                  <c:v>171.8813794314118</c:v>
                </c:pt>
                <c:pt idx="37">
                  <c:v>169.8053668571293</c:v>
                </c:pt>
                <c:pt idx="38">
                  <c:v>169.7938337854766</c:v>
                </c:pt>
                <c:pt idx="39">
                  <c:v>166.5275101113272</c:v>
                </c:pt>
                <c:pt idx="40">
                  <c:v>165.5718473470496</c:v>
                </c:pt>
                <c:pt idx="41">
                  <c:v>165.7986421430431</c:v>
                </c:pt>
                <c:pt idx="42">
                  <c:v>165.6759316440851</c:v>
                </c:pt>
                <c:pt idx="43">
                  <c:v>163.3182263251082</c:v>
                </c:pt>
                <c:pt idx="44">
                  <c:v>161.3763881289494</c:v>
                </c:pt>
                <c:pt idx="45">
                  <c:v>162.2196674732069</c:v>
                </c:pt>
                <c:pt idx="46">
                  <c:v>162.4493982665096</c:v>
                </c:pt>
                <c:pt idx="47">
                  <c:v>161.2496946689531</c:v>
                </c:pt>
                <c:pt idx="48">
                  <c:v>163.8660601821528</c:v>
                </c:pt>
                <c:pt idx="49">
                  <c:v>162.7232431395521</c:v>
                </c:pt>
                <c:pt idx="50">
                  <c:v>162.8640745529191</c:v>
                </c:pt>
                <c:pt idx="51">
                  <c:v>165.3630528380844</c:v>
                </c:pt>
                <c:pt idx="52">
                  <c:v>167.5235413817536</c:v>
                </c:pt>
                <c:pt idx="53">
                  <c:v>169.3167941064714</c:v>
                </c:pt>
                <c:pt idx="54">
                  <c:v>170.4693814498792</c:v>
                </c:pt>
                <c:pt idx="55">
                  <c:v>169.5816201916816</c:v>
                </c:pt>
                <c:pt idx="56">
                  <c:v>168.2718094596742</c:v>
                </c:pt>
                <c:pt idx="57">
                  <c:v>166.4808217222947</c:v>
                </c:pt>
                <c:pt idx="58">
                  <c:v>166.6163980951808</c:v>
                </c:pt>
                <c:pt idx="59">
                  <c:v>164.2876222895433</c:v>
                </c:pt>
                <c:pt idx="60">
                  <c:v>166.3036940373293</c:v>
                </c:pt>
                <c:pt idx="61">
                  <c:v>163.2259006463916</c:v>
                </c:pt>
                <c:pt idx="62">
                  <c:v>162.1143556665295</c:v>
                </c:pt>
                <c:pt idx="63">
                  <c:v>166.5590017622164</c:v>
                </c:pt>
                <c:pt idx="64">
                  <c:v>166.5086583105907</c:v>
                </c:pt>
                <c:pt idx="65">
                  <c:v>168.7276649890264</c:v>
                </c:pt>
                <c:pt idx="66">
                  <c:v>168.4085895013187</c:v>
                </c:pt>
                <c:pt idx="67">
                  <c:v>166.2499264174752</c:v>
                </c:pt>
                <c:pt idx="68">
                  <c:v>166.0930146283675</c:v>
                </c:pt>
                <c:pt idx="69">
                  <c:v>167.3566469079514</c:v>
                </c:pt>
                <c:pt idx="70">
                  <c:v>166.9809961717793</c:v>
                </c:pt>
                <c:pt idx="71">
                  <c:v>165.5594307853464</c:v>
                </c:pt>
                <c:pt idx="72">
                  <c:v>170.171572579511</c:v>
                </c:pt>
                <c:pt idx="73">
                  <c:v>169.088773317984</c:v>
                </c:pt>
                <c:pt idx="74">
                  <c:v>168.3598194305523</c:v>
                </c:pt>
                <c:pt idx="75">
                  <c:v>169.6449062402877</c:v>
                </c:pt>
                <c:pt idx="76">
                  <c:v>170.6945987698608</c:v>
                </c:pt>
                <c:pt idx="77">
                  <c:v>170.7614428713676</c:v>
                </c:pt>
                <c:pt idx="78">
                  <c:v>173.2824428086996</c:v>
                </c:pt>
                <c:pt idx="79">
                  <c:v>172.4737600158028</c:v>
                </c:pt>
                <c:pt idx="80">
                  <c:v>173.9444714069724</c:v>
                </c:pt>
                <c:pt idx="81">
                  <c:v>176.2089437896381</c:v>
                </c:pt>
                <c:pt idx="82">
                  <c:v>179.407379956501</c:v>
                </c:pt>
                <c:pt idx="83">
                  <c:v>180.6743676549136</c:v>
                </c:pt>
                <c:pt idx="84">
                  <c:v>185.2611247448565</c:v>
                </c:pt>
                <c:pt idx="85">
                  <c:v>185.0063338463756</c:v>
                </c:pt>
                <c:pt idx="86">
                  <c:v>186.074086548902</c:v>
                </c:pt>
                <c:pt idx="87">
                  <c:v>187.7627946504343</c:v>
                </c:pt>
                <c:pt idx="88">
                  <c:v>187.9855348210866</c:v>
                </c:pt>
                <c:pt idx="89">
                  <c:v>189.4294955328214</c:v>
                </c:pt>
                <c:pt idx="90">
                  <c:v>191.4192912416146</c:v>
                </c:pt>
                <c:pt idx="91">
                  <c:v>190.7802974988126</c:v>
                </c:pt>
                <c:pt idx="92">
                  <c:v>192.3525610094508</c:v>
                </c:pt>
                <c:pt idx="93">
                  <c:v>192.7966857910969</c:v>
                </c:pt>
                <c:pt idx="94">
                  <c:v>193.2413994195157</c:v>
                </c:pt>
                <c:pt idx="95">
                  <c:v>193.0060931893835</c:v>
                </c:pt>
                <c:pt idx="96">
                  <c:v>196.8648036714079</c:v>
                </c:pt>
                <c:pt idx="97">
                  <c:v>197.5399879442424</c:v>
                </c:pt>
                <c:pt idx="98">
                  <c:v>197.8425255540989</c:v>
                </c:pt>
              </c:numCache>
            </c:numRef>
          </c:val>
        </c:ser>
        <c:dLbls>
          <c:showLegendKey val="0"/>
          <c:showVal val="0"/>
          <c:showCatName val="0"/>
          <c:showSerName val="0"/>
          <c:showPercent val="0"/>
          <c:showBubbleSize val="0"/>
        </c:dLbls>
        <c:gapWidth val="25"/>
        <c:overlap val="54"/>
        <c:axId val="2140872080"/>
        <c:axId val="-2108486736"/>
      </c:barChart>
      <c:lineChart>
        <c:grouping val="standard"/>
        <c:varyColors val="0"/>
        <c:ser>
          <c:idx val="2"/>
          <c:order val="1"/>
          <c:tx>
            <c:strRef>
              <c:f>Sheet1!$D$1</c:f>
              <c:strCache>
                <c:ptCount val="1"/>
                <c:pt idx="0">
                  <c:v>0%</c:v>
                </c:pt>
              </c:strCache>
            </c:strRef>
          </c:tx>
          <c:spPr>
            <a:ln w="22225">
              <a:solidFill>
                <a:schemeClr val="tx1">
                  <a:lumMod val="50000"/>
                  <a:lumOff val="50000"/>
                </a:schemeClr>
              </a:solidFill>
            </a:ln>
          </c:spPr>
          <c:marker>
            <c:symbol val="none"/>
          </c:marker>
          <c:cat>
            <c:numRef>
              <c:f>Sheet1!$A$2:$A$100</c:f>
              <c:numCache>
                <c:formatCode>mmm\-yy</c:formatCode>
                <c:ptCount val="99"/>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numCache>
            </c:numRef>
          </c:cat>
          <c:val>
            <c:numRef>
              <c:f>Sheet1!$D$2:$D$100</c:f>
              <c:numCache>
                <c:formatCode>General</c:formatCode>
                <c:ptCount val="99"/>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pt idx="15">
                  <c:v>0.0</c:v>
                </c:pt>
                <c:pt idx="16">
                  <c:v>0.0</c:v>
                </c:pt>
                <c:pt idx="17">
                  <c:v>0.0</c:v>
                </c:pt>
                <c:pt idx="18">
                  <c:v>0.0</c:v>
                </c:pt>
                <c:pt idx="19">
                  <c:v>0.0</c:v>
                </c:pt>
                <c:pt idx="20">
                  <c:v>0.0</c:v>
                </c:pt>
                <c:pt idx="21">
                  <c:v>0.0</c:v>
                </c:pt>
                <c:pt idx="22">
                  <c:v>0.0</c:v>
                </c:pt>
                <c:pt idx="23">
                  <c:v>0.0</c:v>
                </c:pt>
                <c:pt idx="24">
                  <c:v>0.0</c:v>
                </c:pt>
                <c:pt idx="25">
                  <c:v>0.0</c:v>
                </c:pt>
                <c:pt idx="26">
                  <c:v>0.0</c:v>
                </c:pt>
                <c:pt idx="27">
                  <c:v>0.0</c:v>
                </c:pt>
                <c:pt idx="28">
                  <c:v>0.0</c:v>
                </c:pt>
                <c:pt idx="29">
                  <c:v>0.0</c:v>
                </c:pt>
                <c:pt idx="30">
                  <c:v>0.0</c:v>
                </c:pt>
                <c:pt idx="31">
                  <c:v>0.0</c:v>
                </c:pt>
                <c:pt idx="32">
                  <c:v>0.0</c:v>
                </c:pt>
                <c:pt idx="33">
                  <c:v>0.0</c:v>
                </c:pt>
                <c:pt idx="34">
                  <c:v>0.0</c:v>
                </c:pt>
                <c:pt idx="35">
                  <c:v>0.0</c:v>
                </c:pt>
                <c:pt idx="36">
                  <c:v>0.0</c:v>
                </c:pt>
                <c:pt idx="37">
                  <c:v>0.0</c:v>
                </c:pt>
                <c:pt idx="38">
                  <c:v>0.0</c:v>
                </c:pt>
                <c:pt idx="39">
                  <c:v>0.0</c:v>
                </c:pt>
                <c:pt idx="40">
                  <c:v>0.0</c:v>
                </c:pt>
                <c:pt idx="41">
                  <c:v>0.0</c:v>
                </c:pt>
                <c:pt idx="42">
                  <c:v>0.0</c:v>
                </c:pt>
                <c:pt idx="43">
                  <c:v>0.0</c:v>
                </c:pt>
                <c:pt idx="44">
                  <c:v>0.0</c:v>
                </c:pt>
                <c:pt idx="45">
                  <c:v>0.0</c:v>
                </c:pt>
                <c:pt idx="46">
                  <c:v>0.0</c:v>
                </c:pt>
                <c:pt idx="47">
                  <c:v>0.0</c:v>
                </c:pt>
                <c:pt idx="48">
                  <c:v>0.0</c:v>
                </c:pt>
                <c:pt idx="49">
                  <c:v>0.0</c:v>
                </c:pt>
                <c:pt idx="50">
                  <c:v>0.0</c:v>
                </c:pt>
                <c:pt idx="51">
                  <c:v>0.0</c:v>
                </c:pt>
                <c:pt idx="52">
                  <c:v>0.0</c:v>
                </c:pt>
                <c:pt idx="53">
                  <c:v>0.0</c:v>
                </c:pt>
                <c:pt idx="54">
                  <c:v>0.0</c:v>
                </c:pt>
                <c:pt idx="55">
                  <c:v>0.0</c:v>
                </c:pt>
                <c:pt idx="56">
                  <c:v>0.0</c:v>
                </c:pt>
                <c:pt idx="57">
                  <c:v>0.0</c:v>
                </c:pt>
                <c:pt idx="58">
                  <c:v>0.0</c:v>
                </c:pt>
                <c:pt idx="59">
                  <c:v>0.0</c:v>
                </c:pt>
                <c:pt idx="60">
                  <c:v>0.0</c:v>
                </c:pt>
                <c:pt idx="61">
                  <c:v>0.0</c:v>
                </c:pt>
                <c:pt idx="62">
                  <c:v>0.0</c:v>
                </c:pt>
                <c:pt idx="63">
                  <c:v>0.0</c:v>
                </c:pt>
                <c:pt idx="64">
                  <c:v>0.0</c:v>
                </c:pt>
                <c:pt idx="65">
                  <c:v>0.0</c:v>
                </c:pt>
                <c:pt idx="66">
                  <c:v>0.0</c:v>
                </c:pt>
                <c:pt idx="67">
                  <c:v>0.0</c:v>
                </c:pt>
                <c:pt idx="68">
                  <c:v>0.0</c:v>
                </c:pt>
                <c:pt idx="69">
                  <c:v>0.0</c:v>
                </c:pt>
                <c:pt idx="70">
                  <c:v>0.0</c:v>
                </c:pt>
                <c:pt idx="71">
                  <c:v>0.0</c:v>
                </c:pt>
                <c:pt idx="72">
                  <c:v>0.0</c:v>
                </c:pt>
                <c:pt idx="73">
                  <c:v>0.0</c:v>
                </c:pt>
                <c:pt idx="74">
                  <c:v>0.0</c:v>
                </c:pt>
                <c:pt idx="75">
                  <c:v>0.0</c:v>
                </c:pt>
                <c:pt idx="76">
                  <c:v>0.0</c:v>
                </c:pt>
                <c:pt idx="77">
                  <c:v>0.0</c:v>
                </c:pt>
                <c:pt idx="78">
                  <c:v>0.0</c:v>
                </c:pt>
                <c:pt idx="79">
                  <c:v>0.0</c:v>
                </c:pt>
                <c:pt idx="80">
                  <c:v>0.0</c:v>
                </c:pt>
                <c:pt idx="81">
                  <c:v>0.0</c:v>
                </c:pt>
                <c:pt idx="82">
                  <c:v>0.0</c:v>
                </c:pt>
                <c:pt idx="83">
                  <c:v>0.0</c:v>
                </c:pt>
                <c:pt idx="84">
                  <c:v>0.0</c:v>
                </c:pt>
                <c:pt idx="85">
                  <c:v>0.0</c:v>
                </c:pt>
                <c:pt idx="86">
                  <c:v>0.0</c:v>
                </c:pt>
                <c:pt idx="87">
                  <c:v>0.0</c:v>
                </c:pt>
                <c:pt idx="88">
                  <c:v>0.0</c:v>
                </c:pt>
                <c:pt idx="89">
                  <c:v>0.0</c:v>
                </c:pt>
                <c:pt idx="90">
                  <c:v>0.0</c:v>
                </c:pt>
                <c:pt idx="91">
                  <c:v>0.0</c:v>
                </c:pt>
                <c:pt idx="92">
                  <c:v>0.0</c:v>
                </c:pt>
                <c:pt idx="93">
                  <c:v>0.0</c:v>
                </c:pt>
                <c:pt idx="94">
                  <c:v>0.0</c:v>
                </c:pt>
                <c:pt idx="95">
                  <c:v>0.0</c:v>
                </c:pt>
                <c:pt idx="96">
                  <c:v>0.0</c:v>
                </c:pt>
                <c:pt idx="97">
                  <c:v>0.0</c:v>
                </c:pt>
                <c:pt idx="98">
                  <c:v>0.0</c:v>
                </c:pt>
              </c:numCache>
            </c:numRef>
          </c:val>
          <c:smooth val="0"/>
        </c:ser>
        <c:ser>
          <c:idx val="1"/>
          <c:order val="2"/>
          <c:tx>
            <c:strRef>
              <c:f>Sheet1!$C$1</c:f>
              <c:strCache>
                <c:ptCount val="1"/>
                <c:pt idx="0">
                  <c:v>Annual % change</c:v>
                </c:pt>
              </c:strCache>
            </c:strRef>
          </c:tx>
          <c:spPr>
            <a:ln>
              <a:solidFill>
                <a:srgbClr val="A72120"/>
              </a:solidFill>
            </a:ln>
          </c:spPr>
          <c:marker>
            <c:symbol val="none"/>
          </c:marker>
          <c:cat>
            <c:numRef>
              <c:f>Sheet1!$A$2:$A$100</c:f>
              <c:numCache>
                <c:formatCode>mmm\-yy</c:formatCode>
                <c:ptCount val="99"/>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numCache>
            </c:numRef>
          </c:cat>
          <c:val>
            <c:numRef>
              <c:f>Sheet1!$C$2:$C$100</c:f>
              <c:numCache>
                <c:formatCode>0.0%</c:formatCode>
                <c:ptCount val="99"/>
                <c:pt idx="0">
                  <c:v>0.0705442323790142</c:v>
                </c:pt>
                <c:pt idx="1">
                  <c:v>0.0738628507058694</c:v>
                </c:pt>
                <c:pt idx="2">
                  <c:v>0.076484081116756</c:v>
                </c:pt>
                <c:pt idx="3">
                  <c:v>0.104197996568077</c:v>
                </c:pt>
                <c:pt idx="4">
                  <c:v>0.0934583678306284</c:v>
                </c:pt>
                <c:pt idx="5">
                  <c:v>0.0760475704478887</c:v>
                </c:pt>
                <c:pt idx="6">
                  <c:v>0.0409618422721287</c:v>
                </c:pt>
                <c:pt idx="7">
                  <c:v>0.0340855550845811</c:v>
                </c:pt>
                <c:pt idx="8">
                  <c:v>0.0157586624762152</c:v>
                </c:pt>
                <c:pt idx="9">
                  <c:v>0.0258655599930597</c:v>
                </c:pt>
                <c:pt idx="10">
                  <c:v>0.0465028638161906</c:v>
                </c:pt>
                <c:pt idx="11">
                  <c:v>0.110936848310291</c:v>
                </c:pt>
                <c:pt idx="12">
                  <c:v>0.121711066476432</c:v>
                </c:pt>
                <c:pt idx="13">
                  <c:v>0.112427810383239</c:v>
                </c:pt>
                <c:pt idx="14">
                  <c:v>0.11996077530898</c:v>
                </c:pt>
                <c:pt idx="15">
                  <c:v>0.109858020163496</c:v>
                </c:pt>
                <c:pt idx="16">
                  <c:v>0.113734338935022</c:v>
                </c:pt>
                <c:pt idx="17">
                  <c:v>0.135092845869249</c:v>
                </c:pt>
                <c:pt idx="18">
                  <c:v>0.142567454341767</c:v>
                </c:pt>
                <c:pt idx="19">
                  <c:v>0.146979563652526</c:v>
                </c:pt>
                <c:pt idx="20">
                  <c:v>0.162685990492115</c:v>
                </c:pt>
                <c:pt idx="21">
                  <c:v>0.156960429622515</c:v>
                </c:pt>
                <c:pt idx="22">
                  <c:v>0.132352882077102</c:v>
                </c:pt>
                <c:pt idx="23">
                  <c:v>0.0679108574368508</c:v>
                </c:pt>
                <c:pt idx="24">
                  <c:v>0.0336678580566641</c:v>
                </c:pt>
                <c:pt idx="25">
                  <c:v>0.0423836035217518</c:v>
                </c:pt>
                <c:pt idx="26">
                  <c:v>0.0332569383355852</c:v>
                </c:pt>
                <c:pt idx="27">
                  <c:v>-0.00214162511251237</c:v>
                </c:pt>
                <c:pt idx="28">
                  <c:v>-0.000186662147586447</c:v>
                </c:pt>
                <c:pt idx="29">
                  <c:v>-0.00546292413194838</c:v>
                </c:pt>
                <c:pt idx="30">
                  <c:v>-0.00245682099297362</c:v>
                </c:pt>
                <c:pt idx="31">
                  <c:v>0.00251720220975349</c:v>
                </c:pt>
                <c:pt idx="32">
                  <c:v>0.00309461681516354</c:v>
                </c:pt>
                <c:pt idx="33">
                  <c:v>-0.00050655402893296</c:v>
                </c:pt>
                <c:pt idx="34">
                  <c:v>-0.00717782380767318</c:v>
                </c:pt>
                <c:pt idx="35">
                  <c:v>-0.0236962403472058</c:v>
                </c:pt>
                <c:pt idx="36">
                  <c:v>-0.0214812472744722</c:v>
                </c:pt>
                <c:pt idx="37">
                  <c:v>-0.0306969422828444</c:v>
                </c:pt>
                <c:pt idx="38">
                  <c:v>-0.0294669387307066</c:v>
                </c:pt>
                <c:pt idx="39">
                  <c:v>-0.0360390692561715</c:v>
                </c:pt>
                <c:pt idx="40">
                  <c:v>-0.0392990872780443</c:v>
                </c:pt>
                <c:pt idx="41">
                  <c:v>-0.0378926771250084</c:v>
                </c:pt>
                <c:pt idx="42">
                  <c:v>-0.048228724885584</c:v>
                </c:pt>
                <c:pt idx="43">
                  <c:v>-0.0594979249189395</c:v>
                </c:pt>
                <c:pt idx="44">
                  <c:v>-0.074011275453172</c:v>
                </c:pt>
                <c:pt idx="45">
                  <c:v>-0.0694708537179428</c:v>
                </c:pt>
                <c:pt idx="46">
                  <c:v>-0.0638658234210658</c:v>
                </c:pt>
                <c:pt idx="47">
                  <c:v>-0.0512603756685467</c:v>
                </c:pt>
                <c:pt idx="48">
                  <c:v>-0.046632853865694</c:v>
                </c:pt>
                <c:pt idx="49">
                  <c:v>-0.0417073020049822</c:v>
                </c:pt>
                <c:pt idx="50">
                  <c:v>-0.0408127849996768</c:v>
                </c:pt>
                <c:pt idx="51">
                  <c:v>-0.00699258202121922</c:v>
                </c:pt>
                <c:pt idx="52">
                  <c:v>0.0117875959347913</c:v>
                </c:pt>
                <c:pt idx="53">
                  <c:v>0.0212194256717313</c:v>
                </c:pt>
                <c:pt idx="54">
                  <c:v>0.028932686590178</c:v>
                </c:pt>
                <c:pt idx="55">
                  <c:v>0.0383508565302761</c:v>
                </c:pt>
                <c:pt idx="56">
                  <c:v>0.0427288118830309</c:v>
                </c:pt>
                <c:pt idx="57">
                  <c:v>0.02626780288396</c:v>
                </c:pt>
                <c:pt idx="58">
                  <c:v>0.0256510634889202</c:v>
                </c:pt>
                <c:pt idx="59">
                  <c:v>0.0188398968867947</c:v>
                </c:pt>
                <c:pt idx="60">
                  <c:v>0.0148757702019982</c:v>
                </c:pt>
                <c:pt idx="61">
                  <c:v>0.003089033239144</c:v>
                </c:pt>
                <c:pt idx="62">
                  <c:v>-0.00460334108947969</c:v>
                </c:pt>
                <c:pt idx="63">
                  <c:v>0.00723226200536464</c:v>
                </c:pt>
                <c:pt idx="64">
                  <c:v>-0.00605815196355075</c:v>
                </c:pt>
                <c:pt idx="65">
                  <c:v>-0.00347944880809925</c:v>
                </c:pt>
                <c:pt idx="66">
                  <c:v>-0.0120889272374483</c:v>
                </c:pt>
                <c:pt idx="67">
                  <c:v>-0.0196465499647931</c:v>
                </c:pt>
                <c:pt idx="68">
                  <c:v>-0.0129480679996418</c:v>
                </c:pt>
                <c:pt idx="69">
                  <c:v>0.0052608172917219</c:v>
                </c:pt>
                <c:pt idx="70">
                  <c:v>0.00218824846033594</c:v>
                </c:pt>
                <c:pt idx="71">
                  <c:v>0.00774135311034963</c:v>
                </c:pt>
                <c:pt idx="72">
                  <c:v>0.0232579231902901</c:v>
                </c:pt>
                <c:pt idx="73">
                  <c:v>0.0359187644140713</c:v>
                </c:pt>
                <c:pt idx="74">
                  <c:v>0.0385250506554133</c:v>
                </c:pt>
                <c:pt idx="75">
                  <c:v>0.0185273953699412</c:v>
                </c:pt>
                <c:pt idx="76">
                  <c:v>0.0251394762395016</c:v>
                </c:pt>
                <c:pt idx="77">
                  <c:v>0.0120536124438955</c:v>
                </c:pt>
                <c:pt idx="78">
                  <c:v>0.0289406456156003</c:v>
                </c:pt>
                <c:pt idx="79">
                  <c:v>0.0374366096421528</c:v>
                </c:pt>
                <c:pt idx="80">
                  <c:v>0.047271444835729</c:v>
                </c:pt>
                <c:pt idx="81">
                  <c:v>0.0528948030761849</c:v>
                </c:pt>
                <c:pt idx="82">
                  <c:v>0.074417952159886</c:v>
                </c:pt>
                <c:pt idx="83">
                  <c:v>0.0912961393855249</c:v>
                </c:pt>
                <c:pt idx="84">
                  <c:v>0.0886725787193103</c:v>
                </c:pt>
                <c:pt idx="85">
                  <c:v>0.0941372996920238</c:v>
                </c:pt>
                <c:pt idx="86">
                  <c:v>0.105216714880457</c:v>
                </c:pt>
                <c:pt idx="87">
                  <c:v>0.106798894300334</c:v>
                </c:pt>
                <c:pt idx="88">
                  <c:v>0.101297499603593</c:v>
                </c:pt>
                <c:pt idx="89">
                  <c:v>0.109322411122494</c:v>
                </c:pt>
                <c:pt idx="90">
                  <c:v>0.104666394003562</c:v>
                </c:pt>
                <c:pt idx="91">
                  <c:v>0.106141000702556</c:v>
                </c:pt>
                <c:pt idx="92">
                  <c:v>0.10582739108396</c:v>
                </c:pt>
                <c:pt idx="93">
                  <c:v>0.094136776741945</c:v>
                </c:pt>
                <c:pt idx="94">
                  <c:v>0.077109533991127</c:v>
                </c:pt>
                <c:pt idx="95">
                  <c:v>0.0682538740527012</c:v>
                </c:pt>
                <c:pt idx="96">
                  <c:v>0.0626341815776627</c:v>
                </c:pt>
                <c:pt idx="97">
                  <c:v>0.0677471621499963</c:v>
                </c:pt>
                <c:pt idx="98">
                  <c:v>0.0632459856365013</c:v>
                </c:pt>
              </c:numCache>
            </c:numRef>
          </c:val>
          <c:smooth val="0"/>
        </c:ser>
        <c:dLbls>
          <c:showLegendKey val="0"/>
          <c:showVal val="0"/>
          <c:showCatName val="0"/>
          <c:showSerName val="0"/>
          <c:showPercent val="0"/>
          <c:showBubbleSize val="0"/>
        </c:dLbls>
        <c:marker val="1"/>
        <c:smooth val="0"/>
        <c:axId val="2143692432"/>
        <c:axId val="2143680080"/>
      </c:lineChart>
      <c:dateAx>
        <c:axId val="2140872080"/>
        <c:scaling>
          <c:orientation val="minMax"/>
          <c:min val="40238.0"/>
        </c:scaling>
        <c:delete val="0"/>
        <c:axPos val="b"/>
        <c:numFmt formatCode="mmm\-yy" sourceLinked="1"/>
        <c:majorTickMark val="out"/>
        <c:minorTickMark val="none"/>
        <c:tickLblPos val="nextTo"/>
        <c:txPr>
          <a:bodyPr rot="-5400000" vert="horz"/>
          <a:lstStyle/>
          <a:p>
            <a:pPr>
              <a:defRPr/>
            </a:pPr>
            <a:endParaRPr lang="en-US"/>
          </a:p>
        </c:txPr>
        <c:crossAx val="-2108486736"/>
        <c:crosses val="autoZero"/>
        <c:auto val="1"/>
        <c:lblOffset val="100"/>
        <c:baseTimeUnit val="months"/>
        <c:majorUnit val="4.0"/>
        <c:majorTimeUnit val="months"/>
      </c:dateAx>
      <c:valAx>
        <c:axId val="-2108486736"/>
        <c:scaling>
          <c:orientation val="minMax"/>
          <c:min val="130.0"/>
        </c:scaling>
        <c:delete val="0"/>
        <c:axPos val="l"/>
        <c:majorGridlines>
          <c:spPr>
            <a:ln>
              <a:solidFill>
                <a:schemeClr val="bg1">
                  <a:lumMod val="75000"/>
                </a:schemeClr>
              </a:solidFill>
            </a:ln>
          </c:spPr>
        </c:majorGridlines>
        <c:numFmt formatCode="&quot;£&quot;#,##0" sourceLinked="0"/>
        <c:majorTickMark val="out"/>
        <c:minorTickMark val="none"/>
        <c:tickLblPos val="nextTo"/>
        <c:crossAx val="2140872080"/>
        <c:crosses val="autoZero"/>
        <c:crossBetween val="between"/>
      </c:valAx>
      <c:valAx>
        <c:axId val="2143680080"/>
        <c:scaling>
          <c:orientation val="minMax"/>
          <c:min val="-0.15"/>
        </c:scaling>
        <c:delete val="0"/>
        <c:axPos val="r"/>
        <c:numFmt formatCode="0%" sourceLinked="0"/>
        <c:majorTickMark val="out"/>
        <c:minorTickMark val="none"/>
        <c:tickLblPos val="nextTo"/>
        <c:crossAx val="2143692432"/>
        <c:crosses val="max"/>
        <c:crossBetween val="between"/>
      </c:valAx>
      <c:dateAx>
        <c:axId val="2143692432"/>
        <c:scaling>
          <c:orientation val="minMax"/>
        </c:scaling>
        <c:delete val="1"/>
        <c:axPos val="b"/>
        <c:numFmt formatCode="mmm\-yy" sourceLinked="1"/>
        <c:majorTickMark val="out"/>
        <c:minorTickMark val="none"/>
        <c:tickLblPos val="nextTo"/>
        <c:crossAx val="2143680080"/>
        <c:crosses val="autoZero"/>
        <c:auto val="1"/>
        <c:lblOffset val="100"/>
        <c:baseTimeUnit val="months"/>
      </c:date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56931151492276"/>
          <c:y val="0.0340537280353685"/>
          <c:w val="0.920488874671933"/>
          <c:h val="0.701791800255683"/>
        </c:manualLayout>
      </c:layout>
      <c:lineChart>
        <c:grouping val="standard"/>
        <c:varyColors val="0"/>
        <c:ser>
          <c:idx val="0"/>
          <c:order val="0"/>
          <c:tx>
            <c:strRef>
              <c:f>Sheet1!$B$1</c:f>
              <c:strCache>
                <c:ptCount val="1"/>
                <c:pt idx="0">
                  <c:v>Asda Income Tracker including Bonuses</c:v>
                </c:pt>
              </c:strCache>
            </c:strRef>
          </c:tx>
          <c:spPr>
            <a:ln w="31750">
              <a:solidFill>
                <a:srgbClr val="FFCC00"/>
              </a:solidFill>
            </a:ln>
          </c:spPr>
          <c:marker>
            <c:symbol val="none"/>
          </c:marker>
          <c:cat>
            <c:numRef>
              <c:f>Sheet1!$A$2:$A$101</c:f>
              <c:numCache>
                <c:formatCode>mmm\-yy</c:formatCode>
                <c:ptCount val="100"/>
                <c:pt idx="0">
                  <c:v>39417.0</c:v>
                </c:pt>
                <c:pt idx="1">
                  <c:v>39448.0</c:v>
                </c:pt>
                <c:pt idx="2">
                  <c:v>39479.0</c:v>
                </c:pt>
                <c:pt idx="3">
                  <c:v>39508.0</c:v>
                </c:pt>
                <c:pt idx="4">
                  <c:v>39539.0</c:v>
                </c:pt>
                <c:pt idx="5">
                  <c:v>39569.0</c:v>
                </c:pt>
                <c:pt idx="6">
                  <c:v>39600.0</c:v>
                </c:pt>
                <c:pt idx="7">
                  <c:v>39630.0</c:v>
                </c:pt>
                <c:pt idx="8">
                  <c:v>39661.0</c:v>
                </c:pt>
                <c:pt idx="9">
                  <c:v>39692.0</c:v>
                </c:pt>
                <c:pt idx="10">
                  <c:v>39722.0</c:v>
                </c:pt>
                <c:pt idx="11">
                  <c:v>39753.0</c:v>
                </c:pt>
                <c:pt idx="12">
                  <c:v>39783.0</c:v>
                </c:pt>
                <c:pt idx="13">
                  <c:v>39814.0</c:v>
                </c:pt>
                <c:pt idx="14">
                  <c:v>39845.0</c:v>
                </c:pt>
                <c:pt idx="15">
                  <c:v>39873.0</c:v>
                </c:pt>
                <c:pt idx="16">
                  <c:v>39904.0</c:v>
                </c:pt>
                <c:pt idx="17">
                  <c:v>39934.0</c:v>
                </c:pt>
                <c:pt idx="18">
                  <c:v>39965.0</c:v>
                </c:pt>
                <c:pt idx="19">
                  <c:v>39995.0</c:v>
                </c:pt>
                <c:pt idx="20">
                  <c:v>40026.0</c:v>
                </c:pt>
                <c:pt idx="21">
                  <c:v>40057.0</c:v>
                </c:pt>
                <c:pt idx="22">
                  <c:v>40087.0</c:v>
                </c:pt>
                <c:pt idx="23">
                  <c:v>40118.0</c:v>
                </c:pt>
                <c:pt idx="24">
                  <c:v>40148.0</c:v>
                </c:pt>
                <c:pt idx="25">
                  <c:v>40179.0</c:v>
                </c:pt>
                <c:pt idx="26">
                  <c:v>40210.0</c:v>
                </c:pt>
                <c:pt idx="27">
                  <c:v>40238.0</c:v>
                </c:pt>
                <c:pt idx="28">
                  <c:v>40269.0</c:v>
                </c:pt>
                <c:pt idx="29">
                  <c:v>40299.0</c:v>
                </c:pt>
                <c:pt idx="30">
                  <c:v>40330.0</c:v>
                </c:pt>
                <c:pt idx="31">
                  <c:v>40360.0</c:v>
                </c:pt>
                <c:pt idx="32">
                  <c:v>40391.0</c:v>
                </c:pt>
                <c:pt idx="33">
                  <c:v>40422.0</c:v>
                </c:pt>
                <c:pt idx="34">
                  <c:v>40452.0</c:v>
                </c:pt>
                <c:pt idx="35">
                  <c:v>40483.0</c:v>
                </c:pt>
                <c:pt idx="36">
                  <c:v>40513.0</c:v>
                </c:pt>
                <c:pt idx="37">
                  <c:v>40544.0</c:v>
                </c:pt>
                <c:pt idx="38">
                  <c:v>40575.0</c:v>
                </c:pt>
                <c:pt idx="39">
                  <c:v>40603.0</c:v>
                </c:pt>
                <c:pt idx="40">
                  <c:v>40634.0</c:v>
                </c:pt>
                <c:pt idx="41">
                  <c:v>40664.0</c:v>
                </c:pt>
                <c:pt idx="42">
                  <c:v>40695.0</c:v>
                </c:pt>
                <c:pt idx="43">
                  <c:v>40725.0</c:v>
                </c:pt>
                <c:pt idx="44">
                  <c:v>40756.0</c:v>
                </c:pt>
                <c:pt idx="45">
                  <c:v>40787.0</c:v>
                </c:pt>
                <c:pt idx="46">
                  <c:v>40817.0</c:v>
                </c:pt>
                <c:pt idx="47">
                  <c:v>40848.0</c:v>
                </c:pt>
                <c:pt idx="48">
                  <c:v>40878.0</c:v>
                </c:pt>
                <c:pt idx="49">
                  <c:v>40909.0</c:v>
                </c:pt>
                <c:pt idx="50">
                  <c:v>40940.0</c:v>
                </c:pt>
                <c:pt idx="51">
                  <c:v>40969.0</c:v>
                </c:pt>
                <c:pt idx="52">
                  <c:v>41000.0</c:v>
                </c:pt>
                <c:pt idx="53">
                  <c:v>41030.0</c:v>
                </c:pt>
                <c:pt idx="54">
                  <c:v>41061.0</c:v>
                </c:pt>
                <c:pt idx="55">
                  <c:v>41091.0</c:v>
                </c:pt>
                <c:pt idx="56">
                  <c:v>41122.0</c:v>
                </c:pt>
                <c:pt idx="57">
                  <c:v>41153.0</c:v>
                </c:pt>
                <c:pt idx="58">
                  <c:v>41183.0</c:v>
                </c:pt>
                <c:pt idx="59">
                  <c:v>41214.0</c:v>
                </c:pt>
                <c:pt idx="60">
                  <c:v>41244.0</c:v>
                </c:pt>
                <c:pt idx="61">
                  <c:v>41275.0</c:v>
                </c:pt>
                <c:pt idx="62">
                  <c:v>41306.0</c:v>
                </c:pt>
                <c:pt idx="63">
                  <c:v>41334.0</c:v>
                </c:pt>
                <c:pt idx="64">
                  <c:v>41365.0</c:v>
                </c:pt>
                <c:pt idx="65">
                  <c:v>41395.0</c:v>
                </c:pt>
                <c:pt idx="66">
                  <c:v>41426.0</c:v>
                </c:pt>
                <c:pt idx="67">
                  <c:v>41456.0</c:v>
                </c:pt>
                <c:pt idx="68">
                  <c:v>41487.0</c:v>
                </c:pt>
                <c:pt idx="69">
                  <c:v>41518.0</c:v>
                </c:pt>
                <c:pt idx="70">
                  <c:v>41548.0</c:v>
                </c:pt>
                <c:pt idx="71">
                  <c:v>41579.0</c:v>
                </c:pt>
                <c:pt idx="72">
                  <c:v>41609.0</c:v>
                </c:pt>
                <c:pt idx="73">
                  <c:v>41640.0</c:v>
                </c:pt>
                <c:pt idx="74">
                  <c:v>41671.0</c:v>
                </c:pt>
                <c:pt idx="75">
                  <c:v>41699.0</c:v>
                </c:pt>
                <c:pt idx="76">
                  <c:v>41730.0</c:v>
                </c:pt>
                <c:pt idx="77">
                  <c:v>41760.0</c:v>
                </c:pt>
                <c:pt idx="78">
                  <c:v>41791.0</c:v>
                </c:pt>
                <c:pt idx="79">
                  <c:v>41821.0</c:v>
                </c:pt>
                <c:pt idx="80">
                  <c:v>41852.0</c:v>
                </c:pt>
                <c:pt idx="81">
                  <c:v>41883.0</c:v>
                </c:pt>
                <c:pt idx="82">
                  <c:v>41913.0</c:v>
                </c:pt>
                <c:pt idx="83">
                  <c:v>41944.0</c:v>
                </c:pt>
                <c:pt idx="84">
                  <c:v>41974.0</c:v>
                </c:pt>
                <c:pt idx="85">
                  <c:v>42005.0</c:v>
                </c:pt>
                <c:pt idx="86">
                  <c:v>42036.0</c:v>
                </c:pt>
                <c:pt idx="87">
                  <c:v>42064.0</c:v>
                </c:pt>
                <c:pt idx="88">
                  <c:v>42095.0</c:v>
                </c:pt>
                <c:pt idx="89">
                  <c:v>42125.0</c:v>
                </c:pt>
                <c:pt idx="90">
                  <c:v>42156.0</c:v>
                </c:pt>
                <c:pt idx="91">
                  <c:v>42186.0</c:v>
                </c:pt>
                <c:pt idx="92">
                  <c:v>42217.0</c:v>
                </c:pt>
                <c:pt idx="93">
                  <c:v>42248.0</c:v>
                </c:pt>
                <c:pt idx="94">
                  <c:v>42278.0</c:v>
                </c:pt>
                <c:pt idx="95">
                  <c:v>42309.0</c:v>
                </c:pt>
                <c:pt idx="96">
                  <c:v>42339.0</c:v>
                </c:pt>
                <c:pt idx="97">
                  <c:v>42370.0</c:v>
                </c:pt>
                <c:pt idx="98">
                  <c:v>42401.0</c:v>
                </c:pt>
                <c:pt idx="99">
                  <c:v>42430.0</c:v>
                </c:pt>
              </c:numCache>
            </c:numRef>
          </c:cat>
          <c:val>
            <c:numRef>
              <c:f>Sheet1!$B$2:$B$101</c:f>
              <c:numCache>
                <c:formatCode>"£"#,##0.00</c:formatCode>
                <c:ptCount val="100"/>
                <c:pt idx="0">
                  <c:v>9.870951776856031</c:v>
                </c:pt>
                <c:pt idx="1">
                  <c:v>9.79345513400557</c:v>
                </c:pt>
                <c:pt idx="2">
                  <c:v>10.77746863968071</c:v>
                </c:pt>
                <c:pt idx="3">
                  <c:v>12.74624897859888</c:v>
                </c:pt>
                <c:pt idx="4">
                  <c:v>17.27057989757722</c:v>
                </c:pt>
                <c:pt idx="5">
                  <c:v>15.66588171235321</c:v>
                </c:pt>
                <c:pt idx="6">
                  <c:v>12.05321816237216</c:v>
                </c:pt>
                <c:pt idx="7">
                  <c:v>7.216264861311457</c:v>
                </c:pt>
                <c:pt idx="8">
                  <c:v>5.028349294151951</c:v>
                </c:pt>
                <c:pt idx="9">
                  <c:v>1.764220676919422</c:v>
                </c:pt>
                <c:pt idx="10">
                  <c:v>3.47697353590888</c:v>
                </c:pt>
                <c:pt idx="11">
                  <c:v>5.907204490396737</c:v>
                </c:pt>
                <c:pt idx="12">
                  <c:v>15.01714923998208</c:v>
                </c:pt>
                <c:pt idx="13">
                  <c:v>16.0088837358158</c:v>
                </c:pt>
                <c:pt idx="14">
                  <c:v>4.453292480296798</c:v>
                </c:pt>
                <c:pt idx="15">
                  <c:v>-1.297835174281261</c:v>
                </c:pt>
                <c:pt idx="16">
                  <c:v>-1.7384889980317</c:v>
                </c:pt>
                <c:pt idx="17">
                  <c:v>7.70104092638934</c:v>
                </c:pt>
                <c:pt idx="18">
                  <c:v>17.09738248467266</c:v>
                </c:pt>
                <c:pt idx="19">
                  <c:v>16.92358121349043</c:v>
                </c:pt>
                <c:pt idx="20">
                  <c:v>18.5049138731519</c:v>
                </c:pt>
                <c:pt idx="21">
                  <c:v>21.1933445020698</c:v>
                </c:pt>
                <c:pt idx="22">
                  <c:v>21.16596323691999</c:v>
                </c:pt>
                <c:pt idx="23">
                  <c:v>18.26272366913062</c:v>
                </c:pt>
                <c:pt idx="24">
                  <c:v>10.88728847388563</c:v>
                </c:pt>
                <c:pt idx="25">
                  <c:v>5.280099046598366</c:v>
                </c:pt>
                <c:pt idx="26">
                  <c:v>11.98192942306679</c:v>
                </c:pt>
                <c:pt idx="27">
                  <c:v>14.95980608278848</c:v>
                </c:pt>
                <c:pt idx="28">
                  <c:v>8.915912805978226</c:v>
                </c:pt>
                <c:pt idx="29">
                  <c:v>4.334496752797349</c:v>
                </c:pt>
                <c:pt idx="30">
                  <c:v>-1.513160966265275</c:v>
                </c:pt>
                <c:pt idx="31">
                  <c:v>-0.159828762431687</c:v>
                </c:pt>
                <c:pt idx="32">
                  <c:v>0.154978331316954</c:v>
                </c:pt>
                <c:pt idx="33">
                  <c:v>-0.0451656170119463</c:v>
                </c:pt>
                <c:pt idx="34">
                  <c:v>-0.686196343026267</c:v>
                </c:pt>
                <c:pt idx="35">
                  <c:v>-1.578374357681355</c:v>
                </c:pt>
                <c:pt idx="36">
                  <c:v>-5.57281092483191</c:v>
                </c:pt>
                <c:pt idx="37">
                  <c:v>-2.397668958381244</c:v>
                </c:pt>
                <c:pt idx="38">
                  <c:v>-4.52350037244889</c:v>
                </c:pt>
                <c:pt idx="39">
                  <c:v>-2.0975406093346</c:v>
                </c:pt>
                <c:pt idx="40">
                  <c:v>-5.114067761374315</c:v>
                </c:pt>
                <c:pt idx="41">
                  <c:v>-4.32962378263102</c:v>
                </c:pt>
                <c:pt idx="42">
                  <c:v>-3.836662295449341</c:v>
                </c:pt>
                <c:pt idx="43">
                  <c:v>-4.37974619274019</c:v>
                </c:pt>
                <c:pt idx="44">
                  <c:v>-6.087476049189203</c:v>
                </c:pt>
                <c:pt idx="45">
                  <c:v>-10.27791246189184</c:v>
                </c:pt>
                <c:pt idx="46">
                  <c:v>-10.61135860209936</c:v>
                </c:pt>
                <c:pt idx="47">
                  <c:v>-10.11587338543626</c:v>
                </c:pt>
                <c:pt idx="48">
                  <c:v>-7.99911416910754</c:v>
                </c:pt>
                <c:pt idx="49">
                  <c:v>-8.964574935078076</c:v>
                </c:pt>
                <c:pt idx="50">
                  <c:v>-9.118981359829662</c:v>
                </c:pt>
                <c:pt idx="51">
                  <c:v>-9.800287464194122</c:v>
                </c:pt>
                <c:pt idx="52">
                  <c:v>-3.250642020097643</c:v>
                </c:pt>
                <c:pt idx="53">
                  <c:v>0.739582444804057</c:v>
                </c:pt>
                <c:pt idx="54">
                  <c:v>2.31404342581379</c:v>
                </c:pt>
                <c:pt idx="55">
                  <c:v>2.84825048543945</c:v>
                </c:pt>
                <c:pt idx="56">
                  <c:v>4.63972055714015</c:v>
                </c:pt>
                <c:pt idx="57">
                  <c:v>6.929424420268218</c:v>
                </c:pt>
                <c:pt idx="58">
                  <c:v>4.598473449342407</c:v>
                </c:pt>
                <c:pt idx="59">
                  <c:v>4.485508386824222</c:v>
                </c:pt>
                <c:pt idx="60">
                  <c:v>3.063708432250962</c:v>
                </c:pt>
                <c:pt idx="61">
                  <c:v>2.688472330455056</c:v>
                </c:pt>
                <c:pt idx="62">
                  <c:v>0.762959344996773</c:v>
                </c:pt>
                <c:pt idx="63">
                  <c:v>-2.149319335906569</c:v>
                </c:pt>
                <c:pt idx="64">
                  <c:v>4.426069640342973</c:v>
                </c:pt>
                <c:pt idx="65">
                  <c:v>2.762286483989612</c:v>
                </c:pt>
                <c:pt idx="66">
                  <c:v>4.901095188199637</c:v>
                </c:pt>
                <c:pt idx="67">
                  <c:v>-0.234255297575089</c:v>
                </c:pt>
                <c:pt idx="68">
                  <c:v>-2.045220210497178</c:v>
                </c:pt>
                <c:pt idx="69">
                  <c:v>-1.108890073290468</c:v>
                </c:pt>
                <c:pt idx="70">
                  <c:v>1.989085536182756</c:v>
                </c:pt>
                <c:pt idx="71">
                  <c:v>1.461243288935918</c:v>
                </c:pt>
                <c:pt idx="72">
                  <c:v>2.661095512880649</c:v>
                </c:pt>
                <c:pt idx="73">
                  <c:v>5.367309005954838</c:v>
                </c:pt>
                <c:pt idx="74">
                  <c:v>8.204492970791591</c:v>
                </c:pt>
                <c:pt idx="75">
                  <c:v>9.708466593065565</c:v>
                </c:pt>
                <c:pt idx="76">
                  <c:v>3.3708408671867</c:v>
                </c:pt>
                <c:pt idx="77">
                  <c:v>3.815831776001744</c:v>
                </c:pt>
                <c:pt idx="78">
                  <c:v>-0.763005759372618</c:v>
                </c:pt>
                <c:pt idx="79">
                  <c:v>5.894951338308198</c:v>
                </c:pt>
                <c:pt idx="80">
                  <c:v>6.87406634099585</c:v>
                </c:pt>
                <c:pt idx="81">
                  <c:v>8.012817810876356</c:v>
                </c:pt>
                <c:pt idx="82">
                  <c:v>9.050318170856368</c:v>
                </c:pt>
                <c:pt idx="83">
                  <c:v>13.38702623652194</c:v>
                </c:pt>
                <c:pt idx="84">
                  <c:v>16.9293620495358</c:v>
                </c:pt>
                <c:pt idx="85">
                  <c:v>16.36030259011152</c:v>
                </c:pt>
                <c:pt idx="86">
                  <c:v>16.38749033203487</c:v>
                </c:pt>
                <c:pt idx="87">
                  <c:v>19.85699628045495</c:v>
                </c:pt>
                <c:pt idx="88">
                  <c:v>19.27535982391606</c:v>
                </c:pt>
                <c:pt idx="89">
                  <c:v>18.85045083820421</c:v>
                </c:pt>
                <c:pt idx="90">
                  <c:v>20.42687298510947</c:v>
                </c:pt>
                <c:pt idx="91">
                  <c:v>19.25178194612582</c:v>
                </c:pt>
                <c:pt idx="92">
                  <c:v>20.07485944120594</c:v>
                </c:pt>
                <c:pt idx="93">
                  <c:v>20.20386430149995</c:v>
                </c:pt>
                <c:pt idx="94">
                  <c:v>19.46540777150776</c:v>
                </c:pt>
                <c:pt idx="95">
                  <c:v>15.7971587036688</c:v>
                </c:pt>
                <c:pt idx="96">
                  <c:v>13.4339338927282</c:v>
                </c:pt>
                <c:pt idx="97">
                  <c:v>12.89126608656585</c:v>
                </c:pt>
                <c:pt idx="98">
                  <c:v>12.09275445893485</c:v>
                </c:pt>
                <c:pt idx="99">
                  <c:v>10.42562032080815</c:v>
                </c:pt>
              </c:numCache>
            </c:numRef>
          </c:val>
          <c:smooth val="0"/>
        </c:ser>
        <c:ser>
          <c:idx val="1"/>
          <c:order val="1"/>
          <c:tx>
            <c:strRef>
              <c:f>Sheet1!$C$1</c:f>
              <c:strCache>
                <c:ptCount val="1"/>
                <c:pt idx="0">
                  <c:v>Asda Income Tracker excluding Bonuses</c:v>
                </c:pt>
              </c:strCache>
            </c:strRef>
          </c:tx>
          <c:spPr>
            <a:ln w="31750">
              <a:solidFill>
                <a:srgbClr val="A72120"/>
              </a:solidFill>
            </a:ln>
          </c:spPr>
          <c:marker>
            <c:symbol val="none"/>
          </c:marker>
          <c:cat>
            <c:numRef>
              <c:f>Sheet1!$A$2:$A$101</c:f>
              <c:numCache>
                <c:formatCode>mmm\-yy</c:formatCode>
                <c:ptCount val="100"/>
                <c:pt idx="0">
                  <c:v>39417.0</c:v>
                </c:pt>
                <c:pt idx="1">
                  <c:v>39448.0</c:v>
                </c:pt>
                <c:pt idx="2">
                  <c:v>39479.0</c:v>
                </c:pt>
                <c:pt idx="3">
                  <c:v>39508.0</c:v>
                </c:pt>
                <c:pt idx="4">
                  <c:v>39539.0</c:v>
                </c:pt>
                <c:pt idx="5">
                  <c:v>39569.0</c:v>
                </c:pt>
                <c:pt idx="6">
                  <c:v>39600.0</c:v>
                </c:pt>
                <c:pt idx="7">
                  <c:v>39630.0</c:v>
                </c:pt>
                <c:pt idx="8">
                  <c:v>39661.0</c:v>
                </c:pt>
                <c:pt idx="9">
                  <c:v>39692.0</c:v>
                </c:pt>
                <c:pt idx="10">
                  <c:v>39722.0</c:v>
                </c:pt>
                <c:pt idx="11">
                  <c:v>39753.0</c:v>
                </c:pt>
                <c:pt idx="12">
                  <c:v>39783.0</c:v>
                </c:pt>
                <c:pt idx="13">
                  <c:v>39814.0</c:v>
                </c:pt>
                <c:pt idx="14">
                  <c:v>39845.0</c:v>
                </c:pt>
                <c:pt idx="15">
                  <c:v>39873.0</c:v>
                </c:pt>
                <c:pt idx="16">
                  <c:v>39904.0</c:v>
                </c:pt>
                <c:pt idx="17">
                  <c:v>39934.0</c:v>
                </c:pt>
                <c:pt idx="18">
                  <c:v>39965.0</c:v>
                </c:pt>
                <c:pt idx="19">
                  <c:v>39995.0</c:v>
                </c:pt>
                <c:pt idx="20">
                  <c:v>40026.0</c:v>
                </c:pt>
                <c:pt idx="21">
                  <c:v>40057.0</c:v>
                </c:pt>
                <c:pt idx="22">
                  <c:v>40087.0</c:v>
                </c:pt>
                <c:pt idx="23">
                  <c:v>40118.0</c:v>
                </c:pt>
                <c:pt idx="24">
                  <c:v>40148.0</c:v>
                </c:pt>
                <c:pt idx="25">
                  <c:v>40179.0</c:v>
                </c:pt>
                <c:pt idx="26">
                  <c:v>40210.0</c:v>
                </c:pt>
                <c:pt idx="27">
                  <c:v>40238.0</c:v>
                </c:pt>
                <c:pt idx="28">
                  <c:v>40269.0</c:v>
                </c:pt>
                <c:pt idx="29">
                  <c:v>40299.0</c:v>
                </c:pt>
                <c:pt idx="30">
                  <c:v>40330.0</c:v>
                </c:pt>
                <c:pt idx="31">
                  <c:v>40360.0</c:v>
                </c:pt>
                <c:pt idx="32">
                  <c:v>40391.0</c:v>
                </c:pt>
                <c:pt idx="33">
                  <c:v>40422.0</c:v>
                </c:pt>
                <c:pt idx="34">
                  <c:v>40452.0</c:v>
                </c:pt>
                <c:pt idx="35">
                  <c:v>40483.0</c:v>
                </c:pt>
                <c:pt idx="36">
                  <c:v>40513.0</c:v>
                </c:pt>
                <c:pt idx="37">
                  <c:v>40544.0</c:v>
                </c:pt>
                <c:pt idx="38">
                  <c:v>40575.0</c:v>
                </c:pt>
                <c:pt idx="39">
                  <c:v>40603.0</c:v>
                </c:pt>
                <c:pt idx="40">
                  <c:v>40634.0</c:v>
                </c:pt>
                <c:pt idx="41">
                  <c:v>40664.0</c:v>
                </c:pt>
                <c:pt idx="42">
                  <c:v>40695.0</c:v>
                </c:pt>
                <c:pt idx="43">
                  <c:v>40725.0</c:v>
                </c:pt>
                <c:pt idx="44">
                  <c:v>40756.0</c:v>
                </c:pt>
                <c:pt idx="45">
                  <c:v>40787.0</c:v>
                </c:pt>
                <c:pt idx="46">
                  <c:v>40817.0</c:v>
                </c:pt>
                <c:pt idx="47">
                  <c:v>40848.0</c:v>
                </c:pt>
                <c:pt idx="48">
                  <c:v>40878.0</c:v>
                </c:pt>
                <c:pt idx="49">
                  <c:v>40909.0</c:v>
                </c:pt>
                <c:pt idx="50">
                  <c:v>40940.0</c:v>
                </c:pt>
                <c:pt idx="51">
                  <c:v>40969.0</c:v>
                </c:pt>
                <c:pt idx="52">
                  <c:v>41000.0</c:v>
                </c:pt>
                <c:pt idx="53">
                  <c:v>41030.0</c:v>
                </c:pt>
                <c:pt idx="54">
                  <c:v>41061.0</c:v>
                </c:pt>
                <c:pt idx="55">
                  <c:v>41091.0</c:v>
                </c:pt>
                <c:pt idx="56">
                  <c:v>41122.0</c:v>
                </c:pt>
                <c:pt idx="57">
                  <c:v>41153.0</c:v>
                </c:pt>
                <c:pt idx="58">
                  <c:v>41183.0</c:v>
                </c:pt>
                <c:pt idx="59">
                  <c:v>41214.0</c:v>
                </c:pt>
                <c:pt idx="60">
                  <c:v>41244.0</c:v>
                </c:pt>
                <c:pt idx="61">
                  <c:v>41275.0</c:v>
                </c:pt>
                <c:pt idx="62">
                  <c:v>41306.0</c:v>
                </c:pt>
                <c:pt idx="63">
                  <c:v>41334.0</c:v>
                </c:pt>
                <c:pt idx="64">
                  <c:v>41365.0</c:v>
                </c:pt>
                <c:pt idx="65">
                  <c:v>41395.0</c:v>
                </c:pt>
                <c:pt idx="66">
                  <c:v>41426.0</c:v>
                </c:pt>
                <c:pt idx="67">
                  <c:v>41456.0</c:v>
                </c:pt>
                <c:pt idx="68">
                  <c:v>41487.0</c:v>
                </c:pt>
                <c:pt idx="69">
                  <c:v>41518.0</c:v>
                </c:pt>
                <c:pt idx="70">
                  <c:v>41548.0</c:v>
                </c:pt>
                <c:pt idx="71">
                  <c:v>41579.0</c:v>
                </c:pt>
                <c:pt idx="72">
                  <c:v>41609.0</c:v>
                </c:pt>
                <c:pt idx="73">
                  <c:v>41640.0</c:v>
                </c:pt>
                <c:pt idx="74">
                  <c:v>41671.0</c:v>
                </c:pt>
                <c:pt idx="75">
                  <c:v>41699.0</c:v>
                </c:pt>
                <c:pt idx="76">
                  <c:v>41730.0</c:v>
                </c:pt>
                <c:pt idx="77">
                  <c:v>41760.0</c:v>
                </c:pt>
                <c:pt idx="78">
                  <c:v>41791.0</c:v>
                </c:pt>
                <c:pt idx="79">
                  <c:v>41821.0</c:v>
                </c:pt>
                <c:pt idx="80">
                  <c:v>41852.0</c:v>
                </c:pt>
                <c:pt idx="81">
                  <c:v>41883.0</c:v>
                </c:pt>
                <c:pt idx="82">
                  <c:v>41913.0</c:v>
                </c:pt>
                <c:pt idx="83">
                  <c:v>41944.0</c:v>
                </c:pt>
                <c:pt idx="84">
                  <c:v>41974.0</c:v>
                </c:pt>
                <c:pt idx="85">
                  <c:v>42005.0</c:v>
                </c:pt>
                <c:pt idx="86">
                  <c:v>42036.0</c:v>
                </c:pt>
                <c:pt idx="87">
                  <c:v>42064.0</c:v>
                </c:pt>
                <c:pt idx="88">
                  <c:v>42095.0</c:v>
                </c:pt>
                <c:pt idx="89">
                  <c:v>42125.0</c:v>
                </c:pt>
                <c:pt idx="90">
                  <c:v>42156.0</c:v>
                </c:pt>
                <c:pt idx="91">
                  <c:v>42186.0</c:v>
                </c:pt>
                <c:pt idx="92">
                  <c:v>42217.0</c:v>
                </c:pt>
                <c:pt idx="93">
                  <c:v>42248.0</c:v>
                </c:pt>
                <c:pt idx="94">
                  <c:v>42278.0</c:v>
                </c:pt>
                <c:pt idx="95">
                  <c:v>42309.0</c:v>
                </c:pt>
                <c:pt idx="96">
                  <c:v>42339.0</c:v>
                </c:pt>
                <c:pt idx="97">
                  <c:v>42370.0</c:v>
                </c:pt>
                <c:pt idx="98">
                  <c:v>42401.0</c:v>
                </c:pt>
                <c:pt idx="99">
                  <c:v>42430.0</c:v>
                </c:pt>
              </c:numCache>
            </c:numRef>
          </c:cat>
          <c:val>
            <c:numRef>
              <c:f>Sheet1!$C$2:$C$101</c:f>
              <c:numCache>
                <c:formatCode>"£"#,##0.00</c:formatCode>
                <c:ptCount val="100"/>
                <c:pt idx="0">
                  <c:v>8.950008195761485</c:v>
                </c:pt>
                <c:pt idx="1">
                  <c:v>9.98285025949628</c:v>
                </c:pt>
                <c:pt idx="2">
                  <c:v>10.39129482971958</c:v>
                </c:pt>
                <c:pt idx="3">
                  <c:v>10.74147393345339</c:v>
                </c:pt>
                <c:pt idx="4">
                  <c:v>14.71982472984496</c:v>
                </c:pt>
                <c:pt idx="5">
                  <c:v>13.22859421078022</c:v>
                </c:pt>
                <c:pt idx="6">
                  <c:v>10.78844762000659</c:v>
                </c:pt>
                <c:pt idx="7">
                  <c:v>6.009771311309068</c:v>
                </c:pt>
                <c:pt idx="8">
                  <c:v>4.977844004642918</c:v>
                </c:pt>
                <c:pt idx="9">
                  <c:v>2.318242013576364</c:v>
                </c:pt>
                <c:pt idx="10">
                  <c:v>3.801075581151167</c:v>
                </c:pt>
                <c:pt idx="11">
                  <c:v>6.859082478177527</c:v>
                </c:pt>
                <c:pt idx="12">
                  <c:v>16.27864863867902</c:v>
                </c:pt>
                <c:pt idx="13">
                  <c:v>18.43859090035249</c:v>
                </c:pt>
                <c:pt idx="14">
                  <c:v>16.98502432706912</c:v>
                </c:pt>
                <c:pt idx="15">
                  <c:v>18.13592459094167</c:v>
                </c:pt>
                <c:pt idx="16">
                  <c:v>17.13649477552314</c:v>
                </c:pt>
                <c:pt idx="17">
                  <c:v>17.60310836628804</c:v>
                </c:pt>
                <c:pt idx="18">
                  <c:v>20.62231590553682</c:v>
                </c:pt>
                <c:pt idx="19">
                  <c:v>21.77377197356694</c:v>
                </c:pt>
                <c:pt idx="20">
                  <c:v>22.19649171160558</c:v>
                </c:pt>
                <c:pt idx="21">
                  <c:v>24.30972852978737</c:v>
                </c:pt>
                <c:pt idx="22">
                  <c:v>23.66275181679179</c:v>
                </c:pt>
                <c:pt idx="23">
                  <c:v>20.42961347549271</c:v>
                </c:pt>
                <c:pt idx="24">
                  <c:v>11.07059878861287</c:v>
                </c:pt>
                <c:pt idx="25">
                  <c:v>5.721292516772337</c:v>
                </c:pt>
                <c:pt idx="26">
                  <c:v>7.122986752320851</c:v>
                </c:pt>
                <c:pt idx="27">
                  <c:v>5.630999840943275</c:v>
                </c:pt>
                <c:pt idx="28">
                  <c:v>-0.370767023374469</c:v>
                </c:pt>
                <c:pt idx="29">
                  <c:v>-0.0321762644888395</c:v>
                </c:pt>
                <c:pt idx="30">
                  <c:v>-0.946589407544877</c:v>
                </c:pt>
                <c:pt idx="31">
                  <c:v>-0.428714960540617</c:v>
                </c:pt>
                <c:pt idx="32">
                  <c:v>0.436014736166555</c:v>
                </c:pt>
                <c:pt idx="33">
                  <c:v>0.537649534141508</c:v>
                </c:pt>
                <c:pt idx="34">
                  <c:v>-0.0883526030675057</c:v>
                </c:pt>
                <c:pt idx="35">
                  <c:v>-1.25458858149932</c:v>
                </c:pt>
                <c:pt idx="36">
                  <c:v>-4.12521269920427</c:v>
                </c:pt>
                <c:pt idx="37">
                  <c:v>-3.773281199935468</c:v>
                </c:pt>
                <c:pt idx="38">
                  <c:v>-5.377580834219881</c:v>
                </c:pt>
                <c:pt idx="39">
                  <c:v>-5.155212837844939</c:v>
                </c:pt>
                <c:pt idx="40">
                  <c:v>-6.225871068580486</c:v>
                </c:pt>
                <c:pt idx="41">
                  <c:v>-6.772995001371385</c:v>
                </c:pt>
                <c:pt idx="42">
                  <c:v>-6.529993343900003</c:v>
                </c:pt>
                <c:pt idx="43">
                  <c:v>-8.39523017383022</c:v>
                </c:pt>
                <c:pt idx="44">
                  <c:v>-10.33181725510616</c:v>
                </c:pt>
                <c:pt idx="45">
                  <c:v>-12.89829130402728</c:v>
                </c:pt>
                <c:pt idx="46">
                  <c:v>-12.11089285513742</c:v>
                </c:pt>
                <c:pt idx="47">
                  <c:v>-11.08277514497143</c:v>
                </c:pt>
                <c:pt idx="48">
                  <c:v>-8.712316544166247</c:v>
                </c:pt>
                <c:pt idx="49">
                  <c:v>-8.01531924925894</c:v>
                </c:pt>
                <c:pt idx="50">
                  <c:v>-7.082123717577076</c:v>
                </c:pt>
                <c:pt idx="51">
                  <c:v>-6.929759232557501</c:v>
                </c:pt>
                <c:pt idx="52">
                  <c:v>-1.164457273242874</c:v>
                </c:pt>
                <c:pt idx="53">
                  <c:v>1.951694034703962</c:v>
                </c:pt>
                <c:pt idx="54">
                  <c:v>3.518151963428295</c:v>
                </c:pt>
                <c:pt idx="55">
                  <c:v>4.79344980579407</c:v>
                </c:pt>
                <c:pt idx="56">
                  <c:v>6.263393866573381</c:v>
                </c:pt>
                <c:pt idx="57">
                  <c:v>6.895421330724844</c:v>
                </c:pt>
                <c:pt idx="58">
                  <c:v>4.26115424908772</c:v>
                </c:pt>
                <c:pt idx="59">
                  <c:v>4.166999828671122</c:v>
                </c:pt>
                <c:pt idx="60">
                  <c:v>3.03792762059021</c:v>
                </c:pt>
                <c:pt idx="61">
                  <c:v>2.4376338551765</c:v>
                </c:pt>
                <c:pt idx="62">
                  <c:v>0.502657506839398</c:v>
                </c:pt>
                <c:pt idx="63">
                  <c:v>-0.74971888638953</c:v>
                </c:pt>
                <c:pt idx="64">
                  <c:v>1.195948924131983</c:v>
                </c:pt>
                <c:pt idx="65">
                  <c:v>-1.014883071162842</c:v>
                </c:pt>
                <c:pt idx="66">
                  <c:v>-0.589129117444941</c:v>
                </c:pt>
                <c:pt idx="67">
                  <c:v>-2.060791948560396</c:v>
                </c:pt>
                <c:pt idx="68">
                  <c:v>-3.331693774206428</c:v>
                </c:pt>
                <c:pt idx="69">
                  <c:v>-2.178794831306618</c:v>
                </c:pt>
                <c:pt idx="70">
                  <c:v>0.875825185656709</c:v>
                </c:pt>
                <c:pt idx="71">
                  <c:v>0.364598076598497</c:v>
                </c:pt>
                <c:pt idx="72">
                  <c:v>1.2718084958031</c:v>
                </c:pt>
                <c:pt idx="73">
                  <c:v>3.8678785421817</c:v>
                </c:pt>
                <c:pt idx="74">
                  <c:v>5.862872671592354</c:v>
                </c:pt>
                <c:pt idx="75">
                  <c:v>6.24546376402276</c:v>
                </c:pt>
                <c:pt idx="76">
                  <c:v>3.085904478071314</c:v>
                </c:pt>
                <c:pt idx="77">
                  <c:v>4.185940459270395</c:v>
                </c:pt>
                <c:pt idx="78">
                  <c:v>2.033777882341156</c:v>
                </c:pt>
                <c:pt idx="79">
                  <c:v>4.873853307380784</c:v>
                </c:pt>
                <c:pt idx="80">
                  <c:v>6.223833598327644</c:v>
                </c:pt>
                <c:pt idx="81">
                  <c:v>7.851456778604811</c:v>
                </c:pt>
                <c:pt idx="82">
                  <c:v>8.8522968816867</c:v>
                </c:pt>
                <c:pt idx="83">
                  <c:v>12.42638378472156</c:v>
                </c:pt>
                <c:pt idx="84">
                  <c:v>15.11493686956715</c:v>
                </c:pt>
                <c:pt idx="85">
                  <c:v>15.08955216534554</c:v>
                </c:pt>
                <c:pt idx="86">
                  <c:v>15.91756052839173</c:v>
                </c:pt>
                <c:pt idx="87">
                  <c:v>17.71426711834966</c:v>
                </c:pt>
                <c:pt idx="88">
                  <c:v>18.1178884101466</c:v>
                </c:pt>
                <c:pt idx="89">
                  <c:v>17.29093605122545</c:v>
                </c:pt>
                <c:pt idx="90">
                  <c:v>18.66805266145383</c:v>
                </c:pt>
                <c:pt idx="91">
                  <c:v>18.1368484329151</c:v>
                </c:pt>
                <c:pt idx="92">
                  <c:v>18.30653748300983</c:v>
                </c:pt>
                <c:pt idx="93">
                  <c:v>18.40808960247841</c:v>
                </c:pt>
                <c:pt idx="94">
                  <c:v>16.58774200145908</c:v>
                </c:pt>
                <c:pt idx="95">
                  <c:v>13.83401946301484</c:v>
                </c:pt>
                <c:pt idx="96">
                  <c:v>12.33172553446991</c:v>
                </c:pt>
                <c:pt idx="97">
                  <c:v>11.60367892655137</c:v>
                </c:pt>
                <c:pt idx="98">
                  <c:v>12.53365409786676</c:v>
                </c:pt>
                <c:pt idx="99">
                  <c:v>11.76843900519697</c:v>
                </c:pt>
              </c:numCache>
            </c:numRef>
          </c:val>
          <c:smooth val="0"/>
        </c:ser>
        <c:dLbls>
          <c:showLegendKey val="0"/>
          <c:showVal val="0"/>
          <c:showCatName val="0"/>
          <c:showSerName val="0"/>
          <c:showPercent val="0"/>
          <c:showBubbleSize val="0"/>
        </c:dLbls>
        <c:smooth val="0"/>
        <c:axId val="-2104335952"/>
        <c:axId val="2124245952"/>
      </c:lineChart>
      <c:dateAx>
        <c:axId val="-2104335952"/>
        <c:scaling>
          <c:orientation val="minMax"/>
          <c:min val="40238.0"/>
        </c:scaling>
        <c:delete val="0"/>
        <c:axPos val="b"/>
        <c:numFmt formatCode="mmm\-yy" sourceLinked="1"/>
        <c:majorTickMark val="out"/>
        <c:minorTickMark val="none"/>
        <c:tickLblPos val="low"/>
        <c:spPr>
          <a:ln>
            <a:solidFill>
              <a:schemeClr val="tx1"/>
            </a:solidFill>
          </a:ln>
        </c:spPr>
        <c:txPr>
          <a:bodyPr rot="-5400000" vert="horz"/>
          <a:lstStyle/>
          <a:p>
            <a:pPr>
              <a:defRPr/>
            </a:pPr>
            <a:endParaRPr lang="en-US"/>
          </a:p>
        </c:txPr>
        <c:crossAx val="2124245952"/>
        <c:crosses val="autoZero"/>
        <c:auto val="1"/>
        <c:lblOffset val="100"/>
        <c:baseTimeUnit val="months"/>
        <c:majorUnit val="3.0"/>
        <c:majorTimeUnit val="months"/>
      </c:dateAx>
      <c:valAx>
        <c:axId val="2124245952"/>
        <c:scaling>
          <c:orientation val="minMax"/>
        </c:scaling>
        <c:delete val="0"/>
        <c:axPos val="l"/>
        <c:majorGridlines>
          <c:spPr>
            <a:ln>
              <a:solidFill>
                <a:schemeClr val="bg1">
                  <a:lumMod val="75000"/>
                </a:schemeClr>
              </a:solidFill>
            </a:ln>
          </c:spPr>
        </c:majorGridlines>
        <c:numFmt formatCode="&quot;£&quot;#,##0" sourceLinked="0"/>
        <c:majorTickMark val="out"/>
        <c:minorTickMark val="none"/>
        <c:tickLblPos val="nextTo"/>
        <c:crossAx val="-2104335952"/>
        <c:crosses val="autoZero"/>
        <c:crossBetween val="midCat"/>
      </c:valAx>
    </c:plotArea>
    <c:legend>
      <c:legendPos val="b"/>
      <c:overlay val="0"/>
    </c:legend>
    <c:plotVisOnly val="1"/>
    <c:dispBlanksAs val="gap"/>
    <c:showDLblsOverMax val="0"/>
  </c:chart>
  <c:txPr>
    <a:bodyPr/>
    <a:lstStyle/>
    <a:p>
      <a:pPr>
        <a:defRPr sz="1600" b="1">
          <a:latin typeface="Arial" pitchFamily="34" charset="0"/>
          <a:cs typeface="Arial"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12m MA IT exc bonus</c:v>
                </c:pt>
              </c:strCache>
            </c:strRef>
          </c:tx>
          <c:spPr>
            <a:solidFill>
              <a:srgbClr val="FFCC00"/>
            </a:solidFill>
          </c:spPr>
          <c:invertIfNegative val="0"/>
          <c:cat>
            <c:numRef>
              <c:f>Sheet1!$A$2:$A$100</c:f>
              <c:numCache>
                <c:formatCode>mmm\-yy</c:formatCode>
                <c:ptCount val="99"/>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numCache>
            </c:numRef>
          </c:cat>
          <c:val>
            <c:numRef>
              <c:f>Sheet1!$B$2:$B$100</c:f>
              <c:numCache>
                <c:formatCode>General</c:formatCode>
                <c:ptCount val="99"/>
                <c:pt idx="0">
                  <c:v>144.862740615984</c:v>
                </c:pt>
                <c:pt idx="1">
                  <c:v>145.728681851794</c:v>
                </c:pt>
                <c:pt idx="2">
                  <c:v>146.6238046795816</c:v>
                </c:pt>
                <c:pt idx="3">
                  <c:v>147.8504567404021</c:v>
                </c:pt>
                <c:pt idx="4">
                  <c:v>148.9528395913004</c:v>
                </c:pt>
                <c:pt idx="5">
                  <c:v>149.8518768929677</c:v>
                </c:pt>
                <c:pt idx="6">
                  <c:v>150.3526911689101</c:v>
                </c:pt>
                <c:pt idx="7">
                  <c:v>150.7675115026303</c:v>
                </c:pt>
                <c:pt idx="8">
                  <c:v>150.960698337095</c:v>
                </c:pt>
                <c:pt idx="9">
                  <c:v>151.2774546355242</c:v>
                </c:pt>
                <c:pt idx="10">
                  <c:v>151.8490448420391</c:v>
                </c:pt>
                <c:pt idx="11">
                  <c:v>153.2055988952623</c:v>
                </c:pt>
                <c:pt idx="12">
                  <c:v>154.7421481369583</c:v>
                </c:pt>
                <c:pt idx="13">
                  <c:v>156.1575668308808</c:v>
                </c:pt>
                <c:pt idx="14">
                  <c:v>157.668893880126</c:v>
                </c:pt>
                <c:pt idx="15">
                  <c:v>159.0969351114196</c:v>
                </c:pt>
                <c:pt idx="16">
                  <c:v>160.5638608086102</c:v>
                </c:pt>
                <c:pt idx="17">
                  <c:v>162.2823871340716</c:v>
                </c:pt>
                <c:pt idx="18">
                  <c:v>164.0968681318687</c:v>
                </c:pt>
                <c:pt idx="19">
                  <c:v>165.9465757745023</c:v>
                </c:pt>
                <c:pt idx="20">
                  <c:v>167.9723864853183</c:v>
                </c:pt>
                <c:pt idx="21">
                  <c:v>169.9442824700508</c:v>
                </c:pt>
                <c:pt idx="22">
                  <c:v>171.6467502596752</c:v>
                </c:pt>
                <c:pt idx="23">
                  <c:v>172.5693001587264</c:v>
                </c:pt>
                <c:pt idx="24">
                  <c:v>173.046074535124</c:v>
                </c:pt>
                <c:pt idx="25">
                  <c:v>173.6396567644841</c:v>
                </c:pt>
                <c:pt idx="26">
                  <c:v>174.1089067512294</c:v>
                </c:pt>
                <c:pt idx="27">
                  <c:v>174.0780094992815</c:v>
                </c:pt>
                <c:pt idx="28">
                  <c:v>174.0753281439074</c:v>
                </c:pt>
                <c:pt idx="29">
                  <c:v>173.9964456932787</c:v>
                </c:pt>
                <c:pt idx="30">
                  <c:v>173.960719446567</c:v>
                </c:pt>
                <c:pt idx="31">
                  <c:v>173.9970540079142</c:v>
                </c:pt>
                <c:pt idx="32">
                  <c:v>174.0418581357593</c:v>
                </c:pt>
                <c:pt idx="33">
                  <c:v>174.0344954188371</c:v>
                </c:pt>
                <c:pt idx="34">
                  <c:v>173.9299463703788</c:v>
                </c:pt>
                <c:pt idx="35">
                  <c:v>173.5861786454451</c:v>
                </c:pt>
                <c:pt idx="36">
                  <c:v>173.2717385454505</c:v>
                </c:pt>
                <c:pt idx="37">
                  <c:v>172.8236068092654</c:v>
                </c:pt>
                <c:pt idx="38">
                  <c:v>172.394005739445</c:v>
                </c:pt>
                <c:pt idx="39">
                  <c:v>171.8751831503967</c:v>
                </c:pt>
                <c:pt idx="40">
                  <c:v>171.3107669002824</c:v>
                </c:pt>
                <c:pt idx="41">
                  <c:v>170.7666007882907</c:v>
                </c:pt>
                <c:pt idx="42">
                  <c:v>170.0669982738048</c:v>
                </c:pt>
                <c:pt idx="43">
                  <c:v>169.206013502546</c:v>
                </c:pt>
                <c:pt idx="44">
                  <c:v>168.131155893877</c:v>
                </c:pt>
                <c:pt idx="45">
                  <c:v>167.1219148226157</c:v>
                </c:pt>
                <c:pt idx="46">
                  <c:v>166.1983502272014</c:v>
                </c:pt>
                <c:pt idx="47">
                  <c:v>165.472323848521</c:v>
                </c:pt>
                <c:pt idx="48">
                  <c:v>164.8043805777492</c:v>
                </c:pt>
                <c:pt idx="49">
                  <c:v>164.2142036012845</c:v>
                </c:pt>
                <c:pt idx="50">
                  <c:v>163.636723665238</c:v>
                </c:pt>
                <c:pt idx="51">
                  <c:v>163.5396855591344</c:v>
                </c:pt>
                <c:pt idx="52">
                  <c:v>163.7023267286932</c:v>
                </c:pt>
                <c:pt idx="53">
                  <c:v>163.9955060589788</c:v>
                </c:pt>
                <c:pt idx="54">
                  <c:v>164.3949602094616</c:v>
                </c:pt>
                <c:pt idx="55">
                  <c:v>164.9169096983427</c:v>
                </c:pt>
                <c:pt idx="56">
                  <c:v>165.49152814257</c:v>
                </c:pt>
                <c:pt idx="57">
                  <c:v>165.8466243299938</c:v>
                </c:pt>
                <c:pt idx="58">
                  <c:v>166.1938743157164</c:v>
                </c:pt>
                <c:pt idx="59">
                  <c:v>166.4470349507656</c:v>
                </c:pt>
                <c:pt idx="60">
                  <c:v>166.6501711053636</c:v>
                </c:pt>
                <c:pt idx="61">
                  <c:v>166.6920592309336</c:v>
                </c:pt>
                <c:pt idx="62">
                  <c:v>166.6295826570678</c:v>
                </c:pt>
                <c:pt idx="63">
                  <c:v>166.7292450674121</c:v>
                </c:pt>
                <c:pt idx="64">
                  <c:v>166.6446714781483</c:v>
                </c:pt>
                <c:pt idx="65">
                  <c:v>166.5955773850282</c:v>
                </c:pt>
                <c:pt idx="66">
                  <c:v>166.4238447226481</c:v>
                </c:pt>
                <c:pt idx="67">
                  <c:v>166.1462035747975</c:v>
                </c:pt>
                <c:pt idx="68">
                  <c:v>165.9646373388554</c:v>
                </c:pt>
                <c:pt idx="69">
                  <c:v>166.0376227709934</c:v>
                </c:pt>
                <c:pt idx="70">
                  <c:v>166.0680059440433</c:v>
                </c:pt>
                <c:pt idx="71">
                  <c:v>166.1739899853602</c:v>
                </c:pt>
                <c:pt idx="72">
                  <c:v>166.4963131972087</c:v>
                </c:pt>
                <c:pt idx="73">
                  <c:v>166.9848859198414</c:v>
                </c:pt>
                <c:pt idx="74">
                  <c:v>167.50534123351</c:v>
                </c:pt>
                <c:pt idx="75">
                  <c:v>167.762499940016</c:v>
                </c:pt>
                <c:pt idx="76">
                  <c:v>168.1113283116218</c:v>
                </c:pt>
                <c:pt idx="77">
                  <c:v>168.2808098018168</c:v>
                </c:pt>
                <c:pt idx="78">
                  <c:v>168.6869642440986</c:v>
                </c:pt>
                <c:pt idx="79">
                  <c:v>169.2056170439592</c:v>
                </c:pt>
                <c:pt idx="80">
                  <c:v>169.8599051088429</c:v>
                </c:pt>
                <c:pt idx="81">
                  <c:v>170.5975965156502</c:v>
                </c:pt>
                <c:pt idx="82">
                  <c:v>171.6331284977103</c:v>
                </c:pt>
                <c:pt idx="83">
                  <c:v>172.8927065701743</c:v>
                </c:pt>
                <c:pt idx="84">
                  <c:v>174.1501692506197</c:v>
                </c:pt>
                <c:pt idx="85">
                  <c:v>175.4766326279857</c:v>
                </c:pt>
                <c:pt idx="86">
                  <c:v>176.9528215545148</c:v>
                </c:pt>
                <c:pt idx="87">
                  <c:v>178.4626455886937</c:v>
                </c:pt>
                <c:pt idx="88">
                  <c:v>179.9035569262958</c:v>
                </c:pt>
                <c:pt idx="89">
                  <c:v>181.459227981417</c:v>
                </c:pt>
                <c:pt idx="90">
                  <c:v>182.9706320174933</c:v>
                </c:pt>
                <c:pt idx="91">
                  <c:v>184.4961768077441</c:v>
                </c:pt>
                <c:pt idx="92">
                  <c:v>186.0301842746172</c:v>
                </c:pt>
                <c:pt idx="93">
                  <c:v>187.4124961080722</c:v>
                </c:pt>
                <c:pt idx="94">
                  <c:v>188.5653310633234</c:v>
                </c:pt>
                <c:pt idx="95">
                  <c:v>189.5929748578626</c:v>
                </c:pt>
                <c:pt idx="96">
                  <c:v>190.5599481017418</c:v>
                </c:pt>
                <c:pt idx="97">
                  <c:v>191.604419276564</c:v>
                </c:pt>
                <c:pt idx="98">
                  <c:v>192.5851225269971</c:v>
                </c:pt>
              </c:numCache>
            </c:numRef>
          </c:val>
        </c:ser>
        <c:dLbls>
          <c:showLegendKey val="0"/>
          <c:showVal val="0"/>
          <c:showCatName val="0"/>
          <c:showSerName val="0"/>
          <c:showPercent val="0"/>
          <c:showBubbleSize val="0"/>
        </c:dLbls>
        <c:gapWidth val="50"/>
        <c:axId val="2135528672"/>
        <c:axId val="2135531696"/>
      </c:barChart>
      <c:dateAx>
        <c:axId val="2135528672"/>
        <c:scaling>
          <c:orientation val="minMax"/>
          <c:min val="40238.0"/>
        </c:scaling>
        <c:delete val="0"/>
        <c:axPos val="b"/>
        <c:numFmt formatCode="mmm\-yy" sourceLinked="1"/>
        <c:majorTickMark val="out"/>
        <c:minorTickMark val="none"/>
        <c:tickLblPos val="nextTo"/>
        <c:txPr>
          <a:bodyPr rot="-5400000" vert="horz"/>
          <a:lstStyle/>
          <a:p>
            <a:pPr>
              <a:defRPr/>
            </a:pPr>
            <a:endParaRPr lang="en-US"/>
          </a:p>
        </c:txPr>
        <c:crossAx val="2135531696"/>
        <c:crosses val="autoZero"/>
        <c:auto val="1"/>
        <c:lblOffset val="100"/>
        <c:baseTimeUnit val="months"/>
        <c:majorUnit val="3.0"/>
        <c:majorTimeUnit val="months"/>
      </c:dateAx>
      <c:valAx>
        <c:axId val="2135531696"/>
        <c:scaling>
          <c:orientation val="minMax"/>
          <c:min val="130.0"/>
        </c:scaling>
        <c:delete val="0"/>
        <c:axPos val="l"/>
        <c:majorGridlines>
          <c:spPr>
            <a:ln>
              <a:solidFill>
                <a:schemeClr val="bg1">
                  <a:lumMod val="75000"/>
                </a:schemeClr>
              </a:solidFill>
            </a:ln>
          </c:spPr>
        </c:majorGridlines>
        <c:numFmt formatCode="&quot;£&quot;#,##0" sourceLinked="0"/>
        <c:majorTickMark val="out"/>
        <c:minorTickMark val="none"/>
        <c:tickLblPos val="nextTo"/>
        <c:crossAx val="2135528672"/>
        <c:crosses val="autoZero"/>
        <c:crossBetween val="between"/>
      </c:val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Nov-14</c:v>
                </c:pt>
              </c:strCache>
            </c:strRef>
          </c:tx>
          <c:spPr>
            <a:ln>
              <a:solidFill>
                <a:schemeClr val="tx1">
                  <a:lumMod val="75000"/>
                  <a:lumOff val="25000"/>
                </a:schemeClr>
              </a:solidFill>
            </a:ln>
          </c:spPr>
          <c:invertIfNegative val="0"/>
          <c:dPt>
            <c:idx val="0"/>
            <c:invertIfNegative val="0"/>
            <c:bubble3D val="0"/>
            <c:spPr>
              <a:solidFill>
                <a:srgbClr val="FFCC00"/>
              </a:solidFill>
              <a:ln>
                <a:solidFill>
                  <a:schemeClr val="tx1">
                    <a:lumMod val="75000"/>
                    <a:lumOff val="25000"/>
                  </a:schemeClr>
                </a:solidFill>
              </a:ln>
            </c:spPr>
          </c:dPt>
          <c:dPt>
            <c:idx val="1"/>
            <c:invertIfNegative val="0"/>
            <c:bubble3D val="0"/>
            <c:spPr>
              <a:solidFill>
                <a:srgbClr val="A72120"/>
              </a:solidFill>
              <a:ln>
                <a:solidFill>
                  <a:schemeClr val="tx1">
                    <a:lumMod val="75000"/>
                    <a:lumOff val="25000"/>
                  </a:schemeClr>
                </a:solidFill>
              </a:ln>
            </c:spPr>
          </c:dPt>
          <c:dPt>
            <c:idx val="2"/>
            <c:invertIfNegative val="0"/>
            <c:bubble3D val="0"/>
            <c:spPr>
              <a:solidFill>
                <a:srgbClr val="009900"/>
              </a:solidFill>
              <a:ln>
                <a:solidFill>
                  <a:schemeClr val="tx1">
                    <a:lumMod val="75000"/>
                    <a:lumOff val="25000"/>
                  </a:schemeClr>
                </a:solidFill>
              </a:ln>
            </c:spPr>
          </c:dPt>
          <c:cat>
            <c:strRef>
              <c:f>Sheet1!$A$2:$A$4</c:f>
              <c:strCache>
                <c:ptCount val="3"/>
                <c:pt idx="0">
                  <c:v>Income Tracker</c:v>
                </c:pt>
                <c:pt idx="1">
                  <c:v>Essential spending</c:v>
                </c:pt>
                <c:pt idx="2">
                  <c:v>Net Income</c:v>
                </c:pt>
              </c:strCache>
            </c:strRef>
          </c:cat>
          <c:val>
            <c:numRef>
              <c:f>Sheet1!$B$2:$B$4</c:f>
              <c:numCache>
                <c:formatCode>General</c:formatCode>
                <c:ptCount val="3"/>
                <c:pt idx="0" formatCode="0.00">
                  <c:v>11.76843900519697</c:v>
                </c:pt>
                <c:pt idx="1">
                  <c:v>-2.538406453490381</c:v>
                </c:pt>
                <c:pt idx="2" formatCode="0.00">
                  <c:v>14.30684545868735</c:v>
                </c:pt>
              </c:numCache>
            </c:numRef>
          </c:val>
        </c:ser>
        <c:dLbls>
          <c:showLegendKey val="0"/>
          <c:showVal val="0"/>
          <c:showCatName val="0"/>
          <c:showSerName val="0"/>
          <c:showPercent val="0"/>
          <c:showBubbleSize val="0"/>
        </c:dLbls>
        <c:gapWidth val="150"/>
        <c:axId val="-2106943424"/>
        <c:axId val="-2106939984"/>
      </c:barChart>
      <c:catAx>
        <c:axId val="-2106943424"/>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crossAx val="-2106939984"/>
        <c:crosses val="autoZero"/>
        <c:auto val="1"/>
        <c:lblAlgn val="ctr"/>
        <c:lblOffset val="100"/>
        <c:noMultiLvlLbl val="0"/>
      </c:catAx>
      <c:valAx>
        <c:axId val="-2106939984"/>
        <c:scaling>
          <c:orientation val="minMax"/>
        </c:scaling>
        <c:delete val="0"/>
        <c:axPos val="b"/>
        <c:majorGridlines>
          <c:spPr>
            <a:ln>
              <a:solidFill>
                <a:schemeClr val="bg1">
                  <a:lumMod val="75000"/>
                </a:schemeClr>
              </a:solidFill>
            </a:ln>
          </c:spPr>
        </c:majorGridlines>
        <c:numFmt formatCode="&quot;£&quot;#,##0" sourceLinked="0"/>
        <c:majorTickMark val="out"/>
        <c:minorTickMark val="none"/>
        <c:tickLblPos val="nextTo"/>
        <c:crossAx val="-2106943424"/>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CPI</c:v>
                </c:pt>
              </c:strCache>
            </c:strRef>
          </c:tx>
          <c:spPr>
            <a:ln>
              <a:solidFill>
                <a:srgbClr val="A72120"/>
              </a:solidFill>
            </a:ln>
          </c:spPr>
          <c:marker>
            <c:symbol val="none"/>
          </c:marker>
          <c:cat>
            <c:numRef>
              <c:f>Sheet1!$A$2:$A$196</c:f>
              <c:numCache>
                <c:formatCode>mmm\-yy</c:formatCode>
                <c:ptCount val="195"/>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pt idx="181">
                  <c:v>42036.0</c:v>
                </c:pt>
                <c:pt idx="182">
                  <c:v>42064.0</c:v>
                </c:pt>
                <c:pt idx="183">
                  <c:v>42095.0</c:v>
                </c:pt>
                <c:pt idx="184">
                  <c:v>42125.0</c:v>
                </c:pt>
                <c:pt idx="185">
                  <c:v>42156.0</c:v>
                </c:pt>
                <c:pt idx="186">
                  <c:v>42186.0</c:v>
                </c:pt>
                <c:pt idx="187">
                  <c:v>42217.0</c:v>
                </c:pt>
                <c:pt idx="188">
                  <c:v>42248.0</c:v>
                </c:pt>
                <c:pt idx="189">
                  <c:v>42278.0</c:v>
                </c:pt>
                <c:pt idx="190">
                  <c:v>42309.0</c:v>
                </c:pt>
                <c:pt idx="191">
                  <c:v>42339.0</c:v>
                </c:pt>
                <c:pt idx="192">
                  <c:v>42370.0</c:v>
                </c:pt>
                <c:pt idx="193">
                  <c:v>42401.0</c:v>
                </c:pt>
                <c:pt idx="194">
                  <c:v>42430.0</c:v>
                </c:pt>
              </c:numCache>
            </c:numRef>
          </c:cat>
          <c:val>
            <c:numRef>
              <c:f>Sheet1!$B$2:$B$196</c:f>
              <c:numCache>
                <c:formatCode>0.0%</c:formatCode>
                <c:ptCount val="195"/>
                <c:pt idx="0">
                  <c:v>0.008</c:v>
                </c:pt>
                <c:pt idx="1">
                  <c:v>0.009</c:v>
                </c:pt>
                <c:pt idx="2">
                  <c:v>0.006</c:v>
                </c:pt>
                <c:pt idx="3">
                  <c:v>0.006</c:v>
                </c:pt>
                <c:pt idx="4">
                  <c:v>0.005</c:v>
                </c:pt>
                <c:pt idx="5">
                  <c:v>0.008</c:v>
                </c:pt>
                <c:pt idx="6">
                  <c:v>0.009</c:v>
                </c:pt>
                <c:pt idx="7">
                  <c:v>0.006</c:v>
                </c:pt>
                <c:pt idx="8">
                  <c:v>0.01</c:v>
                </c:pt>
                <c:pt idx="9">
                  <c:v>0.01</c:v>
                </c:pt>
                <c:pt idx="10">
                  <c:v>0.011</c:v>
                </c:pt>
                <c:pt idx="11">
                  <c:v>0.008</c:v>
                </c:pt>
                <c:pt idx="12">
                  <c:v>0.009</c:v>
                </c:pt>
                <c:pt idx="13">
                  <c:v>0.008</c:v>
                </c:pt>
                <c:pt idx="14">
                  <c:v>0.009</c:v>
                </c:pt>
                <c:pt idx="15">
                  <c:v>0.012</c:v>
                </c:pt>
                <c:pt idx="16">
                  <c:v>0.017</c:v>
                </c:pt>
                <c:pt idx="17">
                  <c:v>0.017</c:v>
                </c:pt>
                <c:pt idx="18">
                  <c:v>0.014</c:v>
                </c:pt>
                <c:pt idx="19">
                  <c:v>0.018</c:v>
                </c:pt>
                <c:pt idx="20">
                  <c:v>0.013</c:v>
                </c:pt>
                <c:pt idx="21">
                  <c:v>0.012</c:v>
                </c:pt>
                <c:pt idx="22">
                  <c:v>0.008</c:v>
                </c:pt>
                <c:pt idx="23">
                  <c:v>0.011</c:v>
                </c:pt>
                <c:pt idx="24">
                  <c:v>0.016</c:v>
                </c:pt>
                <c:pt idx="25">
                  <c:v>0.015</c:v>
                </c:pt>
                <c:pt idx="26">
                  <c:v>0.015</c:v>
                </c:pt>
                <c:pt idx="27">
                  <c:v>0.014</c:v>
                </c:pt>
                <c:pt idx="28">
                  <c:v>0.008</c:v>
                </c:pt>
                <c:pt idx="29">
                  <c:v>0.006</c:v>
                </c:pt>
                <c:pt idx="30">
                  <c:v>0.011</c:v>
                </c:pt>
                <c:pt idx="31">
                  <c:v>0.01</c:v>
                </c:pt>
                <c:pt idx="32">
                  <c:v>0.01</c:v>
                </c:pt>
                <c:pt idx="33">
                  <c:v>0.014</c:v>
                </c:pt>
                <c:pt idx="34">
                  <c:v>0.015</c:v>
                </c:pt>
                <c:pt idx="35">
                  <c:v>0.017</c:v>
                </c:pt>
                <c:pt idx="36">
                  <c:v>0.013</c:v>
                </c:pt>
                <c:pt idx="37">
                  <c:v>0.016</c:v>
                </c:pt>
                <c:pt idx="38">
                  <c:v>0.015</c:v>
                </c:pt>
                <c:pt idx="39">
                  <c:v>0.014</c:v>
                </c:pt>
                <c:pt idx="40">
                  <c:v>0.013</c:v>
                </c:pt>
                <c:pt idx="41">
                  <c:v>0.011</c:v>
                </c:pt>
                <c:pt idx="42">
                  <c:v>0.013</c:v>
                </c:pt>
                <c:pt idx="43">
                  <c:v>0.014</c:v>
                </c:pt>
                <c:pt idx="44">
                  <c:v>0.014</c:v>
                </c:pt>
                <c:pt idx="45">
                  <c:v>0.014</c:v>
                </c:pt>
                <c:pt idx="46">
                  <c:v>0.013</c:v>
                </c:pt>
                <c:pt idx="47">
                  <c:v>0.013</c:v>
                </c:pt>
                <c:pt idx="48">
                  <c:v>0.014</c:v>
                </c:pt>
                <c:pt idx="49">
                  <c:v>0.013</c:v>
                </c:pt>
                <c:pt idx="50">
                  <c:v>0.011</c:v>
                </c:pt>
                <c:pt idx="51">
                  <c:v>0.011</c:v>
                </c:pt>
                <c:pt idx="52">
                  <c:v>0.015</c:v>
                </c:pt>
                <c:pt idx="53">
                  <c:v>0.016</c:v>
                </c:pt>
                <c:pt idx="54">
                  <c:v>0.014</c:v>
                </c:pt>
                <c:pt idx="55">
                  <c:v>0.013</c:v>
                </c:pt>
                <c:pt idx="56">
                  <c:v>0.011</c:v>
                </c:pt>
                <c:pt idx="57">
                  <c:v>0.012</c:v>
                </c:pt>
                <c:pt idx="58">
                  <c:v>0.015</c:v>
                </c:pt>
                <c:pt idx="59">
                  <c:v>0.017</c:v>
                </c:pt>
                <c:pt idx="60">
                  <c:v>0.016</c:v>
                </c:pt>
                <c:pt idx="61">
                  <c:v>0.017</c:v>
                </c:pt>
                <c:pt idx="62">
                  <c:v>0.019</c:v>
                </c:pt>
                <c:pt idx="63">
                  <c:v>0.019</c:v>
                </c:pt>
                <c:pt idx="64">
                  <c:v>0.019</c:v>
                </c:pt>
                <c:pt idx="65">
                  <c:v>0.02</c:v>
                </c:pt>
                <c:pt idx="66">
                  <c:v>0.023</c:v>
                </c:pt>
                <c:pt idx="67">
                  <c:v>0.024</c:v>
                </c:pt>
                <c:pt idx="68">
                  <c:v>0.025</c:v>
                </c:pt>
                <c:pt idx="69">
                  <c:v>0.023</c:v>
                </c:pt>
                <c:pt idx="70">
                  <c:v>0.021</c:v>
                </c:pt>
                <c:pt idx="71">
                  <c:v>0.019</c:v>
                </c:pt>
                <c:pt idx="72">
                  <c:v>0.019</c:v>
                </c:pt>
                <c:pt idx="73">
                  <c:v>0.02</c:v>
                </c:pt>
                <c:pt idx="74">
                  <c:v>0.018</c:v>
                </c:pt>
                <c:pt idx="75">
                  <c:v>0.02</c:v>
                </c:pt>
                <c:pt idx="76">
                  <c:v>0.022</c:v>
                </c:pt>
                <c:pt idx="77">
                  <c:v>0.025</c:v>
                </c:pt>
                <c:pt idx="78">
                  <c:v>0.024</c:v>
                </c:pt>
                <c:pt idx="79">
                  <c:v>0.025</c:v>
                </c:pt>
                <c:pt idx="80">
                  <c:v>0.024</c:v>
                </c:pt>
                <c:pt idx="81">
                  <c:v>0.024</c:v>
                </c:pt>
                <c:pt idx="82">
                  <c:v>0.027</c:v>
                </c:pt>
                <c:pt idx="83">
                  <c:v>0.03</c:v>
                </c:pt>
                <c:pt idx="84">
                  <c:v>0.027</c:v>
                </c:pt>
                <c:pt idx="85">
                  <c:v>0.028</c:v>
                </c:pt>
                <c:pt idx="86">
                  <c:v>0.031</c:v>
                </c:pt>
                <c:pt idx="87">
                  <c:v>0.028</c:v>
                </c:pt>
                <c:pt idx="88">
                  <c:v>0.025</c:v>
                </c:pt>
                <c:pt idx="89">
                  <c:v>0.024</c:v>
                </c:pt>
                <c:pt idx="90">
                  <c:v>0.019</c:v>
                </c:pt>
                <c:pt idx="91">
                  <c:v>0.018</c:v>
                </c:pt>
                <c:pt idx="92">
                  <c:v>0.018</c:v>
                </c:pt>
                <c:pt idx="93">
                  <c:v>0.021</c:v>
                </c:pt>
                <c:pt idx="94">
                  <c:v>0.021</c:v>
                </c:pt>
                <c:pt idx="95">
                  <c:v>0.021</c:v>
                </c:pt>
                <c:pt idx="96">
                  <c:v>0.022</c:v>
                </c:pt>
                <c:pt idx="97">
                  <c:v>0.025</c:v>
                </c:pt>
                <c:pt idx="98">
                  <c:v>0.025</c:v>
                </c:pt>
                <c:pt idx="99">
                  <c:v>0.03</c:v>
                </c:pt>
                <c:pt idx="100">
                  <c:v>0.033</c:v>
                </c:pt>
                <c:pt idx="101">
                  <c:v>0.038</c:v>
                </c:pt>
                <c:pt idx="102">
                  <c:v>0.044</c:v>
                </c:pt>
                <c:pt idx="103">
                  <c:v>0.047</c:v>
                </c:pt>
                <c:pt idx="104">
                  <c:v>0.052</c:v>
                </c:pt>
                <c:pt idx="105">
                  <c:v>0.045</c:v>
                </c:pt>
                <c:pt idx="106">
                  <c:v>0.041</c:v>
                </c:pt>
                <c:pt idx="107">
                  <c:v>0.031</c:v>
                </c:pt>
                <c:pt idx="108">
                  <c:v>0.03</c:v>
                </c:pt>
                <c:pt idx="109">
                  <c:v>0.032</c:v>
                </c:pt>
                <c:pt idx="110">
                  <c:v>0.029</c:v>
                </c:pt>
                <c:pt idx="111">
                  <c:v>0.023</c:v>
                </c:pt>
                <c:pt idx="112">
                  <c:v>0.022</c:v>
                </c:pt>
                <c:pt idx="113">
                  <c:v>0.018</c:v>
                </c:pt>
                <c:pt idx="114">
                  <c:v>0.018</c:v>
                </c:pt>
                <c:pt idx="115">
                  <c:v>0.016</c:v>
                </c:pt>
                <c:pt idx="116">
                  <c:v>0.011</c:v>
                </c:pt>
                <c:pt idx="117">
                  <c:v>0.015</c:v>
                </c:pt>
                <c:pt idx="118">
                  <c:v>0.019</c:v>
                </c:pt>
                <c:pt idx="119">
                  <c:v>0.029</c:v>
                </c:pt>
                <c:pt idx="120">
                  <c:v>0.035</c:v>
                </c:pt>
                <c:pt idx="121">
                  <c:v>0.03</c:v>
                </c:pt>
                <c:pt idx="122">
                  <c:v>0.034</c:v>
                </c:pt>
                <c:pt idx="123">
                  <c:v>0.037</c:v>
                </c:pt>
                <c:pt idx="124">
                  <c:v>0.034</c:v>
                </c:pt>
                <c:pt idx="125">
                  <c:v>0.032</c:v>
                </c:pt>
                <c:pt idx="126">
                  <c:v>0.031</c:v>
                </c:pt>
                <c:pt idx="127">
                  <c:v>0.031</c:v>
                </c:pt>
                <c:pt idx="128">
                  <c:v>0.031</c:v>
                </c:pt>
                <c:pt idx="129">
                  <c:v>0.032</c:v>
                </c:pt>
                <c:pt idx="130">
                  <c:v>0.033</c:v>
                </c:pt>
                <c:pt idx="131">
                  <c:v>0.037</c:v>
                </c:pt>
                <c:pt idx="132">
                  <c:v>0.04</c:v>
                </c:pt>
                <c:pt idx="133">
                  <c:v>0.044</c:v>
                </c:pt>
                <c:pt idx="134">
                  <c:v>0.04</c:v>
                </c:pt>
                <c:pt idx="135">
                  <c:v>0.045</c:v>
                </c:pt>
                <c:pt idx="136">
                  <c:v>0.045</c:v>
                </c:pt>
                <c:pt idx="137">
                  <c:v>0.042</c:v>
                </c:pt>
                <c:pt idx="138">
                  <c:v>0.044</c:v>
                </c:pt>
                <c:pt idx="139">
                  <c:v>0.045</c:v>
                </c:pt>
                <c:pt idx="140">
                  <c:v>0.052</c:v>
                </c:pt>
                <c:pt idx="141">
                  <c:v>0.05</c:v>
                </c:pt>
                <c:pt idx="142">
                  <c:v>0.048</c:v>
                </c:pt>
                <c:pt idx="143">
                  <c:v>0.042</c:v>
                </c:pt>
                <c:pt idx="144">
                  <c:v>0.036</c:v>
                </c:pt>
                <c:pt idx="145">
                  <c:v>0.034</c:v>
                </c:pt>
                <c:pt idx="146">
                  <c:v>0.035</c:v>
                </c:pt>
                <c:pt idx="147">
                  <c:v>0.03</c:v>
                </c:pt>
                <c:pt idx="148">
                  <c:v>0.028</c:v>
                </c:pt>
                <c:pt idx="149">
                  <c:v>0.024</c:v>
                </c:pt>
                <c:pt idx="150">
                  <c:v>0.026</c:v>
                </c:pt>
                <c:pt idx="151">
                  <c:v>0.025</c:v>
                </c:pt>
                <c:pt idx="152">
                  <c:v>0.022</c:v>
                </c:pt>
                <c:pt idx="153">
                  <c:v>0.027</c:v>
                </c:pt>
                <c:pt idx="154">
                  <c:v>0.027</c:v>
                </c:pt>
                <c:pt idx="155">
                  <c:v>0.027</c:v>
                </c:pt>
                <c:pt idx="156">
                  <c:v>0.027</c:v>
                </c:pt>
                <c:pt idx="157">
                  <c:v>0.028</c:v>
                </c:pt>
                <c:pt idx="158">
                  <c:v>0.028</c:v>
                </c:pt>
                <c:pt idx="159">
                  <c:v>0.024</c:v>
                </c:pt>
                <c:pt idx="160">
                  <c:v>0.027</c:v>
                </c:pt>
                <c:pt idx="161">
                  <c:v>0.029</c:v>
                </c:pt>
                <c:pt idx="162">
                  <c:v>0.028</c:v>
                </c:pt>
                <c:pt idx="163">
                  <c:v>0.027</c:v>
                </c:pt>
                <c:pt idx="164">
                  <c:v>0.027</c:v>
                </c:pt>
                <c:pt idx="165">
                  <c:v>0.022</c:v>
                </c:pt>
                <c:pt idx="166">
                  <c:v>0.021</c:v>
                </c:pt>
                <c:pt idx="167">
                  <c:v>0.02</c:v>
                </c:pt>
                <c:pt idx="168">
                  <c:v>0.019</c:v>
                </c:pt>
                <c:pt idx="169">
                  <c:v>0.017</c:v>
                </c:pt>
                <c:pt idx="170">
                  <c:v>0.016</c:v>
                </c:pt>
                <c:pt idx="171">
                  <c:v>0.018</c:v>
                </c:pt>
                <c:pt idx="172">
                  <c:v>0.015</c:v>
                </c:pt>
                <c:pt idx="173">
                  <c:v>0.019</c:v>
                </c:pt>
                <c:pt idx="174">
                  <c:v>0.016</c:v>
                </c:pt>
                <c:pt idx="175">
                  <c:v>0.015</c:v>
                </c:pt>
                <c:pt idx="176" formatCode="0.00%">
                  <c:v>0.012</c:v>
                </c:pt>
                <c:pt idx="177" formatCode="0.00%">
                  <c:v>0.013</c:v>
                </c:pt>
                <c:pt idx="178" formatCode="0%">
                  <c:v>0.01</c:v>
                </c:pt>
                <c:pt idx="179" formatCode="0.00%">
                  <c:v>0.005</c:v>
                </c:pt>
                <c:pt idx="180" formatCode="0.00%">
                  <c:v>0.003</c:v>
                </c:pt>
                <c:pt idx="181" formatCode="0%">
                  <c:v>0.0</c:v>
                </c:pt>
                <c:pt idx="182" formatCode="0%">
                  <c:v>0.0</c:v>
                </c:pt>
                <c:pt idx="183" formatCode="0.00%">
                  <c:v>-0.001</c:v>
                </c:pt>
                <c:pt idx="184" formatCode="0.00%">
                  <c:v>0.001</c:v>
                </c:pt>
                <c:pt idx="185" formatCode="0.00%">
                  <c:v>0.0</c:v>
                </c:pt>
                <c:pt idx="186" formatCode="0.00%">
                  <c:v>0.001</c:v>
                </c:pt>
                <c:pt idx="187" formatCode="0%">
                  <c:v>0.0</c:v>
                </c:pt>
                <c:pt idx="188" formatCode="0.00%">
                  <c:v>-0.001</c:v>
                </c:pt>
                <c:pt idx="189" formatCode="0.00%">
                  <c:v>-0.001</c:v>
                </c:pt>
                <c:pt idx="190" formatCode="0.00%">
                  <c:v>0.001</c:v>
                </c:pt>
                <c:pt idx="191" formatCode="0.00%">
                  <c:v>0.002</c:v>
                </c:pt>
                <c:pt idx="192" formatCode="0.00%">
                  <c:v>0.003</c:v>
                </c:pt>
                <c:pt idx="193" formatCode="0.00%">
                  <c:v>0.003</c:v>
                </c:pt>
                <c:pt idx="194" formatCode="0.00%">
                  <c:v>0.005</c:v>
                </c:pt>
              </c:numCache>
            </c:numRef>
          </c:val>
          <c:smooth val="0"/>
        </c:ser>
        <c:ser>
          <c:idx val="1"/>
          <c:order val="1"/>
          <c:tx>
            <c:strRef>
              <c:f>Sheet1!$C$1</c:f>
              <c:strCache>
                <c:ptCount val="1"/>
                <c:pt idx="0">
                  <c:v>Essential item</c:v>
                </c:pt>
              </c:strCache>
            </c:strRef>
          </c:tx>
          <c:spPr>
            <a:ln>
              <a:solidFill>
                <a:srgbClr val="FFCC00"/>
              </a:solidFill>
            </a:ln>
          </c:spPr>
          <c:marker>
            <c:symbol val="none"/>
          </c:marker>
          <c:cat>
            <c:numRef>
              <c:f>Sheet1!$A$2:$A$196</c:f>
              <c:numCache>
                <c:formatCode>mmm\-yy</c:formatCode>
                <c:ptCount val="195"/>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pt idx="181">
                  <c:v>42036.0</c:v>
                </c:pt>
                <c:pt idx="182">
                  <c:v>42064.0</c:v>
                </c:pt>
                <c:pt idx="183">
                  <c:v>42095.0</c:v>
                </c:pt>
                <c:pt idx="184">
                  <c:v>42125.0</c:v>
                </c:pt>
                <c:pt idx="185">
                  <c:v>42156.0</c:v>
                </c:pt>
                <c:pt idx="186">
                  <c:v>42186.0</c:v>
                </c:pt>
                <c:pt idx="187">
                  <c:v>42217.0</c:v>
                </c:pt>
                <c:pt idx="188">
                  <c:v>42248.0</c:v>
                </c:pt>
                <c:pt idx="189">
                  <c:v>42278.0</c:v>
                </c:pt>
                <c:pt idx="190">
                  <c:v>42309.0</c:v>
                </c:pt>
                <c:pt idx="191">
                  <c:v>42339.0</c:v>
                </c:pt>
                <c:pt idx="192">
                  <c:v>42370.0</c:v>
                </c:pt>
                <c:pt idx="193">
                  <c:v>42401.0</c:v>
                </c:pt>
                <c:pt idx="194">
                  <c:v>42430.0</c:v>
                </c:pt>
              </c:numCache>
            </c:numRef>
          </c:cat>
          <c:val>
            <c:numRef>
              <c:f>Sheet1!$C$2:$C$196</c:f>
              <c:numCache>
                <c:formatCode>General</c:formatCode>
                <c:ptCount val="195"/>
                <c:pt idx="12" formatCode="0.0%">
                  <c:v>0.00283548074372986</c:v>
                </c:pt>
                <c:pt idx="13" formatCode="0.0%">
                  <c:v>0.00104747820945605</c:v>
                </c:pt>
                <c:pt idx="14" formatCode="0.0%">
                  <c:v>-0.0026142894798481</c:v>
                </c:pt>
                <c:pt idx="15" formatCode="0.0%">
                  <c:v>-0.00722664973979081</c:v>
                </c:pt>
                <c:pt idx="16" formatCode="0.0%">
                  <c:v>-0.00338953947711507</c:v>
                </c:pt>
                <c:pt idx="17" formatCode="0.0%">
                  <c:v>-0.00412908526822264</c:v>
                </c:pt>
                <c:pt idx="18" formatCode="0.0%">
                  <c:v>-0.00601954423076434</c:v>
                </c:pt>
                <c:pt idx="19" formatCode="0.0%">
                  <c:v>-0.000636403786064443</c:v>
                </c:pt>
                <c:pt idx="20" formatCode="0.0%">
                  <c:v>-0.00665041239481889</c:v>
                </c:pt>
                <c:pt idx="21" formatCode="0.0%">
                  <c:v>-0.0105040382710451</c:v>
                </c:pt>
                <c:pt idx="22" formatCode="0.0%">
                  <c:v>-0.0166350252695807</c:v>
                </c:pt>
                <c:pt idx="23" formatCode="0.0%">
                  <c:v>-0.0169260026575002</c:v>
                </c:pt>
                <c:pt idx="24" formatCode="0.0%">
                  <c:v>-0.00960265837042606</c:v>
                </c:pt>
                <c:pt idx="25" formatCode="0.0%">
                  <c:v>-0.0124130904907802</c:v>
                </c:pt>
                <c:pt idx="26" formatCode="0.0%">
                  <c:v>-0.00964181676258246</c:v>
                </c:pt>
                <c:pt idx="27" formatCode="0.0%">
                  <c:v>-0.00897742503223442</c:v>
                </c:pt>
                <c:pt idx="28" formatCode="0.0%">
                  <c:v>-0.0125159086464608</c:v>
                </c:pt>
                <c:pt idx="29" formatCode="0.0%">
                  <c:v>-0.0137174049654162</c:v>
                </c:pt>
                <c:pt idx="30" formatCode="0.0%">
                  <c:v>-0.00678704728750445</c:v>
                </c:pt>
                <c:pt idx="31" formatCode="0.0%">
                  <c:v>-0.0102632311787909</c:v>
                </c:pt>
                <c:pt idx="32" formatCode="0.0%">
                  <c:v>-0.00755736917047567</c:v>
                </c:pt>
                <c:pt idx="33" formatCode="0.0%">
                  <c:v>-0.00252650896540352</c:v>
                </c:pt>
                <c:pt idx="34" formatCode="0.0%">
                  <c:v>0.00203516013857641</c:v>
                </c:pt>
                <c:pt idx="35" formatCode="0.0%">
                  <c:v>0.00498654935146203</c:v>
                </c:pt>
                <c:pt idx="36" formatCode="0.0%">
                  <c:v>0.00512220215495063</c:v>
                </c:pt>
                <c:pt idx="37" formatCode="0.0%">
                  <c:v>0.00896599834707534</c:v>
                </c:pt>
                <c:pt idx="38" formatCode="0.0%">
                  <c:v>0.00764744168489928</c:v>
                </c:pt>
                <c:pt idx="39" formatCode="0.0%">
                  <c:v>0.00791685077259707</c:v>
                </c:pt>
                <c:pt idx="40" formatCode="0.0%">
                  <c:v>0.00628345117853279</c:v>
                </c:pt>
                <c:pt idx="41" formatCode="0.0%">
                  <c:v>0.00526255525123176</c:v>
                </c:pt>
                <c:pt idx="42" formatCode="0.0%">
                  <c:v>0.0110282172231624</c:v>
                </c:pt>
                <c:pt idx="43" formatCode="0.0%">
                  <c:v>0.0116577433504803</c:v>
                </c:pt>
                <c:pt idx="44" formatCode="0.0%">
                  <c:v>0.00956372714537701</c:v>
                </c:pt>
                <c:pt idx="45" formatCode="0.0%">
                  <c:v>0.00922220976921339</c:v>
                </c:pt>
                <c:pt idx="46" formatCode="0.0%">
                  <c:v>0.00812880101224311</c:v>
                </c:pt>
                <c:pt idx="47" formatCode="0.0%">
                  <c:v>0.0106744093822961</c:v>
                </c:pt>
                <c:pt idx="48" formatCode="0.0%">
                  <c:v>0.0140305206777993</c:v>
                </c:pt>
                <c:pt idx="49" formatCode="0.0%">
                  <c:v>0.0111182079469985</c:v>
                </c:pt>
                <c:pt idx="50" formatCode="0.0%">
                  <c:v>0.0114109456898122</c:v>
                </c:pt>
                <c:pt idx="51" formatCode="0.0%">
                  <c:v>0.0119055172099509</c:v>
                </c:pt>
                <c:pt idx="52" formatCode="0.0%">
                  <c:v>0.0149644739287893</c:v>
                </c:pt>
                <c:pt idx="53" formatCode="0.0%">
                  <c:v>0.0180509215385392</c:v>
                </c:pt>
                <c:pt idx="54" formatCode="0.0%">
                  <c:v>0.0182632871207404</c:v>
                </c:pt>
                <c:pt idx="55" formatCode="0.0%">
                  <c:v>0.0175513624092585</c:v>
                </c:pt>
                <c:pt idx="56" formatCode="0.0%">
                  <c:v>0.0169851120923139</c:v>
                </c:pt>
                <c:pt idx="57" formatCode="0.0%">
                  <c:v>0.0189896581956108</c:v>
                </c:pt>
                <c:pt idx="58" formatCode="0.0%">
                  <c:v>0.0214514049127552</c:v>
                </c:pt>
                <c:pt idx="59" formatCode="0.0%">
                  <c:v>0.0210872349230604</c:v>
                </c:pt>
                <c:pt idx="60" formatCode="0.0%">
                  <c:v>0.0204007966548601</c:v>
                </c:pt>
                <c:pt idx="61" formatCode="0.0%">
                  <c:v>0.0211383744624547</c:v>
                </c:pt>
                <c:pt idx="62" formatCode="0.0%">
                  <c:v>0.0229528885772088</c:v>
                </c:pt>
                <c:pt idx="63" formatCode="0.0%">
                  <c:v>0.0221169797378553</c:v>
                </c:pt>
                <c:pt idx="64" formatCode="0.0%">
                  <c:v>0.0218503748012924</c:v>
                </c:pt>
                <c:pt idx="65" formatCode="0.0%">
                  <c:v>0.0219363311984153</c:v>
                </c:pt>
                <c:pt idx="66" formatCode="0.0%">
                  <c:v>0.0229121732729864</c:v>
                </c:pt>
                <c:pt idx="67" formatCode="0.0%">
                  <c:v>0.0242329837162021</c:v>
                </c:pt>
                <c:pt idx="68" formatCode="0.0%">
                  <c:v>0.0195984743952946</c:v>
                </c:pt>
                <c:pt idx="69" formatCode="0.0%">
                  <c:v>0.0182065240242855</c:v>
                </c:pt>
                <c:pt idx="70" formatCode="0.0%">
                  <c:v>0.0166943336570913</c:v>
                </c:pt>
                <c:pt idx="71" formatCode="0.0%">
                  <c:v>0.0158214326242703</c:v>
                </c:pt>
                <c:pt idx="72" formatCode="0.0%">
                  <c:v>0.0166928676189806</c:v>
                </c:pt>
                <c:pt idx="73" formatCode="0.0%">
                  <c:v>0.016963971823027</c:v>
                </c:pt>
                <c:pt idx="74" formatCode="0.0%">
                  <c:v>0.0142827674841992</c:v>
                </c:pt>
                <c:pt idx="75" formatCode="0.0%">
                  <c:v>0.0178732676904381</c:v>
                </c:pt>
                <c:pt idx="76" formatCode="0.0%">
                  <c:v>0.0204498339510011</c:v>
                </c:pt>
                <c:pt idx="77" formatCode="0.0%">
                  <c:v>0.0228152540399058</c:v>
                </c:pt>
                <c:pt idx="78" formatCode="0.0%">
                  <c:v>0.0226016936506694</c:v>
                </c:pt>
                <c:pt idx="79" formatCode="0.0%">
                  <c:v>0.0237301252831117</c:v>
                </c:pt>
                <c:pt idx="80" formatCode="0.0%">
                  <c:v>0.0285330876339442</c:v>
                </c:pt>
                <c:pt idx="81" formatCode="0.0%">
                  <c:v>0.0291840148137992</c:v>
                </c:pt>
                <c:pt idx="82" formatCode="0.0%">
                  <c:v>0.0316130631991285</c:v>
                </c:pt>
                <c:pt idx="83" formatCode="0.0%">
                  <c:v>0.0359639096572337</c:v>
                </c:pt>
                <c:pt idx="84" formatCode="0.0%">
                  <c:v>0.0331120503597506</c:v>
                </c:pt>
                <c:pt idx="85" formatCode="0.0%">
                  <c:v>0.036954334557326</c:v>
                </c:pt>
                <c:pt idx="86" formatCode="0.0%">
                  <c:v>0.0398000793496451</c:v>
                </c:pt>
                <c:pt idx="87" formatCode="0.0%">
                  <c:v>0.0370623539490294</c:v>
                </c:pt>
                <c:pt idx="88" formatCode="0.0%">
                  <c:v>0.0337282777631041</c:v>
                </c:pt>
                <c:pt idx="89" formatCode="0.0%">
                  <c:v>0.0357766244363933</c:v>
                </c:pt>
                <c:pt idx="90" formatCode="0.0%">
                  <c:v>0.03038811597739</c:v>
                </c:pt>
                <c:pt idx="91" formatCode="0.0%">
                  <c:v>0.0317748103520226</c:v>
                </c:pt>
                <c:pt idx="92" formatCode="0.0%">
                  <c:v>0.0282519961710514</c:v>
                </c:pt>
                <c:pt idx="93" formatCode="0.0%">
                  <c:v>0.031244032905611</c:v>
                </c:pt>
                <c:pt idx="94" formatCode="0.0%">
                  <c:v>0.0312851041841233</c:v>
                </c:pt>
                <c:pt idx="95" formatCode="0.0%">
                  <c:v>0.0292099918512601</c:v>
                </c:pt>
                <c:pt idx="96" formatCode="0.0%">
                  <c:v>0.0278105272830831</c:v>
                </c:pt>
                <c:pt idx="97" formatCode="0.0%">
                  <c:v>0.0281438270179317</c:v>
                </c:pt>
                <c:pt idx="98" formatCode="0.0%">
                  <c:v>0.0249829775342274</c:v>
                </c:pt>
                <c:pt idx="99" formatCode="0.0%">
                  <c:v>0.0290572832794855</c:v>
                </c:pt>
                <c:pt idx="100" formatCode="0.0%">
                  <c:v>0.0303595261628002</c:v>
                </c:pt>
                <c:pt idx="101" formatCode="0.0%">
                  <c:v>0.0317769818679119</c:v>
                </c:pt>
                <c:pt idx="102" formatCode="0.0%">
                  <c:v>0.039399243205593</c:v>
                </c:pt>
                <c:pt idx="103" formatCode="0.0%">
                  <c:v>0.0395863178429341</c:v>
                </c:pt>
                <c:pt idx="104" formatCode="0.0%">
                  <c:v>0.044253628801276</c:v>
                </c:pt>
                <c:pt idx="105" formatCode="0.0%">
                  <c:v>0.0367572959573395</c:v>
                </c:pt>
                <c:pt idx="106" formatCode="0.0%">
                  <c:v>0.0267445280341541</c:v>
                </c:pt>
                <c:pt idx="107" formatCode="0.0%">
                  <c:v>0.00188685733320049</c:v>
                </c:pt>
                <c:pt idx="108" formatCode="0.0%">
                  <c:v>-0.00409490050359274</c:v>
                </c:pt>
                <c:pt idx="109" formatCode="0.0%">
                  <c:v>-0.00679377251585023</c:v>
                </c:pt>
                <c:pt idx="110" formatCode="0.0%">
                  <c:v>-0.0105278666524715</c:v>
                </c:pt>
                <c:pt idx="111" formatCode="0.0%">
                  <c:v>-0.0195831111399043</c:v>
                </c:pt>
                <c:pt idx="112" formatCode="0.0%">
                  <c:v>-0.0182175874937822</c:v>
                </c:pt>
                <c:pt idx="113" formatCode="0.0%">
                  <c:v>-0.0229768595179006</c:v>
                </c:pt>
                <c:pt idx="114" formatCode="0.0%">
                  <c:v>-0.0238231253269839</c:v>
                </c:pt>
                <c:pt idx="115" formatCode="0.0%">
                  <c:v>-0.0268783434660136</c:v>
                </c:pt>
                <c:pt idx="116" formatCode="0.0%">
                  <c:v>-0.031521811421205</c:v>
                </c:pt>
                <c:pt idx="117" formatCode="0.0%">
                  <c:v>-0.0273118731290536</c:v>
                </c:pt>
                <c:pt idx="118" formatCode="0.0%">
                  <c:v>-0.0183380231046718</c:v>
                </c:pt>
                <c:pt idx="119" formatCode="0.0%">
                  <c:v>0.00624413619010333</c:v>
                </c:pt>
                <c:pt idx="120" formatCode="0.0%">
                  <c:v>0.0185475833935564</c:v>
                </c:pt>
                <c:pt idx="121" formatCode="0.0%">
                  <c:v>0.0186769282064823</c:v>
                </c:pt>
                <c:pt idx="122" formatCode="0.0%">
                  <c:v>0.02652622496585</c:v>
                </c:pt>
                <c:pt idx="123" formatCode="0.0%">
                  <c:v>0.035581071570538</c:v>
                </c:pt>
                <c:pt idx="124" formatCode="0.0%">
                  <c:v>0.0323136674342519</c:v>
                </c:pt>
                <c:pt idx="125" formatCode="0.0%">
                  <c:v>0.0307979734218751</c:v>
                </c:pt>
                <c:pt idx="126" formatCode="0.0%">
                  <c:v>0.0290560174221342</c:v>
                </c:pt>
                <c:pt idx="127" formatCode="0.0%">
                  <c:v>0.0308338941360993</c:v>
                </c:pt>
                <c:pt idx="128" formatCode="0.0%">
                  <c:v>0.0320590971633426</c:v>
                </c:pt>
                <c:pt idx="129" formatCode="0.0%">
                  <c:v>0.0317487049784346</c:v>
                </c:pt>
                <c:pt idx="130" formatCode="0.0%">
                  <c:v>0.0343453201378214</c:v>
                </c:pt>
                <c:pt idx="131" formatCode="0.0%">
                  <c:v>0.0381001977570667</c:v>
                </c:pt>
                <c:pt idx="132" formatCode="0.0%">
                  <c:v>0.0407485126049196</c:v>
                </c:pt>
                <c:pt idx="133" formatCode="0.0%">
                  <c:v>0.0453443007745093</c:v>
                </c:pt>
                <c:pt idx="134" formatCode="0.0%">
                  <c:v>0.0418125600224528</c:v>
                </c:pt>
                <c:pt idx="135" formatCode="0.0%">
                  <c:v>0.045033464146621</c:v>
                </c:pt>
                <c:pt idx="136" formatCode="0.0%">
                  <c:v>0.0449665336547955</c:v>
                </c:pt>
                <c:pt idx="137" formatCode="0.0%">
                  <c:v>0.044288201718927</c:v>
                </c:pt>
                <c:pt idx="138" formatCode="0.0%">
                  <c:v>0.0468626803387586</c:v>
                </c:pt>
                <c:pt idx="139" formatCode="0.0%">
                  <c:v>0.0479488086416664</c:v>
                </c:pt>
                <c:pt idx="140" formatCode="0.0%">
                  <c:v>0.0535099651462703</c:v>
                </c:pt>
                <c:pt idx="141" formatCode="0.0%">
                  <c:v>0.0512914010645182</c:v>
                </c:pt>
                <c:pt idx="142" formatCode="0.0%">
                  <c:v>0.0481814922516015</c:v>
                </c:pt>
                <c:pt idx="143" formatCode="0.0%">
                  <c:v>0.0426876921482824</c:v>
                </c:pt>
                <c:pt idx="144" formatCode="0.0%">
                  <c:v>0.0376713691702568</c:v>
                </c:pt>
                <c:pt idx="145" formatCode="0.0%">
                  <c:v>0.0364729784301863</c:v>
                </c:pt>
                <c:pt idx="146" formatCode="0.0%">
                  <c:v>0.0369449837903806</c:v>
                </c:pt>
                <c:pt idx="147" formatCode="0.0%">
                  <c:v>0.0315696182684453</c:v>
                </c:pt>
                <c:pt idx="148" formatCode="0.0%">
                  <c:v>0.0287396543607159</c:v>
                </c:pt>
                <c:pt idx="149" formatCode="0.0%">
                  <c:v>0.0239662091619615</c:v>
                </c:pt>
                <c:pt idx="150" formatCode="0.0%">
                  <c:v>0.0256459422824342</c:v>
                </c:pt>
                <c:pt idx="151" formatCode="0.0%">
                  <c:v>0.0246282299383063</c:v>
                </c:pt>
                <c:pt idx="152" formatCode="0.0%">
                  <c:v>0.0211790851998974</c:v>
                </c:pt>
                <c:pt idx="153" formatCode="0.0%">
                  <c:v>0.0283006992609869</c:v>
                </c:pt>
                <c:pt idx="154" formatCode="0.0%">
                  <c:v>0.0264313549059387</c:v>
                </c:pt>
                <c:pt idx="155" formatCode="0.0%">
                  <c:v>0.0277331047661493</c:v>
                </c:pt>
                <c:pt idx="156" formatCode="0.0%">
                  <c:v>0.0285257509045313</c:v>
                </c:pt>
                <c:pt idx="157" formatCode="0.0%">
                  <c:v>0.0277839165588449</c:v>
                </c:pt>
                <c:pt idx="158" formatCode="0.0%">
                  <c:v>0.028120381728443</c:v>
                </c:pt>
                <c:pt idx="159" formatCode="0.0%">
                  <c:v>0.0249008732372709</c:v>
                </c:pt>
                <c:pt idx="160" formatCode="0.0%">
                  <c:v>0.0279193212074333</c:v>
                </c:pt>
                <c:pt idx="161" formatCode="0.0%">
                  <c:v>0.0304632445071553</c:v>
                </c:pt>
                <c:pt idx="162" formatCode="0.0%">
                  <c:v>0.0290161029362628</c:v>
                </c:pt>
                <c:pt idx="163" formatCode="0.0%">
                  <c:v>0.0282351500669877</c:v>
                </c:pt>
                <c:pt idx="164" formatCode="0.0%">
                  <c:v>0.0272637948462056</c:v>
                </c:pt>
                <c:pt idx="165" formatCode="0.0%">
                  <c:v>0.0208193942076342</c:v>
                </c:pt>
                <c:pt idx="166" formatCode="0.0%">
                  <c:v>0.0202158256511267</c:v>
                </c:pt>
                <c:pt idx="167" formatCode="0.0%">
                  <c:v>0.0197597614977409</c:v>
                </c:pt>
                <c:pt idx="168" formatCode="0.0%">
                  <c:v>0.0188538927743407</c:v>
                </c:pt>
                <c:pt idx="169" formatCode="0.0%">
                  <c:v>0.0163760418750647</c:v>
                </c:pt>
                <c:pt idx="170" formatCode="0.0%">
                  <c:v>0.0145210594277538</c:v>
                </c:pt>
                <c:pt idx="171" formatCode="0.0%">
                  <c:v>0.0165946233635139</c:v>
                </c:pt>
                <c:pt idx="172" formatCode="0.0%">
                  <c:v>0.0125112050612952</c:v>
                </c:pt>
                <c:pt idx="173" formatCode="0.0%">
                  <c:v>0.016</c:v>
                </c:pt>
                <c:pt idx="174" formatCode="0.0%">
                  <c:v>0.0136019607244477</c:v>
                </c:pt>
                <c:pt idx="175" formatCode="0.00%">
                  <c:v>0.012</c:v>
                </c:pt>
                <c:pt idx="176" formatCode="0%">
                  <c:v>0.01</c:v>
                </c:pt>
                <c:pt idx="177" formatCode="0%">
                  <c:v>0.01</c:v>
                </c:pt>
                <c:pt idx="178" formatCode="0.00%">
                  <c:v>0.008</c:v>
                </c:pt>
                <c:pt idx="179" formatCode="0.00%">
                  <c:v>0.002</c:v>
                </c:pt>
                <c:pt idx="180" formatCode="0.00%">
                  <c:v>-0.001</c:v>
                </c:pt>
                <c:pt idx="181" formatCode="0.00%">
                  <c:v>-0.003</c:v>
                </c:pt>
                <c:pt idx="182" formatCode="0.00%">
                  <c:v>-0.003</c:v>
                </c:pt>
                <c:pt idx="183" formatCode="0.00%">
                  <c:v>-0.004</c:v>
                </c:pt>
                <c:pt idx="184" formatCode="0.00%">
                  <c:v>-0.001</c:v>
                </c:pt>
                <c:pt idx="185" formatCode="0.00%">
                  <c:v>-0.002</c:v>
                </c:pt>
                <c:pt idx="186" formatCode="0.00%">
                  <c:v>-0.002</c:v>
                </c:pt>
                <c:pt idx="187" formatCode="0.00%">
                  <c:v>-0.003</c:v>
                </c:pt>
                <c:pt idx="188" formatCode="0.00%">
                  <c:v>-0.004</c:v>
                </c:pt>
                <c:pt idx="189" formatCode="0.00%">
                  <c:v>-0.004</c:v>
                </c:pt>
                <c:pt idx="190" formatCode="0.00%">
                  <c:v>-0.002</c:v>
                </c:pt>
                <c:pt idx="191" formatCode="0.00%">
                  <c:v>-0.001</c:v>
                </c:pt>
                <c:pt idx="192" formatCode="0.00%">
                  <c:v>-0.001</c:v>
                </c:pt>
                <c:pt idx="193">
                  <c:v>0.0</c:v>
                </c:pt>
                <c:pt idx="194" formatCode="0.00%">
                  <c:v>0.001</c:v>
                </c:pt>
              </c:numCache>
            </c:numRef>
          </c:val>
          <c:smooth val="0"/>
        </c:ser>
        <c:dLbls>
          <c:showLegendKey val="0"/>
          <c:showVal val="0"/>
          <c:showCatName val="0"/>
          <c:showSerName val="0"/>
          <c:showPercent val="0"/>
          <c:showBubbleSize val="0"/>
        </c:dLbls>
        <c:smooth val="0"/>
        <c:axId val="-2106839600"/>
        <c:axId val="-2106836160"/>
      </c:lineChart>
      <c:dateAx>
        <c:axId val="-2106839600"/>
        <c:scaling>
          <c:orientation val="minMax"/>
          <c:min val="39873.0"/>
        </c:scaling>
        <c:delete val="0"/>
        <c:axPos val="b"/>
        <c:majorGridlines>
          <c:spPr>
            <a:ln>
              <a:solidFill>
                <a:schemeClr val="bg1">
                  <a:lumMod val="75000"/>
                </a:schemeClr>
              </a:solidFill>
            </a:ln>
          </c:spPr>
        </c:majorGridlines>
        <c:numFmt formatCode="mmm\-yy" sourceLinked="1"/>
        <c:majorTickMark val="out"/>
        <c:minorTickMark val="none"/>
        <c:tickLblPos val="low"/>
        <c:spPr>
          <a:ln>
            <a:solidFill>
              <a:schemeClr val="tx1"/>
            </a:solidFill>
          </a:ln>
        </c:spPr>
        <c:txPr>
          <a:bodyPr rot="-5400000" vert="horz"/>
          <a:lstStyle/>
          <a:p>
            <a:pPr>
              <a:defRPr/>
            </a:pPr>
            <a:endParaRPr lang="en-US"/>
          </a:p>
        </c:txPr>
        <c:crossAx val="-2106836160"/>
        <c:crosses val="autoZero"/>
        <c:auto val="1"/>
        <c:lblOffset val="100"/>
        <c:baseTimeUnit val="months"/>
        <c:majorUnit val="6.0"/>
        <c:majorTimeUnit val="months"/>
      </c:dateAx>
      <c:valAx>
        <c:axId val="-2106836160"/>
        <c:scaling>
          <c:orientation val="minMax"/>
          <c:max val="0.06"/>
        </c:scaling>
        <c:delete val="0"/>
        <c:axPos val="l"/>
        <c:majorGridlines>
          <c:spPr>
            <a:ln>
              <a:solidFill>
                <a:schemeClr val="bg1">
                  <a:lumMod val="75000"/>
                </a:schemeClr>
              </a:solidFill>
            </a:ln>
          </c:spPr>
        </c:majorGridlines>
        <c:numFmt formatCode="0%" sourceLinked="0"/>
        <c:majorTickMark val="out"/>
        <c:minorTickMark val="none"/>
        <c:tickLblPos val="nextTo"/>
        <c:crossAx val="-2106839600"/>
        <c:crosses val="autoZero"/>
        <c:crossBetween val="between"/>
      </c:valAx>
    </c:plotArea>
    <c:legend>
      <c:legendPos val="b"/>
      <c:overlay val="0"/>
    </c:legend>
    <c:plotVisOnly val="1"/>
    <c:dispBlanksAs val="gap"/>
    <c:showDLblsOverMax val="0"/>
  </c:chart>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12217195952"/>
          <c:y val="0.0349410034974482"/>
          <c:w val="0.863232096422986"/>
          <c:h val="0.582442410782021"/>
        </c:manualLayout>
      </c:layout>
      <c:barChart>
        <c:barDir val="col"/>
        <c:grouping val="stacked"/>
        <c:varyColors val="0"/>
        <c:ser>
          <c:idx val="0"/>
          <c:order val="0"/>
          <c:tx>
            <c:strRef>
              <c:f>Sheet1!$B$1</c:f>
              <c:strCache>
                <c:ptCount val="1"/>
                <c:pt idx="0">
                  <c:v>Series 1</c:v>
                </c:pt>
              </c:strCache>
            </c:strRef>
          </c:tx>
          <c:spPr>
            <a:solidFill>
              <a:srgbClr val="FFCC00"/>
            </a:solidFill>
            <a:ln>
              <a:solidFill>
                <a:schemeClr val="bg1">
                  <a:lumMod val="50000"/>
                </a:schemeClr>
              </a:solidFill>
            </a:ln>
          </c:spPr>
          <c:invertIfNegative val="0"/>
          <c:cat>
            <c:strRef>
              <c:f>Sheet1!$A$2:$A$14</c:f>
              <c:strCache>
                <c:ptCount val="13"/>
                <c:pt idx="0">
                  <c:v>Vehicle Fuel</c:v>
                </c:pt>
                <c:pt idx="1">
                  <c:v>Gas</c:v>
                </c:pt>
                <c:pt idx="2">
                  <c:v>Food &amp; non-alc drink</c:v>
                </c:pt>
                <c:pt idx="3">
                  <c:v>Mortgage interest payments</c:v>
                </c:pt>
                <c:pt idx="4">
                  <c:v>Recreation &amp; Culture</c:v>
                </c:pt>
                <c:pt idx="5">
                  <c:v>Electricity</c:v>
                </c:pt>
                <c:pt idx="6">
                  <c:v>Transport</c:v>
                </c:pt>
                <c:pt idx="7">
                  <c:v>Housing &amp; utilities</c:v>
                </c:pt>
                <c:pt idx="8">
                  <c:v>Alcohol &amp; tobacco</c:v>
                </c:pt>
                <c:pt idx="9">
                  <c:v>Clothing &amp; footwear</c:v>
                </c:pt>
                <c:pt idx="10">
                  <c:v>Communication</c:v>
                </c:pt>
                <c:pt idx="11">
                  <c:v>Health</c:v>
                </c:pt>
                <c:pt idx="12">
                  <c:v>Restaurants &amp; hotels</c:v>
                </c:pt>
              </c:strCache>
            </c:strRef>
          </c:cat>
          <c:val>
            <c:numRef>
              <c:f>Sheet1!$B$2:$B$14</c:f>
              <c:numCache>
                <c:formatCode>0.0%</c:formatCode>
                <c:ptCount val="13"/>
                <c:pt idx="0">
                  <c:v>-0.092</c:v>
                </c:pt>
                <c:pt idx="1">
                  <c:v>-0.06</c:v>
                </c:pt>
                <c:pt idx="2">
                  <c:v>-0.027</c:v>
                </c:pt>
                <c:pt idx="3">
                  <c:v>-0.016</c:v>
                </c:pt>
                <c:pt idx="4">
                  <c:v>-0.002</c:v>
                </c:pt>
                <c:pt idx="5">
                  <c:v>-0.002</c:v>
                </c:pt>
                <c:pt idx="6">
                  <c:v>-0.001</c:v>
                </c:pt>
                <c:pt idx="7">
                  <c:v>0.004</c:v>
                </c:pt>
                <c:pt idx="8">
                  <c:v>0.01</c:v>
                </c:pt>
                <c:pt idx="9">
                  <c:v>0.014</c:v>
                </c:pt>
                <c:pt idx="10">
                  <c:v>0.014</c:v>
                </c:pt>
                <c:pt idx="11">
                  <c:v>0.018</c:v>
                </c:pt>
                <c:pt idx="12">
                  <c:v>0.021</c:v>
                </c:pt>
              </c:numCache>
            </c:numRef>
          </c:val>
        </c:ser>
        <c:dLbls>
          <c:showLegendKey val="0"/>
          <c:showVal val="0"/>
          <c:showCatName val="0"/>
          <c:showSerName val="0"/>
          <c:showPercent val="0"/>
          <c:showBubbleSize val="0"/>
        </c:dLbls>
        <c:gapWidth val="50"/>
        <c:overlap val="100"/>
        <c:axId val="2123312640"/>
        <c:axId val="-2108453296"/>
      </c:barChart>
      <c:catAx>
        <c:axId val="2123312640"/>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txPr>
          <a:bodyPr rot="-3300000"/>
          <a:lstStyle/>
          <a:p>
            <a:pPr>
              <a:defRPr/>
            </a:pPr>
            <a:endParaRPr lang="en-US"/>
          </a:p>
        </c:txPr>
        <c:crossAx val="-2108453296"/>
        <c:crosses val="autoZero"/>
        <c:auto val="1"/>
        <c:lblAlgn val="ctr"/>
        <c:lblOffset val="100"/>
        <c:noMultiLvlLbl val="0"/>
      </c:catAx>
      <c:valAx>
        <c:axId val="-2108453296"/>
        <c:scaling>
          <c:orientation val="minMax"/>
          <c:max val="0.04"/>
          <c:min val="-0.12"/>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pPr>
            <a:endParaRPr lang="en-US"/>
          </a:p>
        </c:txPr>
        <c:crossAx val="2123312640"/>
        <c:crosses val="autoZero"/>
        <c:crossBetween val="between"/>
        <c:majorUnit val="0.02"/>
      </c:valAx>
    </c:plotArea>
    <c:plotVisOnly val="1"/>
    <c:dispBlanksAs val="gap"/>
    <c:showDLblsOverMax val="0"/>
  </c:chart>
  <c:spPr>
    <a:noFill/>
    <a:ln>
      <a:noFill/>
    </a:ln>
  </c:spPr>
  <c:txPr>
    <a:bodyPr/>
    <a:lstStyle/>
    <a:p>
      <a:pPr>
        <a:defRPr sz="1100" b="1">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Unemployment rate (LHS)</c:v>
                </c:pt>
              </c:strCache>
            </c:strRef>
          </c:tx>
          <c:spPr>
            <a:ln w="31750">
              <a:solidFill>
                <a:srgbClr val="0066FF"/>
              </a:solidFill>
            </a:ln>
          </c:spPr>
          <c:marker>
            <c:symbol val="none"/>
          </c:marker>
          <c:cat>
            <c:numRef>
              <c:f>Sheet1!$A$2:$A$99</c:f>
              <c:numCache>
                <c:formatCode>mmm\-yy</c:formatCode>
                <c:ptCount val="98"/>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numCache>
            </c:numRef>
          </c:cat>
          <c:val>
            <c:numRef>
              <c:f>Sheet1!$B$2:$B$99</c:f>
              <c:numCache>
                <c:formatCode>0.0%</c:formatCode>
                <c:ptCount val="98"/>
                <c:pt idx="0">
                  <c:v>0.052</c:v>
                </c:pt>
                <c:pt idx="1">
                  <c:v>0.052</c:v>
                </c:pt>
                <c:pt idx="2">
                  <c:v>0.053</c:v>
                </c:pt>
                <c:pt idx="3">
                  <c:v>0.052</c:v>
                </c:pt>
                <c:pt idx="4">
                  <c:v>0.054</c:v>
                </c:pt>
                <c:pt idx="5">
                  <c:v>0.055</c:v>
                </c:pt>
                <c:pt idx="6">
                  <c:v>0.057</c:v>
                </c:pt>
                <c:pt idx="7">
                  <c:v>0.059</c:v>
                </c:pt>
                <c:pt idx="8">
                  <c:v>0.06</c:v>
                </c:pt>
                <c:pt idx="9">
                  <c:v>0.062</c:v>
                </c:pt>
                <c:pt idx="10">
                  <c:v>0.064</c:v>
                </c:pt>
                <c:pt idx="11">
                  <c:v>0.065</c:v>
                </c:pt>
                <c:pt idx="12">
                  <c:v>0.067</c:v>
                </c:pt>
                <c:pt idx="13">
                  <c:v>0.071</c:v>
                </c:pt>
                <c:pt idx="14">
                  <c:v>0.073</c:v>
                </c:pt>
                <c:pt idx="15">
                  <c:v>0.076</c:v>
                </c:pt>
                <c:pt idx="16">
                  <c:v>0.078</c:v>
                </c:pt>
                <c:pt idx="17">
                  <c:v>0.079</c:v>
                </c:pt>
                <c:pt idx="18">
                  <c:v>0.079</c:v>
                </c:pt>
                <c:pt idx="19">
                  <c:v>0.078</c:v>
                </c:pt>
                <c:pt idx="20">
                  <c:v>0.079</c:v>
                </c:pt>
                <c:pt idx="21">
                  <c:v>0.078</c:v>
                </c:pt>
                <c:pt idx="22">
                  <c:v>0.078</c:v>
                </c:pt>
                <c:pt idx="23">
                  <c:v>0.077</c:v>
                </c:pt>
                <c:pt idx="24">
                  <c:v>0.079</c:v>
                </c:pt>
                <c:pt idx="25">
                  <c:v>0.08</c:v>
                </c:pt>
                <c:pt idx="26">
                  <c:v>0.08</c:v>
                </c:pt>
                <c:pt idx="27">
                  <c:v>0.079</c:v>
                </c:pt>
                <c:pt idx="28">
                  <c:v>0.079</c:v>
                </c:pt>
                <c:pt idx="29">
                  <c:v>0.078</c:v>
                </c:pt>
                <c:pt idx="30">
                  <c:v>0.078</c:v>
                </c:pt>
                <c:pt idx="31">
                  <c:v>0.078</c:v>
                </c:pt>
                <c:pt idx="32">
                  <c:v>0.079</c:v>
                </c:pt>
                <c:pt idx="33">
                  <c:v>0.079</c:v>
                </c:pt>
                <c:pt idx="34">
                  <c:v>0.079</c:v>
                </c:pt>
                <c:pt idx="35">
                  <c:v>0.079</c:v>
                </c:pt>
                <c:pt idx="36">
                  <c:v>0.078</c:v>
                </c:pt>
                <c:pt idx="37">
                  <c:v>0.078</c:v>
                </c:pt>
                <c:pt idx="38">
                  <c:v>0.077</c:v>
                </c:pt>
                <c:pt idx="39">
                  <c:v>0.078</c:v>
                </c:pt>
                <c:pt idx="40">
                  <c:v>0.079</c:v>
                </c:pt>
                <c:pt idx="41">
                  <c:v>0.08</c:v>
                </c:pt>
                <c:pt idx="42">
                  <c:v>0.082</c:v>
                </c:pt>
                <c:pt idx="43">
                  <c:v>0.083</c:v>
                </c:pt>
                <c:pt idx="44">
                  <c:v>0.084</c:v>
                </c:pt>
                <c:pt idx="45">
                  <c:v>0.085</c:v>
                </c:pt>
                <c:pt idx="46">
                  <c:v>0.084</c:v>
                </c:pt>
                <c:pt idx="47">
                  <c:v>0.083</c:v>
                </c:pt>
                <c:pt idx="48">
                  <c:v>0.083</c:v>
                </c:pt>
                <c:pt idx="49">
                  <c:v>0.082</c:v>
                </c:pt>
                <c:pt idx="50">
                  <c:v>0.082</c:v>
                </c:pt>
                <c:pt idx="51">
                  <c:v>0.081</c:v>
                </c:pt>
                <c:pt idx="52">
                  <c:v>0.08</c:v>
                </c:pt>
                <c:pt idx="53">
                  <c:v>0.081</c:v>
                </c:pt>
                <c:pt idx="54">
                  <c:v>0.079</c:v>
                </c:pt>
                <c:pt idx="55">
                  <c:v>0.079</c:v>
                </c:pt>
                <c:pt idx="56">
                  <c:v>0.079</c:v>
                </c:pt>
                <c:pt idx="57">
                  <c:v>0.078</c:v>
                </c:pt>
                <c:pt idx="58">
                  <c:v>0.078</c:v>
                </c:pt>
                <c:pt idx="59">
                  <c:v>0.078</c:v>
                </c:pt>
                <c:pt idx="60">
                  <c:v>0.08</c:v>
                </c:pt>
                <c:pt idx="61">
                  <c:v>0.078</c:v>
                </c:pt>
                <c:pt idx="62">
                  <c:v>0.078</c:v>
                </c:pt>
                <c:pt idx="63">
                  <c:v>0.078</c:v>
                </c:pt>
                <c:pt idx="64">
                  <c:v>0.078</c:v>
                </c:pt>
                <c:pt idx="65">
                  <c:v>0.077</c:v>
                </c:pt>
                <c:pt idx="66">
                  <c:v>0.077</c:v>
                </c:pt>
                <c:pt idx="67">
                  <c:v>0.076</c:v>
                </c:pt>
                <c:pt idx="68">
                  <c:v>0.074</c:v>
                </c:pt>
                <c:pt idx="69">
                  <c:v>0.071</c:v>
                </c:pt>
                <c:pt idx="70">
                  <c:v>0.072</c:v>
                </c:pt>
                <c:pt idx="71">
                  <c:v>0.072</c:v>
                </c:pt>
                <c:pt idx="72">
                  <c:v>0.069</c:v>
                </c:pt>
                <c:pt idx="73">
                  <c:v>0.068</c:v>
                </c:pt>
                <c:pt idx="74">
                  <c:v>0.066</c:v>
                </c:pt>
                <c:pt idx="75">
                  <c:v>0.065</c:v>
                </c:pt>
                <c:pt idx="76">
                  <c:v>0.063</c:v>
                </c:pt>
                <c:pt idx="77">
                  <c:v>0.062</c:v>
                </c:pt>
                <c:pt idx="78">
                  <c:v>0.06</c:v>
                </c:pt>
                <c:pt idx="79">
                  <c:v>0.06</c:v>
                </c:pt>
                <c:pt idx="80">
                  <c:v>0.06</c:v>
                </c:pt>
                <c:pt idx="81">
                  <c:v>0.058</c:v>
                </c:pt>
                <c:pt idx="82">
                  <c:v>0.057</c:v>
                </c:pt>
                <c:pt idx="83">
                  <c:v>0.057</c:v>
                </c:pt>
                <c:pt idx="84">
                  <c:v>0.056</c:v>
                </c:pt>
                <c:pt idx="85">
                  <c:v>0.055</c:v>
                </c:pt>
                <c:pt idx="86">
                  <c:v>0.055</c:v>
                </c:pt>
                <c:pt idx="87">
                  <c:v>0.056</c:v>
                </c:pt>
                <c:pt idx="88">
                  <c:v>0.056</c:v>
                </c:pt>
                <c:pt idx="89">
                  <c:v>0.055</c:v>
                </c:pt>
                <c:pt idx="90">
                  <c:v>0.054</c:v>
                </c:pt>
                <c:pt idx="91">
                  <c:v>0.053</c:v>
                </c:pt>
                <c:pt idx="92">
                  <c:v>0.052</c:v>
                </c:pt>
                <c:pt idx="93">
                  <c:v>0.051</c:v>
                </c:pt>
                <c:pt idx="94">
                  <c:v>0.051</c:v>
                </c:pt>
                <c:pt idx="95">
                  <c:v>0.051</c:v>
                </c:pt>
                <c:pt idx="96">
                  <c:v>0.051</c:v>
                </c:pt>
              </c:numCache>
            </c:numRef>
          </c:val>
          <c:smooth val="0"/>
        </c:ser>
        <c:dLbls>
          <c:showLegendKey val="0"/>
          <c:showVal val="0"/>
          <c:showCatName val="0"/>
          <c:showSerName val="0"/>
          <c:showPercent val="0"/>
          <c:showBubbleSize val="0"/>
        </c:dLbls>
        <c:marker val="1"/>
        <c:smooth val="0"/>
        <c:axId val="-2104005440"/>
        <c:axId val="-2104002400"/>
      </c:lineChart>
      <c:lineChart>
        <c:grouping val="standard"/>
        <c:varyColors val="0"/>
        <c:ser>
          <c:idx val="1"/>
          <c:order val="1"/>
          <c:tx>
            <c:strRef>
              <c:f>Sheet1!$C$1</c:f>
              <c:strCache>
                <c:ptCount val="1"/>
                <c:pt idx="0">
                  <c:v>Regular earnings growth (RHS)</c:v>
                </c:pt>
              </c:strCache>
            </c:strRef>
          </c:tx>
          <c:spPr>
            <a:ln w="31750">
              <a:solidFill>
                <a:srgbClr val="FF0000"/>
              </a:solidFill>
            </a:ln>
          </c:spPr>
          <c:marker>
            <c:symbol val="none"/>
          </c:marker>
          <c:cat>
            <c:numRef>
              <c:f>Sheet1!$A$2:$A$99</c:f>
              <c:numCache>
                <c:formatCode>mmm\-yy</c:formatCode>
                <c:ptCount val="98"/>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numCache>
            </c:numRef>
          </c:cat>
          <c:val>
            <c:numRef>
              <c:f>Sheet1!$C$2:$C$99</c:f>
              <c:numCache>
                <c:formatCode>0.0%</c:formatCode>
                <c:ptCount val="98"/>
                <c:pt idx="0">
                  <c:v>0.041</c:v>
                </c:pt>
                <c:pt idx="1">
                  <c:v>0.041</c:v>
                </c:pt>
                <c:pt idx="2">
                  <c:v>0.041</c:v>
                </c:pt>
                <c:pt idx="3">
                  <c:v>0.044</c:v>
                </c:pt>
                <c:pt idx="4">
                  <c:v>0.042</c:v>
                </c:pt>
                <c:pt idx="5">
                  <c:v>0.04</c:v>
                </c:pt>
                <c:pt idx="6">
                  <c:v>0.036</c:v>
                </c:pt>
                <c:pt idx="7">
                  <c:v>0.034</c:v>
                </c:pt>
                <c:pt idx="8">
                  <c:v>0.033</c:v>
                </c:pt>
                <c:pt idx="9">
                  <c:v>0.034</c:v>
                </c:pt>
                <c:pt idx="10">
                  <c:v>0.034</c:v>
                </c:pt>
                <c:pt idx="11">
                  <c:v>0.033</c:v>
                </c:pt>
                <c:pt idx="12">
                  <c:v>0.031</c:v>
                </c:pt>
                <c:pt idx="13">
                  <c:v>0.029</c:v>
                </c:pt>
                <c:pt idx="14">
                  <c:v>0.025</c:v>
                </c:pt>
                <c:pt idx="15">
                  <c:v>0.022</c:v>
                </c:pt>
                <c:pt idx="16">
                  <c:v>0.021</c:v>
                </c:pt>
                <c:pt idx="17">
                  <c:v>0.02</c:v>
                </c:pt>
                <c:pt idx="18">
                  <c:v>0.019</c:v>
                </c:pt>
                <c:pt idx="19">
                  <c:v>0.016</c:v>
                </c:pt>
                <c:pt idx="20">
                  <c:v>0.014</c:v>
                </c:pt>
                <c:pt idx="21">
                  <c:v>0.012</c:v>
                </c:pt>
                <c:pt idx="22">
                  <c:v>0.011</c:v>
                </c:pt>
                <c:pt idx="23">
                  <c:v>0.011</c:v>
                </c:pt>
                <c:pt idx="24">
                  <c:v>0.014</c:v>
                </c:pt>
                <c:pt idx="25">
                  <c:v>0.016</c:v>
                </c:pt>
                <c:pt idx="26">
                  <c:v>0.018</c:v>
                </c:pt>
                <c:pt idx="27">
                  <c:v>0.017</c:v>
                </c:pt>
                <c:pt idx="28">
                  <c:v>0.016</c:v>
                </c:pt>
                <c:pt idx="29">
                  <c:v>0.013</c:v>
                </c:pt>
                <c:pt idx="30">
                  <c:v>0.016</c:v>
                </c:pt>
                <c:pt idx="31">
                  <c:v>0.02</c:v>
                </c:pt>
                <c:pt idx="32">
                  <c:v>0.022</c:v>
                </c:pt>
                <c:pt idx="33">
                  <c:v>0.022</c:v>
                </c:pt>
                <c:pt idx="34">
                  <c:v>0.023</c:v>
                </c:pt>
                <c:pt idx="35">
                  <c:v>0.022</c:v>
                </c:pt>
                <c:pt idx="36">
                  <c:v>0.022</c:v>
                </c:pt>
                <c:pt idx="37">
                  <c:v>0.021</c:v>
                </c:pt>
                <c:pt idx="38">
                  <c:v>0.02</c:v>
                </c:pt>
                <c:pt idx="39">
                  <c:v>0.019</c:v>
                </c:pt>
                <c:pt idx="40">
                  <c:v>0.02</c:v>
                </c:pt>
                <c:pt idx="41">
                  <c:v>0.021</c:v>
                </c:pt>
                <c:pt idx="42">
                  <c:v>0.02</c:v>
                </c:pt>
                <c:pt idx="43">
                  <c:v>0.017</c:v>
                </c:pt>
                <c:pt idx="44">
                  <c:v>0.016</c:v>
                </c:pt>
                <c:pt idx="45">
                  <c:v>0.017</c:v>
                </c:pt>
                <c:pt idx="46">
                  <c:v>0.018</c:v>
                </c:pt>
                <c:pt idx="47">
                  <c:v>0.019</c:v>
                </c:pt>
                <c:pt idx="48">
                  <c:v>0.016</c:v>
                </c:pt>
                <c:pt idx="49">
                  <c:v>0.015</c:v>
                </c:pt>
                <c:pt idx="50">
                  <c:v>0.015</c:v>
                </c:pt>
                <c:pt idx="51">
                  <c:v>0.018</c:v>
                </c:pt>
                <c:pt idx="52">
                  <c:v>0.018</c:v>
                </c:pt>
                <c:pt idx="53">
                  <c:v>0.018</c:v>
                </c:pt>
                <c:pt idx="54">
                  <c:v>0.019</c:v>
                </c:pt>
                <c:pt idx="55">
                  <c:v>0.02</c:v>
                </c:pt>
                <c:pt idx="56">
                  <c:v>0.019</c:v>
                </c:pt>
                <c:pt idx="57">
                  <c:v>0.016</c:v>
                </c:pt>
                <c:pt idx="58">
                  <c:v>0.014</c:v>
                </c:pt>
                <c:pt idx="59">
                  <c:v>0.013</c:v>
                </c:pt>
                <c:pt idx="60">
                  <c:v>0.012</c:v>
                </c:pt>
                <c:pt idx="61">
                  <c:v>0.01</c:v>
                </c:pt>
                <c:pt idx="62">
                  <c:v>0.008</c:v>
                </c:pt>
                <c:pt idx="63">
                  <c:v>0.009</c:v>
                </c:pt>
                <c:pt idx="64">
                  <c:v>0.01</c:v>
                </c:pt>
                <c:pt idx="65">
                  <c:v>0.011</c:v>
                </c:pt>
                <c:pt idx="66">
                  <c:v>0.01</c:v>
                </c:pt>
                <c:pt idx="67">
                  <c:v>0.008</c:v>
                </c:pt>
                <c:pt idx="68">
                  <c:v>0.008</c:v>
                </c:pt>
                <c:pt idx="69">
                  <c:v>0.008</c:v>
                </c:pt>
                <c:pt idx="70">
                  <c:v>0.008</c:v>
                </c:pt>
                <c:pt idx="71">
                  <c:v>0.01</c:v>
                </c:pt>
                <c:pt idx="72">
                  <c:v>0.012</c:v>
                </c:pt>
                <c:pt idx="73">
                  <c:v>0.014</c:v>
                </c:pt>
                <c:pt idx="74">
                  <c:v>0.013</c:v>
                </c:pt>
                <c:pt idx="75">
                  <c:v>0.009</c:v>
                </c:pt>
                <c:pt idx="76">
                  <c:v>0.007</c:v>
                </c:pt>
                <c:pt idx="77">
                  <c:v>0.007</c:v>
                </c:pt>
                <c:pt idx="78">
                  <c:v>0.008</c:v>
                </c:pt>
                <c:pt idx="79">
                  <c:v>0.009</c:v>
                </c:pt>
                <c:pt idx="80">
                  <c:v>0.012</c:v>
                </c:pt>
                <c:pt idx="81">
                  <c:v>0.017</c:v>
                </c:pt>
                <c:pt idx="82">
                  <c:v>0.019</c:v>
                </c:pt>
                <c:pt idx="83">
                  <c:v>0.018</c:v>
                </c:pt>
                <c:pt idx="84">
                  <c:v>0.017</c:v>
                </c:pt>
                <c:pt idx="85">
                  <c:v>0.019</c:v>
                </c:pt>
                <c:pt idx="86">
                  <c:v>0.023</c:v>
                </c:pt>
                <c:pt idx="87">
                  <c:v>0.027</c:v>
                </c:pt>
                <c:pt idx="88">
                  <c:v>0.028</c:v>
                </c:pt>
                <c:pt idx="89">
                  <c:v>0.028</c:v>
                </c:pt>
                <c:pt idx="90">
                  <c:v>0.029</c:v>
                </c:pt>
                <c:pt idx="91">
                  <c:v>0.028</c:v>
                </c:pt>
                <c:pt idx="92">
                  <c:v>0.024</c:v>
                </c:pt>
                <c:pt idx="93">
                  <c:v>0.02</c:v>
                </c:pt>
                <c:pt idx="94">
                  <c:v>0.019</c:v>
                </c:pt>
                <c:pt idx="95">
                  <c:v>0.02</c:v>
                </c:pt>
                <c:pt idx="96">
                  <c:v>0.022</c:v>
                </c:pt>
                <c:pt idx="97">
                  <c:v>0.022</c:v>
                </c:pt>
              </c:numCache>
            </c:numRef>
          </c:val>
          <c:smooth val="0"/>
        </c:ser>
        <c:dLbls>
          <c:showLegendKey val="0"/>
          <c:showVal val="0"/>
          <c:showCatName val="0"/>
          <c:showSerName val="0"/>
          <c:showPercent val="0"/>
          <c:showBubbleSize val="0"/>
        </c:dLbls>
        <c:marker val="1"/>
        <c:smooth val="0"/>
        <c:axId val="-2103996192"/>
        <c:axId val="-2103999072"/>
      </c:lineChart>
      <c:dateAx>
        <c:axId val="-2104005440"/>
        <c:scaling>
          <c:orientation val="minMax"/>
          <c:min val="39845.0"/>
        </c:scaling>
        <c:delete val="0"/>
        <c:axPos val="b"/>
        <c:minorGridlines/>
        <c:numFmt formatCode="mmm\-yy" sourceLinked="1"/>
        <c:majorTickMark val="out"/>
        <c:minorTickMark val="none"/>
        <c:tickLblPos val="nextTo"/>
        <c:txPr>
          <a:bodyPr rot="-5400000" vert="horz"/>
          <a:lstStyle/>
          <a:p>
            <a:pPr>
              <a:defRPr/>
            </a:pPr>
            <a:endParaRPr lang="en-US"/>
          </a:p>
        </c:txPr>
        <c:crossAx val="-2104002400"/>
        <c:crosses val="autoZero"/>
        <c:auto val="1"/>
        <c:lblOffset val="100"/>
        <c:baseTimeUnit val="months"/>
        <c:majorUnit val="6.0"/>
        <c:majorTimeUnit val="months"/>
        <c:minorUnit val="6.0"/>
        <c:minorTimeUnit val="months"/>
      </c:dateAx>
      <c:valAx>
        <c:axId val="-2104002400"/>
        <c:scaling>
          <c:orientation val="minMax"/>
          <c:max val="0.09"/>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a:solidFill>
                  <a:srgbClr val="0066FF"/>
                </a:solidFill>
              </a:defRPr>
            </a:pPr>
            <a:endParaRPr lang="en-US"/>
          </a:p>
        </c:txPr>
        <c:crossAx val="-2104005440"/>
        <c:crosses val="autoZero"/>
        <c:crossBetween val="midCat"/>
      </c:valAx>
      <c:valAx>
        <c:axId val="-2103999072"/>
        <c:scaling>
          <c:orientation val="minMax"/>
          <c:max val="0.045"/>
        </c:scaling>
        <c:delete val="0"/>
        <c:axPos val="r"/>
        <c:numFmt formatCode="0.0%" sourceLinked="0"/>
        <c:majorTickMark val="out"/>
        <c:minorTickMark val="none"/>
        <c:tickLblPos val="nextTo"/>
        <c:txPr>
          <a:bodyPr/>
          <a:lstStyle/>
          <a:p>
            <a:pPr>
              <a:defRPr>
                <a:solidFill>
                  <a:srgbClr val="FF0000"/>
                </a:solidFill>
              </a:defRPr>
            </a:pPr>
            <a:endParaRPr lang="en-US"/>
          </a:p>
        </c:txPr>
        <c:crossAx val="-2103996192"/>
        <c:crosses val="max"/>
        <c:crossBetween val="between"/>
      </c:valAx>
      <c:dateAx>
        <c:axId val="-2103996192"/>
        <c:scaling>
          <c:orientation val="minMax"/>
        </c:scaling>
        <c:delete val="1"/>
        <c:axPos val="b"/>
        <c:numFmt formatCode="mmm\-yy" sourceLinked="1"/>
        <c:majorTickMark val="out"/>
        <c:minorTickMark val="none"/>
        <c:tickLblPos val="nextTo"/>
        <c:crossAx val="-2103999072"/>
        <c:crosses val="autoZero"/>
        <c:auto val="1"/>
        <c:lblOffset val="100"/>
        <c:baseTimeUnit val="months"/>
      </c:dateAx>
    </c:plotArea>
    <c:legend>
      <c:legendPos val="b"/>
      <c:layout>
        <c:manualLayout>
          <c:xMode val="edge"/>
          <c:yMode val="edge"/>
          <c:x val="0.0"/>
          <c:y val="0.87580491511205"/>
          <c:w val="1.0"/>
          <c:h val="0.108496458950359"/>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531761608978"/>
          <c:y val="0.0340510060286849"/>
          <c:w val="0.828661786778119"/>
          <c:h val="0.618339240158997"/>
        </c:manualLayout>
      </c:layout>
      <c:barChart>
        <c:barDir val="col"/>
        <c:grouping val="clustered"/>
        <c:varyColors val="0"/>
        <c:ser>
          <c:idx val="1"/>
          <c:order val="0"/>
          <c:tx>
            <c:strRef>
              <c:f>Sheet1!$B$1</c:f>
              <c:strCache>
                <c:ptCount val="1"/>
                <c:pt idx="0">
                  <c:v>Q4 2015</c:v>
                </c:pt>
              </c:strCache>
            </c:strRef>
          </c:tx>
          <c:spPr>
            <a:solidFill>
              <a:srgbClr val="FFFF00"/>
            </a:solidFill>
            <a:ln>
              <a:solidFill>
                <a:schemeClr val="tx1">
                  <a:lumMod val="65000"/>
                  <a:lumOff val="35000"/>
                </a:schemeClr>
              </a:solidFill>
            </a:ln>
          </c:spPr>
          <c:invertIfNegative val="0"/>
          <c:dPt>
            <c:idx val="5"/>
            <c:invertIfNegative val="0"/>
            <c:bubble3D val="0"/>
          </c:dPt>
          <c:dPt>
            <c:idx val="6"/>
            <c:invertIfNegative val="0"/>
            <c:bubble3D val="0"/>
            <c:spPr>
              <a:solidFill>
                <a:srgbClr val="7BC23E"/>
              </a:solidFill>
              <a:ln>
                <a:solidFill>
                  <a:schemeClr val="tx1">
                    <a:lumMod val="65000"/>
                    <a:lumOff val="35000"/>
                  </a:schemeClr>
                </a:solidFill>
              </a:ln>
            </c:spPr>
          </c:dPt>
          <c:dPt>
            <c:idx val="7"/>
            <c:invertIfNegative val="0"/>
            <c:bubble3D val="0"/>
          </c:dPt>
          <c:dPt>
            <c:idx val="8"/>
            <c:invertIfNegative val="0"/>
            <c:bubble3D val="0"/>
          </c:dPt>
          <c:cat>
            <c:strRef>
              <c:f>Sheet1!$A$2:$A$14</c:f>
              <c:strCache>
                <c:ptCount val="13"/>
                <c:pt idx="0">
                  <c:v>North East</c:v>
                </c:pt>
                <c:pt idx="1">
                  <c:v>Northern Ireland</c:v>
                </c:pt>
                <c:pt idx="2">
                  <c:v>Scotland</c:v>
                </c:pt>
                <c:pt idx="3">
                  <c:v>Yorkshire &amp; Humber</c:v>
                </c:pt>
                <c:pt idx="4">
                  <c:v>East Midlands</c:v>
                </c:pt>
                <c:pt idx="5">
                  <c:v>London</c:v>
                </c:pt>
                <c:pt idx="6">
                  <c:v>UK</c:v>
                </c:pt>
                <c:pt idx="7">
                  <c:v>South West</c:v>
                </c:pt>
                <c:pt idx="8">
                  <c:v>South East</c:v>
                </c:pt>
                <c:pt idx="9">
                  <c:v>North West</c:v>
                </c:pt>
                <c:pt idx="10">
                  <c:v>West Midlands</c:v>
                </c:pt>
                <c:pt idx="11">
                  <c:v>Wales</c:v>
                </c:pt>
                <c:pt idx="12">
                  <c:v>East</c:v>
                </c:pt>
              </c:strCache>
            </c:strRef>
          </c:cat>
          <c:val>
            <c:numRef>
              <c:f>Sheet1!$B$2:$B$14</c:f>
              <c:numCache>
                <c:formatCode>0.0%</c:formatCode>
                <c:ptCount val="13"/>
                <c:pt idx="0">
                  <c:v>0.0145540323057243</c:v>
                </c:pt>
                <c:pt idx="1">
                  <c:v>0.0153447307962302</c:v>
                </c:pt>
                <c:pt idx="2">
                  <c:v>0.0124544561497808</c:v>
                </c:pt>
                <c:pt idx="3">
                  <c:v>0.0154625507091364</c:v>
                </c:pt>
                <c:pt idx="4">
                  <c:v>0.0194021758264862</c:v>
                </c:pt>
                <c:pt idx="5">
                  <c:v>0.0187007760650033</c:v>
                </c:pt>
                <c:pt idx="6">
                  <c:v>0.0218857246189841</c:v>
                </c:pt>
                <c:pt idx="7">
                  <c:v>0.0216274129836334</c:v>
                </c:pt>
                <c:pt idx="8">
                  <c:v>0.0221359079133845</c:v>
                </c:pt>
                <c:pt idx="9">
                  <c:v>0.0259449688102884</c:v>
                </c:pt>
                <c:pt idx="10">
                  <c:v>0.0217524350441689</c:v>
                </c:pt>
                <c:pt idx="11">
                  <c:v>0.0243471977859169</c:v>
                </c:pt>
                <c:pt idx="12">
                  <c:v>0.0272893923570676</c:v>
                </c:pt>
              </c:numCache>
            </c:numRef>
          </c:val>
        </c:ser>
        <c:ser>
          <c:idx val="0"/>
          <c:order val="1"/>
          <c:tx>
            <c:strRef>
              <c:f>Sheet1!$C$1</c:f>
              <c:strCache>
                <c:ptCount val="1"/>
                <c:pt idx="0">
                  <c:v>Q1 2016</c:v>
                </c:pt>
              </c:strCache>
            </c:strRef>
          </c:tx>
          <c:spPr>
            <a:solidFill>
              <a:srgbClr val="0066FF"/>
            </a:solidFill>
            <a:ln>
              <a:solidFill>
                <a:schemeClr val="bg1">
                  <a:lumMod val="50000"/>
                </a:schemeClr>
              </a:solidFill>
            </a:ln>
          </c:spPr>
          <c:invertIfNegative val="0"/>
          <c:dPt>
            <c:idx val="5"/>
            <c:invertIfNegative val="0"/>
            <c:bubble3D val="0"/>
          </c:dPt>
          <c:dPt>
            <c:idx val="6"/>
            <c:invertIfNegative val="0"/>
            <c:bubble3D val="0"/>
            <c:spPr>
              <a:solidFill>
                <a:srgbClr val="008000"/>
              </a:solidFill>
              <a:ln>
                <a:solidFill>
                  <a:schemeClr val="bg1">
                    <a:lumMod val="50000"/>
                  </a:schemeClr>
                </a:solidFill>
              </a:ln>
            </c:spPr>
          </c:dPt>
          <c:dPt>
            <c:idx val="7"/>
            <c:invertIfNegative val="0"/>
            <c:bubble3D val="0"/>
          </c:dPt>
          <c:dPt>
            <c:idx val="8"/>
            <c:invertIfNegative val="0"/>
            <c:bubble3D val="0"/>
          </c:dPt>
          <c:cat>
            <c:strRef>
              <c:f>Sheet1!$A$2:$A$14</c:f>
              <c:strCache>
                <c:ptCount val="13"/>
                <c:pt idx="0">
                  <c:v>North East</c:v>
                </c:pt>
                <c:pt idx="1">
                  <c:v>Northern Ireland</c:v>
                </c:pt>
                <c:pt idx="2">
                  <c:v>Scotland</c:v>
                </c:pt>
                <c:pt idx="3">
                  <c:v>Yorkshire &amp; Humber</c:v>
                </c:pt>
                <c:pt idx="4">
                  <c:v>East Midlands</c:v>
                </c:pt>
                <c:pt idx="5">
                  <c:v>London</c:v>
                </c:pt>
                <c:pt idx="6">
                  <c:v>UK</c:v>
                </c:pt>
                <c:pt idx="7">
                  <c:v>South West</c:v>
                </c:pt>
                <c:pt idx="8">
                  <c:v>South East</c:v>
                </c:pt>
                <c:pt idx="9">
                  <c:v>North West</c:v>
                </c:pt>
                <c:pt idx="10">
                  <c:v>West Midlands</c:v>
                </c:pt>
                <c:pt idx="11">
                  <c:v>Wales</c:v>
                </c:pt>
                <c:pt idx="12">
                  <c:v>East</c:v>
                </c:pt>
              </c:strCache>
            </c:strRef>
          </c:cat>
          <c:val>
            <c:numRef>
              <c:f>Sheet1!$C$2:$C$14</c:f>
              <c:numCache>
                <c:formatCode>0.0%</c:formatCode>
                <c:ptCount val="13"/>
                <c:pt idx="0">
                  <c:v>0.0126409196940875</c:v>
                </c:pt>
                <c:pt idx="1">
                  <c:v>0.0135121211898748</c:v>
                </c:pt>
                <c:pt idx="2">
                  <c:v>0.0138470094823231</c:v>
                </c:pt>
                <c:pt idx="3">
                  <c:v>0.0162497735821534</c:v>
                </c:pt>
                <c:pt idx="4">
                  <c:v>0.0189630253243991</c:v>
                </c:pt>
                <c:pt idx="5">
                  <c:v>0.0192139317932989</c:v>
                </c:pt>
                <c:pt idx="6">
                  <c:v>0.0196793076536632</c:v>
                </c:pt>
                <c:pt idx="7">
                  <c:v>0.020137693593463</c:v>
                </c:pt>
                <c:pt idx="8">
                  <c:v>0.0202427832841059</c:v>
                </c:pt>
                <c:pt idx="9">
                  <c:v>0.0224729389223186</c:v>
                </c:pt>
                <c:pt idx="10">
                  <c:v>0.0225273305420444</c:v>
                </c:pt>
                <c:pt idx="11">
                  <c:v>0.0259151329316043</c:v>
                </c:pt>
                <c:pt idx="12">
                  <c:v>0.0282839535065591</c:v>
                </c:pt>
              </c:numCache>
            </c:numRef>
          </c:val>
        </c:ser>
        <c:dLbls>
          <c:showLegendKey val="0"/>
          <c:showVal val="0"/>
          <c:showCatName val="0"/>
          <c:showSerName val="0"/>
          <c:showPercent val="0"/>
          <c:showBubbleSize val="0"/>
        </c:dLbls>
        <c:gapWidth val="50"/>
        <c:axId val="2135205040"/>
        <c:axId val="2135200672"/>
      </c:barChart>
      <c:catAx>
        <c:axId val="2135205040"/>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txPr>
          <a:bodyPr rot="-3120000"/>
          <a:lstStyle/>
          <a:p>
            <a:pPr>
              <a:defRPr/>
            </a:pPr>
            <a:endParaRPr lang="en-US"/>
          </a:p>
        </c:txPr>
        <c:crossAx val="2135200672"/>
        <c:crosses val="autoZero"/>
        <c:auto val="1"/>
        <c:lblAlgn val="ctr"/>
        <c:lblOffset val="100"/>
        <c:noMultiLvlLbl val="0"/>
      </c:catAx>
      <c:valAx>
        <c:axId val="2135200672"/>
        <c:scaling>
          <c:orientation val="minMax"/>
          <c:max val="0.04"/>
        </c:scaling>
        <c:delete val="0"/>
        <c:axPos val="l"/>
        <c:majorGridlines>
          <c:spPr>
            <a:ln>
              <a:solidFill>
                <a:schemeClr val="bg1">
                  <a:lumMod val="75000"/>
                </a:schemeClr>
              </a:solidFill>
            </a:ln>
          </c:spPr>
        </c:majorGridlines>
        <c:numFmt formatCode="0.0%" sourceLinked="0"/>
        <c:majorTickMark val="out"/>
        <c:minorTickMark val="none"/>
        <c:tickLblPos val="nextTo"/>
        <c:crossAx val="2135205040"/>
        <c:crosses val="autoZero"/>
        <c:crossBetween val="between"/>
      </c:valAx>
    </c:plotArea>
    <c:legend>
      <c:legendPos val="b"/>
      <c:layout>
        <c:manualLayout>
          <c:xMode val="edge"/>
          <c:yMode val="edge"/>
          <c:x val="0.323255085782899"/>
          <c:y val="0.942937679886997"/>
          <c:w val="0.381642136375182"/>
          <c:h val="0.0570623201130028"/>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531761608978"/>
          <c:y val="0.0340510060286849"/>
          <c:w val="0.828661786778119"/>
          <c:h val="0.618339240158997"/>
        </c:manualLayout>
      </c:layout>
      <c:barChart>
        <c:barDir val="col"/>
        <c:grouping val="clustered"/>
        <c:varyColors val="0"/>
        <c:ser>
          <c:idx val="0"/>
          <c:order val="0"/>
          <c:tx>
            <c:strRef>
              <c:f>Sheet1!$B$1</c:f>
              <c:strCache>
                <c:ptCount val="1"/>
                <c:pt idx="0">
                  <c:v>Q4 2015</c:v>
                </c:pt>
              </c:strCache>
            </c:strRef>
          </c:tx>
          <c:spPr>
            <a:solidFill>
              <a:srgbClr val="FFCC00"/>
            </a:solidFill>
            <a:ln>
              <a:solidFill>
                <a:schemeClr val="bg1">
                  <a:lumMod val="50000"/>
                </a:schemeClr>
              </a:solidFill>
            </a:ln>
          </c:spPr>
          <c:invertIfNegative val="0"/>
          <c:dPt>
            <c:idx val="3"/>
            <c:invertIfNegative val="0"/>
            <c:bubble3D val="0"/>
          </c:dPt>
          <c:dPt>
            <c:idx val="4"/>
            <c:invertIfNegative val="0"/>
            <c:bubble3D val="0"/>
            <c:spPr>
              <a:solidFill>
                <a:srgbClr val="7BC23E"/>
              </a:solidFill>
              <a:ln>
                <a:solidFill>
                  <a:schemeClr val="bg1">
                    <a:lumMod val="50000"/>
                  </a:schemeClr>
                </a:solidFill>
              </a:ln>
            </c:spPr>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cat>
            <c:strRef>
              <c:f>Sheet1!$A$2:$A$14</c:f>
              <c:strCache>
                <c:ptCount val="13"/>
                <c:pt idx="0">
                  <c:v>Scotland</c:v>
                </c:pt>
                <c:pt idx="1">
                  <c:v>North East</c:v>
                </c:pt>
                <c:pt idx="2">
                  <c:v>London</c:v>
                </c:pt>
                <c:pt idx="3">
                  <c:v>Yorks &amp; Humber</c:v>
                </c:pt>
                <c:pt idx="4">
                  <c:v>UK</c:v>
                </c:pt>
                <c:pt idx="5">
                  <c:v>East Midlands</c:v>
                </c:pt>
                <c:pt idx="6">
                  <c:v>South East</c:v>
                </c:pt>
                <c:pt idx="7">
                  <c:v>Northern Ireland</c:v>
                </c:pt>
                <c:pt idx="8">
                  <c:v>South West</c:v>
                </c:pt>
                <c:pt idx="9">
                  <c:v>North West</c:v>
                </c:pt>
                <c:pt idx="10">
                  <c:v>West Midlands</c:v>
                </c:pt>
                <c:pt idx="11">
                  <c:v>Wales</c:v>
                </c:pt>
                <c:pt idx="12">
                  <c:v>East</c:v>
                </c:pt>
              </c:strCache>
            </c:strRef>
          </c:cat>
          <c:val>
            <c:numRef>
              <c:f>Sheet1!$B$2:$B$14</c:f>
              <c:numCache>
                <c:formatCode>0.0%</c:formatCode>
                <c:ptCount val="13"/>
                <c:pt idx="0">
                  <c:v>0.0461715343075901</c:v>
                </c:pt>
                <c:pt idx="1">
                  <c:v>0.0665954412777767</c:v>
                </c:pt>
                <c:pt idx="2">
                  <c:v>0.0596903565583535</c:v>
                </c:pt>
                <c:pt idx="3">
                  <c:v>0.0603314220032187</c:v>
                </c:pt>
                <c:pt idx="4">
                  <c:v>0.0797207329615415</c:v>
                </c:pt>
                <c:pt idx="5">
                  <c:v>0.0747041045262602</c:v>
                </c:pt>
                <c:pt idx="6">
                  <c:v>0.0870055268688088</c:v>
                </c:pt>
                <c:pt idx="7">
                  <c:v>0.0991492518364862</c:v>
                </c:pt>
                <c:pt idx="8">
                  <c:v>0.089163397565976</c:v>
                </c:pt>
                <c:pt idx="9">
                  <c:v>0.0977232221885948</c:v>
                </c:pt>
                <c:pt idx="10">
                  <c:v>0.0843849948941424</c:v>
                </c:pt>
                <c:pt idx="11">
                  <c:v>0.0882745616505258</c:v>
                </c:pt>
                <c:pt idx="12">
                  <c:v>0.0982058794210405</c:v>
                </c:pt>
              </c:numCache>
            </c:numRef>
          </c:val>
        </c:ser>
        <c:ser>
          <c:idx val="1"/>
          <c:order val="1"/>
          <c:tx>
            <c:strRef>
              <c:f>Sheet1!$C$1</c:f>
              <c:strCache>
                <c:ptCount val="1"/>
                <c:pt idx="0">
                  <c:v>Q1 2016</c:v>
                </c:pt>
              </c:strCache>
            </c:strRef>
          </c:tx>
          <c:spPr>
            <a:solidFill>
              <a:srgbClr val="0066FF"/>
            </a:solidFill>
            <a:ln>
              <a:solidFill>
                <a:schemeClr val="tx1">
                  <a:lumMod val="65000"/>
                  <a:lumOff val="35000"/>
                </a:schemeClr>
              </a:solidFill>
            </a:ln>
          </c:spPr>
          <c:invertIfNegative val="0"/>
          <c:dPt>
            <c:idx val="2"/>
            <c:invertIfNegative val="0"/>
            <c:bubble3D val="0"/>
          </c:dPt>
          <c:dPt>
            <c:idx val="3"/>
            <c:invertIfNegative val="0"/>
            <c:bubble3D val="0"/>
          </c:dPt>
          <c:dPt>
            <c:idx val="4"/>
            <c:invertIfNegative val="0"/>
            <c:bubble3D val="0"/>
            <c:spPr>
              <a:solidFill>
                <a:srgbClr val="008000"/>
              </a:solidFill>
              <a:ln>
                <a:solidFill>
                  <a:schemeClr val="tx1">
                    <a:lumMod val="65000"/>
                    <a:lumOff val="35000"/>
                  </a:schemeClr>
                </a:solidFill>
              </a:ln>
            </c:spPr>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cat>
            <c:strRef>
              <c:f>Sheet1!$A$2:$A$14</c:f>
              <c:strCache>
                <c:ptCount val="13"/>
                <c:pt idx="0">
                  <c:v>Scotland</c:v>
                </c:pt>
                <c:pt idx="1">
                  <c:v>North East</c:v>
                </c:pt>
                <c:pt idx="2">
                  <c:v>London</c:v>
                </c:pt>
                <c:pt idx="3">
                  <c:v>Yorks &amp; Humber</c:v>
                </c:pt>
                <c:pt idx="4">
                  <c:v>UK</c:v>
                </c:pt>
                <c:pt idx="5">
                  <c:v>East Midlands</c:v>
                </c:pt>
                <c:pt idx="6">
                  <c:v>South East</c:v>
                </c:pt>
                <c:pt idx="7">
                  <c:v>Northern Ireland</c:v>
                </c:pt>
                <c:pt idx="8">
                  <c:v>South West</c:v>
                </c:pt>
                <c:pt idx="9">
                  <c:v>North West</c:v>
                </c:pt>
                <c:pt idx="10">
                  <c:v>West Midlands</c:v>
                </c:pt>
                <c:pt idx="11">
                  <c:v>Wales</c:v>
                </c:pt>
                <c:pt idx="12">
                  <c:v>East</c:v>
                </c:pt>
              </c:strCache>
            </c:strRef>
          </c:cat>
          <c:val>
            <c:numRef>
              <c:f>Sheet1!$C$2:$C$14</c:f>
              <c:numCache>
                <c:formatCode>0.0%</c:formatCode>
                <c:ptCount val="13"/>
                <c:pt idx="0">
                  <c:v>0.0440541633993696</c:v>
                </c:pt>
                <c:pt idx="1">
                  <c:v>0.0485200272114985</c:v>
                </c:pt>
                <c:pt idx="2">
                  <c:v>0.0553374964379694</c:v>
                </c:pt>
                <c:pt idx="3">
                  <c:v>0.0557897008924964</c:v>
                </c:pt>
                <c:pt idx="4">
                  <c:v>0.0645390809715119</c:v>
                </c:pt>
                <c:pt idx="5">
                  <c:v>0.0647744629439895</c:v>
                </c:pt>
                <c:pt idx="6">
                  <c:v>0.070796634996172</c:v>
                </c:pt>
                <c:pt idx="7">
                  <c:v>0.0716884846872763</c:v>
                </c:pt>
                <c:pt idx="8">
                  <c:v>0.0737154905478577</c:v>
                </c:pt>
                <c:pt idx="9">
                  <c:v>0.0763104526055694</c:v>
                </c:pt>
                <c:pt idx="10">
                  <c:v>0.0785385578320024</c:v>
                </c:pt>
                <c:pt idx="11">
                  <c:v>0.0851376809083279</c:v>
                </c:pt>
                <c:pt idx="12">
                  <c:v>0.0927941646555217</c:v>
                </c:pt>
              </c:numCache>
            </c:numRef>
          </c:val>
        </c:ser>
        <c:dLbls>
          <c:showLegendKey val="0"/>
          <c:showVal val="0"/>
          <c:showCatName val="0"/>
          <c:showSerName val="0"/>
          <c:showPercent val="0"/>
          <c:showBubbleSize val="0"/>
        </c:dLbls>
        <c:gapWidth val="50"/>
        <c:axId val="-2103728016"/>
        <c:axId val="-2103724576"/>
      </c:barChart>
      <c:catAx>
        <c:axId val="-2103728016"/>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txPr>
          <a:bodyPr rot="-3120000"/>
          <a:lstStyle/>
          <a:p>
            <a:pPr>
              <a:defRPr/>
            </a:pPr>
            <a:endParaRPr lang="en-US"/>
          </a:p>
        </c:txPr>
        <c:crossAx val="-2103724576"/>
        <c:crosses val="autoZero"/>
        <c:auto val="1"/>
        <c:lblAlgn val="ctr"/>
        <c:lblOffset val="100"/>
        <c:noMultiLvlLbl val="0"/>
      </c:catAx>
      <c:valAx>
        <c:axId val="-2103724576"/>
        <c:scaling>
          <c:orientation val="minMax"/>
        </c:scaling>
        <c:delete val="0"/>
        <c:axPos val="l"/>
        <c:majorGridlines>
          <c:spPr>
            <a:ln>
              <a:solidFill>
                <a:schemeClr val="bg1">
                  <a:lumMod val="75000"/>
                </a:schemeClr>
              </a:solidFill>
            </a:ln>
          </c:spPr>
        </c:majorGridlines>
        <c:numFmt formatCode="0%" sourceLinked="0"/>
        <c:majorTickMark val="out"/>
        <c:minorTickMark val="none"/>
        <c:tickLblPos val="nextTo"/>
        <c:crossAx val="-2103728016"/>
        <c:crosses val="autoZero"/>
        <c:crossBetween val="between"/>
      </c:valAx>
    </c:plotArea>
    <c:legend>
      <c:legendPos val="b"/>
      <c:layout>
        <c:manualLayout>
          <c:xMode val="edge"/>
          <c:yMode val="edge"/>
          <c:x val="0.295102593114277"/>
          <c:y val="0.942937716982992"/>
          <c:w val="0.381642136375182"/>
          <c:h val="0.057062283017008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5531761608978"/>
          <c:y val="0.0340510060286849"/>
          <c:w val="0.828661786778119"/>
          <c:h val="0.618339240158997"/>
        </c:manualLayout>
      </c:layout>
      <c:barChart>
        <c:barDir val="col"/>
        <c:grouping val="clustered"/>
        <c:varyColors val="0"/>
        <c:ser>
          <c:idx val="0"/>
          <c:order val="0"/>
          <c:tx>
            <c:strRef>
              <c:f>Sheet1!$B$1</c:f>
              <c:strCache>
                <c:ptCount val="1"/>
                <c:pt idx="0">
                  <c:v>Q1 2015</c:v>
                </c:pt>
              </c:strCache>
            </c:strRef>
          </c:tx>
          <c:spPr>
            <a:solidFill>
              <a:srgbClr val="FFCC00"/>
            </a:solidFill>
            <a:ln>
              <a:solidFill>
                <a:schemeClr val="bg1">
                  <a:lumMod val="50000"/>
                </a:schemeClr>
              </a:solidFill>
            </a:ln>
          </c:spPr>
          <c:invertIfNegative val="0"/>
          <c:dPt>
            <c:idx val="8"/>
            <c:invertIfNegative val="0"/>
            <c:bubble3D val="0"/>
            <c:spPr>
              <a:solidFill>
                <a:srgbClr val="FFC000"/>
              </a:solidFill>
              <a:ln>
                <a:solidFill>
                  <a:schemeClr val="bg1">
                    <a:lumMod val="50000"/>
                  </a:schemeClr>
                </a:solidFill>
              </a:ln>
            </c:spPr>
          </c:dPt>
          <c:dPt>
            <c:idx val="9"/>
            <c:invertIfNegative val="0"/>
            <c:bubble3D val="0"/>
            <c:spPr>
              <a:solidFill>
                <a:srgbClr val="7BC23E"/>
              </a:solidFill>
              <a:ln>
                <a:solidFill>
                  <a:schemeClr val="bg1">
                    <a:lumMod val="50000"/>
                  </a:schemeClr>
                </a:solidFill>
              </a:ln>
            </c:spPr>
          </c:dPt>
          <c:cat>
            <c:strRef>
              <c:f>Sheet1!$A$2:$A$14</c:f>
              <c:strCache>
                <c:ptCount val="13"/>
                <c:pt idx="0">
                  <c:v>Northern Ireland</c:v>
                </c:pt>
                <c:pt idx="1">
                  <c:v>North East</c:v>
                </c:pt>
                <c:pt idx="2">
                  <c:v>West Midlands</c:v>
                </c:pt>
                <c:pt idx="3">
                  <c:v>Yorks &amp; Humber</c:v>
                </c:pt>
                <c:pt idx="4">
                  <c:v>Wales</c:v>
                </c:pt>
                <c:pt idx="5">
                  <c:v>North West</c:v>
                </c:pt>
                <c:pt idx="6">
                  <c:v>East Midlands</c:v>
                </c:pt>
                <c:pt idx="7">
                  <c:v>South West</c:v>
                </c:pt>
                <c:pt idx="8">
                  <c:v>Scotland</c:v>
                </c:pt>
                <c:pt idx="9">
                  <c:v>UK</c:v>
                </c:pt>
                <c:pt idx="10">
                  <c:v>South East</c:v>
                </c:pt>
                <c:pt idx="11">
                  <c:v>East</c:v>
                </c:pt>
                <c:pt idx="12">
                  <c:v>London</c:v>
                </c:pt>
              </c:strCache>
            </c:strRef>
          </c:cat>
          <c:val>
            <c:numRef>
              <c:f>Sheet1!$B$2:$B$14</c:f>
              <c:numCache>
                <c:formatCode>#,##0</c:formatCode>
                <c:ptCount val="13"/>
                <c:pt idx="0">
                  <c:v>93.49516179182222</c:v>
                </c:pt>
                <c:pt idx="1">
                  <c:v>123.1974017998693</c:v>
                </c:pt>
                <c:pt idx="2">
                  <c:v>160.0697691065236</c:v>
                </c:pt>
                <c:pt idx="3">
                  <c:v>163.8860665253444</c:v>
                </c:pt>
                <c:pt idx="4">
                  <c:v>162.8159562411569</c:v>
                </c:pt>
                <c:pt idx="5">
                  <c:v>165.4613628934506</c:v>
                </c:pt>
                <c:pt idx="6">
                  <c:v>167.4300907185312</c:v>
                </c:pt>
                <c:pt idx="7">
                  <c:v>170.0493903641029</c:v>
                </c:pt>
                <c:pt idx="8">
                  <c:v>186.9140901073245</c:v>
                </c:pt>
                <c:pt idx="9">
                  <c:v>185.447181713378</c:v>
                </c:pt>
                <c:pt idx="10">
                  <c:v>198.7528560151434</c:v>
                </c:pt>
                <c:pt idx="11">
                  <c:v>206.4108149768678</c:v>
                </c:pt>
                <c:pt idx="12">
                  <c:v>252.1406938992548</c:v>
                </c:pt>
              </c:numCache>
            </c:numRef>
          </c:val>
        </c:ser>
        <c:ser>
          <c:idx val="1"/>
          <c:order val="1"/>
          <c:tx>
            <c:strRef>
              <c:f>Sheet1!$C$1</c:f>
              <c:strCache>
                <c:ptCount val="1"/>
                <c:pt idx="0">
                  <c:v>Q1 2016</c:v>
                </c:pt>
              </c:strCache>
            </c:strRef>
          </c:tx>
          <c:spPr>
            <a:solidFill>
              <a:srgbClr val="0070C0"/>
            </a:solidFill>
            <a:ln>
              <a:solidFill>
                <a:schemeClr val="tx1">
                  <a:lumMod val="65000"/>
                  <a:lumOff val="35000"/>
                </a:schemeClr>
              </a:solidFill>
            </a:ln>
          </c:spPr>
          <c:invertIfNegative val="0"/>
          <c:dPt>
            <c:idx val="8"/>
            <c:invertIfNegative val="0"/>
            <c:bubble3D val="0"/>
            <c:spPr>
              <a:solidFill>
                <a:srgbClr val="0066FF"/>
              </a:solidFill>
              <a:ln>
                <a:solidFill>
                  <a:schemeClr val="tx1">
                    <a:lumMod val="65000"/>
                    <a:lumOff val="35000"/>
                  </a:schemeClr>
                </a:solidFill>
              </a:ln>
            </c:spPr>
          </c:dPt>
          <c:dPt>
            <c:idx val="9"/>
            <c:invertIfNegative val="0"/>
            <c:bubble3D val="0"/>
            <c:spPr>
              <a:solidFill>
                <a:srgbClr val="008000"/>
              </a:solidFill>
              <a:ln>
                <a:solidFill>
                  <a:schemeClr val="tx1">
                    <a:lumMod val="65000"/>
                    <a:lumOff val="35000"/>
                  </a:schemeClr>
                </a:solidFill>
              </a:ln>
            </c:spPr>
          </c:dPt>
          <c:cat>
            <c:strRef>
              <c:f>Sheet1!$A$2:$A$14</c:f>
              <c:strCache>
                <c:ptCount val="13"/>
                <c:pt idx="0">
                  <c:v>Northern Ireland</c:v>
                </c:pt>
                <c:pt idx="1">
                  <c:v>North East</c:v>
                </c:pt>
                <c:pt idx="2">
                  <c:v>West Midlands</c:v>
                </c:pt>
                <c:pt idx="3">
                  <c:v>Yorks &amp; Humber</c:v>
                </c:pt>
                <c:pt idx="4">
                  <c:v>Wales</c:v>
                </c:pt>
                <c:pt idx="5">
                  <c:v>North West</c:v>
                </c:pt>
                <c:pt idx="6">
                  <c:v>East Midlands</c:v>
                </c:pt>
                <c:pt idx="7">
                  <c:v>South West</c:v>
                </c:pt>
                <c:pt idx="8">
                  <c:v>Scotland</c:v>
                </c:pt>
                <c:pt idx="9">
                  <c:v>UK</c:v>
                </c:pt>
                <c:pt idx="10">
                  <c:v>South East</c:v>
                </c:pt>
                <c:pt idx="11">
                  <c:v>East</c:v>
                </c:pt>
                <c:pt idx="12">
                  <c:v>London</c:v>
                </c:pt>
              </c:strCache>
            </c:strRef>
          </c:cat>
          <c:val>
            <c:numRef>
              <c:f>Sheet1!$C$2:$C$14</c:f>
              <c:numCache>
                <c:formatCode>#,##0</c:formatCode>
                <c:ptCount val="13"/>
                <c:pt idx="0">
                  <c:v>100.1976882662697</c:v>
                </c:pt>
                <c:pt idx="1">
                  <c:v>129.174943087585</c:v>
                </c:pt>
                <c:pt idx="2">
                  <c:v>172.6414179246516</c:v>
                </c:pt>
                <c:pt idx="3">
                  <c:v>173.0292211572411</c:v>
                </c:pt>
                <c:pt idx="4">
                  <c:v>176.6777291704008</c:v>
                </c:pt>
                <c:pt idx="5">
                  <c:v>178.0877943845842</c:v>
                </c:pt>
                <c:pt idx="6">
                  <c:v>178.2752849254875</c:v>
                </c:pt>
                <c:pt idx="7">
                  <c:v>182.5846645921569</c:v>
                </c:pt>
                <c:pt idx="8">
                  <c:v>195.148433974557</c:v>
                </c:pt>
                <c:pt idx="9">
                  <c:v>197.4157723899164</c:v>
                </c:pt>
                <c:pt idx="10">
                  <c:v>212.8238894168942</c:v>
                </c:pt>
                <c:pt idx="11">
                  <c:v>225.5645341285116</c:v>
                </c:pt>
                <c:pt idx="12">
                  <c:v>266.0935286497719</c:v>
                </c:pt>
              </c:numCache>
            </c:numRef>
          </c:val>
        </c:ser>
        <c:dLbls>
          <c:showLegendKey val="0"/>
          <c:showVal val="0"/>
          <c:showCatName val="0"/>
          <c:showSerName val="0"/>
          <c:showPercent val="0"/>
          <c:showBubbleSize val="0"/>
        </c:dLbls>
        <c:gapWidth val="50"/>
        <c:axId val="-2103973664"/>
        <c:axId val="2130510144"/>
      </c:barChart>
      <c:catAx>
        <c:axId val="-2103973664"/>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txPr>
          <a:bodyPr rot="-3120000"/>
          <a:lstStyle/>
          <a:p>
            <a:pPr>
              <a:defRPr/>
            </a:pPr>
            <a:endParaRPr lang="en-US"/>
          </a:p>
        </c:txPr>
        <c:crossAx val="2130510144"/>
        <c:crosses val="autoZero"/>
        <c:auto val="1"/>
        <c:lblAlgn val="ctr"/>
        <c:lblOffset val="100"/>
        <c:noMultiLvlLbl val="0"/>
      </c:catAx>
      <c:valAx>
        <c:axId val="2130510144"/>
        <c:scaling>
          <c:orientation val="minMax"/>
          <c:max val="300.0"/>
        </c:scaling>
        <c:delete val="0"/>
        <c:axPos val="l"/>
        <c:majorGridlines>
          <c:spPr>
            <a:ln>
              <a:solidFill>
                <a:schemeClr val="bg1">
                  <a:lumMod val="75000"/>
                </a:schemeClr>
              </a:solidFill>
            </a:ln>
          </c:spPr>
        </c:majorGridlines>
        <c:numFmt formatCode="&quot;£&quot;#,##0" sourceLinked="0"/>
        <c:majorTickMark val="out"/>
        <c:minorTickMark val="none"/>
        <c:tickLblPos val="nextTo"/>
        <c:crossAx val="-2103973664"/>
        <c:crosses val="autoZero"/>
        <c:crossBetween val="between"/>
      </c:valAx>
    </c:plotArea>
    <c:legend>
      <c:legendPos val="b"/>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293671135377"/>
          <c:y val="0.0466051788177048"/>
          <c:w val="0.810311440629375"/>
          <c:h val="0.57482009877131"/>
        </c:manualLayout>
      </c:layout>
      <c:barChart>
        <c:barDir val="col"/>
        <c:grouping val="clustered"/>
        <c:varyColors val="0"/>
        <c:ser>
          <c:idx val="0"/>
          <c:order val="0"/>
          <c:tx>
            <c:strRef>
              <c:f>Sheet1!$B$1</c:f>
              <c:strCache>
                <c:ptCount val="1"/>
                <c:pt idx="0">
                  <c:v>Scotland</c:v>
                </c:pt>
              </c:strCache>
            </c:strRef>
          </c:tx>
          <c:spPr>
            <a:solidFill>
              <a:srgbClr val="FFCC00"/>
            </a:solidFill>
            <a:ln>
              <a:solidFill>
                <a:schemeClr val="tx1">
                  <a:lumMod val="75000"/>
                  <a:lumOff val="25000"/>
                </a:schemeClr>
              </a:solidFill>
            </a:ln>
          </c:spPr>
          <c:invertIfNegative val="0"/>
          <c:cat>
            <c:strRef>
              <c:f>Sheet1!$A$2:$A$30</c:f>
              <c:strCache>
                <c:ptCount val="29"/>
                <c:pt idx="0">
                  <c:v>Q1 2009</c:v>
                </c:pt>
                <c:pt idx="1">
                  <c:v>Q2 2009</c:v>
                </c:pt>
                <c:pt idx="2">
                  <c:v>Q3 2009</c:v>
                </c:pt>
                <c:pt idx="3">
                  <c:v>Q4 2009</c:v>
                </c:pt>
                <c:pt idx="4">
                  <c:v>Q1 2010</c:v>
                </c:pt>
                <c:pt idx="5">
                  <c:v>Q2 2010</c:v>
                </c:pt>
                <c:pt idx="6">
                  <c:v>Q3 2010</c:v>
                </c:pt>
                <c:pt idx="7">
                  <c:v>Q4 2010</c:v>
                </c:pt>
                <c:pt idx="8">
                  <c:v>Q1 2011</c:v>
                </c:pt>
                <c:pt idx="9">
                  <c:v>Q2 2011</c:v>
                </c:pt>
                <c:pt idx="10">
                  <c:v>Q3 2011</c:v>
                </c:pt>
                <c:pt idx="11">
                  <c:v>Q4 2011</c:v>
                </c:pt>
                <c:pt idx="12">
                  <c:v>Q1 2012</c:v>
                </c:pt>
                <c:pt idx="13">
                  <c:v>Q2 2012</c:v>
                </c:pt>
                <c:pt idx="14">
                  <c:v>Q3 2012</c:v>
                </c:pt>
                <c:pt idx="15">
                  <c:v>Q4 2012</c:v>
                </c:pt>
                <c:pt idx="16">
                  <c:v>Q1 2013</c:v>
                </c:pt>
                <c:pt idx="17">
                  <c:v>Q2 2013</c:v>
                </c:pt>
                <c:pt idx="18">
                  <c:v>Q3 2013</c:v>
                </c:pt>
                <c:pt idx="19">
                  <c:v>Q4 2013</c:v>
                </c:pt>
                <c:pt idx="20">
                  <c:v>Q1 2014</c:v>
                </c:pt>
                <c:pt idx="21">
                  <c:v>Q2 2014</c:v>
                </c:pt>
                <c:pt idx="22">
                  <c:v>Q3 2014</c:v>
                </c:pt>
                <c:pt idx="23">
                  <c:v>Q4 2014</c:v>
                </c:pt>
                <c:pt idx="24">
                  <c:v>Q1 2015</c:v>
                </c:pt>
                <c:pt idx="25">
                  <c:v>Q2 2015</c:v>
                </c:pt>
                <c:pt idx="26">
                  <c:v>Q3 2015</c:v>
                </c:pt>
                <c:pt idx="27">
                  <c:v>Q4 2015</c:v>
                </c:pt>
                <c:pt idx="28">
                  <c:v>Q1 2016</c:v>
                </c:pt>
              </c:strCache>
            </c:strRef>
          </c:cat>
          <c:val>
            <c:numRef>
              <c:f>Sheet1!$B$2:$B$30</c:f>
              <c:numCache>
                <c:formatCode>0.0%</c:formatCode>
                <c:ptCount val="29"/>
                <c:pt idx="0">
                  <c:v>0.12969243513164</c:v>
                </c:pt>
                <c:pt idx="1">
                  <c:v>0.0762013858299824</c:v>
                </c:pt>
                <c:pt idx="2">
                  <c:v>0.103590194133083</c:v>
                </c:pt>
                <c:pt idx="3">
                  <c:v>0.0622495336031041</c:v>
                </c:pt>
                <c:pt idx="4">
                  <c:v>-0.00337982504799694</c:v>
                </c:pt>
                <c:pt idx="5">
                  <c:v>-0.0350915488788066</c:v>
                </c:pt>
                <c:pt idx="6">
                  <c:v>-0.0270667577826719</c:v>
                </c:pt>
                <c:pt idx="7">
                  <c:v>-0.0166703349303945</c:v>
                </c:pt>
                <c:pt idx="8">
                  <c:v>-0.0203467314529667</c:v>
                </c:pt>
                <c:pt idx="9">
                  <c:v>-0.00712467057029731</c:v>
                </c:pt>
                <c:pt idx="10">
                  <c:v>-0.0287354093367044</c:v>
                </c:pt>
                <c:pt idx="11">
                  <c:v>-0.0461604413827148</c:v>
                </c:pt>
                <c:pt idx="12">
                  <c:v>-0.0320608728546991</c:v>
                </c:pt>
                <c:pt idx="13">
                  <c:v>0.00543656674923443</c:v>
                </c:pt>
                <c:pt idx="14">
                  <c:v>0.0275625554981664</c:v>
                </c:pt>
                <c:pt idx="15">
                  <c:v>0.0325383622537652</c:v>
                </c:pt>
                <c:pt idx="16">
                  <c:v>0.0236389084572095</c:v>
                </c:pt>
                <c:pt idx="17">
                  <c:v>0.0187257993689629</c:v>
                </c:pt>
                <c:pt idx="18">
                  <c:v>-0.00359845935573821</c:v>
                </c:pt>
                <c:pt idx="19">
                  <c:v>0.0101682062891386</c:v>
                </c:pt>
                <c:pt idx="20">
                  <c:v>0.0167410723516437</c:v>
                </c:pt>
                <c:pt idx="21">
                  <c:v>0.00134032422562491</c:v>
                </c:pt>
                <c:pt idx="22">
                  <c:v>0.0436118059438229</c:v>
                </c:pt>
                <c:pt idx="23">
                  <c:v>0.0652381113829563</c:v>
                </c:pt>
                <c:pt idx="24">
                  <c:v>0.0830055300840262</c:v>
                </c:pt>
                <c:pt idx="25">
                  <c:v>0.0993483908024855</c:v>
                </c:pt>
                <c:pt idx="26">
                  <c:v>0.0657102820611457</c:v>
                </c:pt>
                <c:pt idx="27">
                  <c:v>0.0461715343075901</c:v>
                </c:pt>
                <c:pt idx="28">
                  <c:v>0.0440541633993696</c:v>
                </c:pt>
              </c:numCache>
            </c:numRef>
          </c:val>
        </c:ser>
        <c:dLbls>
          <c:showLegendKey val="0"/>
          <c:showVal val="0"/>
          <c:showCatName val="0"/>
          <c:showSerName val="0"/>
          <c:showPercent val="0"/>
          <c:showBubbleSize val="0"/>
        </c:dLbls>
        <c:gapWidth val="50"/>
        <c:axId val="2135097312"/>
        <c:axId val="2135070736"/>
      </c:barChart>
      <c:catAx>
        <c:axId val="2135097312"/>
        <c:scaling>
          <c:orientation val="minMax"/>
          <c:min val="9.0"/>
        </c:scaling>
        <c:delete val="0"/>
        <c:axPos val="b"/>
        <c:majorGridlines>
          <c:spPr>
            <a:ln>
              <a:solidFill>
                <a:schemeClr val="bg1">
                  <a:lumMod val="75000"/>
                </a:schemeClr>
              </a:solidFill>
            </a:ln>
          </c:spPr>
        </c:majorGridlines>
        <c:numFmt formatCode="General" sourceLinked="1"/>
        <c:majorTickMark val="out"/>
        <c:minorTickMark val="none"/>
        <c:tickLblPos val="low"/>
        <c:txPr>
          <a:bodyPr rot="-5400000" vert="horz"/>
          <a:lstStyle/>
          <a:p>
            <a:pPr>
              <a:defRPr/>
            </a:pPr>
            <a:endParaRPr lang="en-US"/>
          </a:p>
        </c:txPr>
        <c:crossAx val="2135070736"/>
        <c:crosses val="autoZero"/>
        <c:auto val="1"/>
        <c:lblAlgn val="ctr"/>
        <c:lblOffset val="100"/>
        <c:tickLblSkip val="1"/>
        <c:noMultiLvlLbl val="0"/>
      </c:catAx>
      <c:valAx>
        <c:axId val="2135070736"/>
        <c:scaling>
          <c:orientation val="minMax"/>
          <c:max val="0.15"/>
          <c:min val="-0.05"/>
        </c:scaling>
        <c:delete val="0"/>
        <c:axPos val="l"/>
        <c:majorGridlines>
          <c:spPr>
            <a:ln>
              <a:solidFill>
                <a:schemeClr val="bg1">
                  <a:lumMod val="75000"/>
                </a:schemeClr>
              </a:solidFill>
            </a:ln>
          </c:spPr>
        </c:majorGridlines>
        <c:numFmt formatCode="0.0%" sourceLinked="0"/>
        <c:majorTickMark val="out"/>
        <c:minorTickMark val="none"/>
        <c:tickLblPos val="nextTo"/>
        <c:crossAx val="2135097312"/>
        <c:crosses val="autoZero"/>
        <c:crossBetween val="between"/>
        <c:majorUnit val="0.05"/>
      </c:val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73731" name="Rectangle 3"/>
          <p:cNvSpPr>
            <a:spLocks noGrp="1" noChangeArrowheads="1"/>
          </p:cNvSpPr>
          <p:nvPr>
            <p:ph type="dt" sz="quarter" idx="1"/>
          </p:nvPr>
        </p:nvSpPr>
        <p:spPr bwMode="auto">
          <a:xfrm>
            <a:off x="3849902"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73732" name="Rectangle 4"/>
          <p:cNvSpPr>
            <a:spLocks noGrp="1" noChangeArrowheads="1"/>
          </p:cNvSpPr>
          <p:nvPr>
            <p:ph type="ftr" sz="quarter" idx="2"/>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73733" name="Rectangle 5"/>
          <p:cNvSpPr>
            <a:spLocks noGrp="1" noChangeArrowheads="1"/>
          </p:cNvSpPr>
          <p:nvPr>
            <p:ph type="sldNum" sz="quarter" idx="3"/>
          </p:nvPr>
        </p:nvSpPr>
        <p:spPr bwMode="auto">
          <a:xfrm>
            <a:off x="3849902"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8C50F309-2D61-4397-93B3-7F6ADD861A22}" type="slidenum">
              <a:rPr lang="en-US"/>
              <a:pPr>
                <a:defRPr/>
              </a:pPr>
              <a:t>‹#›</a:t>
            </a:fld>
            <a:endParaRPr lang="en-US" dirty="0"/>
          </a:p>
        </p:txBody>
      </p:sp>
    </p:spTree>
    <p:extLst>
      <p:ext uri="{BB962C8B-B14F-4D97-AF65-F5344CB8AC3E}">
        <p14:creationId xmlns:p14="http://schemas.microsoft.com/office/powerpoint/2010/main" val="3986042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51203" name="Rectangle 3"/>
          <p:cNvSpPr>
            <a:spLocks noGrp="1" noChangeArrowheads="1"/>
          </p:cNvSpPr>
          <p:nvPr>
            <p:ph type="dt" idx="1"/>
          </p:nvPr>
        </p:nvSpPr>
        <p:spPr bwMode="auto">
          <a:xfrm>
            <a:off x="3849902"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768350" y="744538"/>
            <a:ext cx="5262563"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679768" y="4715788"/>
            <a:ext cx="5438140" cy="4466670"/>
          </a:xfrm>
          <a:prstGeom prst="rect">
            <a:avLst/>
          </a:prstGeom>
          <a:noFill/>
          <a:ln>
            <a:noFill/>
          </a:ln>
          <a:effectLst/>
          <a:extLst/>
        </p:spPr>
        <p:txBody>
          <a:bodyPr vert="horz" wrap="square" lIns="88221" tIns="44111" rIns="88221" bIns="441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51207" name="Rectangle 7"/>
          <p:cNvSpPr>
            <a:spLocks noGrp="1" noChangeArrowheads="1"/>
          </p:cNvSpPr>
          <p:nvPr>
            <p:ph type="sldNum" sz="quarter" idx="5"/>
          </p:nvPr>
        </p:nvSpPr>
        <p:spPr bwMode="auto">
          <a:xfrm>
            <a:off x="3849902"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27A9DB39-2334-4AF8-90C6-1F8E82F23633}" type="slidenum">
              <a:rPr lang="en-US"/>
              <a:pPr>
                <a:defRPr/>
              </a:pPr>
              <a:t>‹#›</a:t>
            </a:fld>
            <a:endParaRPr lang="en-US" dirty="0"/>
          </a:p>
        </p:txBody>
      </p:sp>
    </p:spTree>
    <p:extLst>
      <p:ext uri="{BB962C8B-B14F-4D97-AF65-F5344CB8AC3E}">
        <p14:creationId xmlns:p14="http://schemas.microsoft.com/office/powerpoint/2010/main" val="3978673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pitchFamily="18" charset="0"/>
        <a:ea typeface="+mn-ea"/>
        <a:cs typeface="+mn-cs"/>
      </a:defRPr>
    </a:lvl1pPr>
    <a:lvl2pPr marL="520700" algn="l" rtl="0" eaLnBrk="0" fontAlgn="base" hangingPunct="0">
      <a:spcBef>
        <a:spcPct val="30000"/>
      </a:spcBef>
      <a:spcAft>
        <a:spcPct val="0"/>
      </a:spcAft>
      <a:defRPr sz="1400" kern="1200">
        <a:solidFill>
          <a:schemeClr val="tx1"/>
        </a:solidFill>
        <a:latin typeface="Times" pitchFamily="18" charset="0"/>
        <a:ea typeface="+mn-ea"/>
        <a:cs typeface="+mn-cs"/>
      </a:defRPr>
    </a:lvl2pPr>
    <a:lvl3pPr marL="1042988" algn="l" rtl="0" eaLnBrk="0" fontAlgn="base" hangingPunct="0">
      <a:spcBef>
        <a:spcPct val="30000"/>
      </a:spcBef>
      <a:spcAft>
        <a:spcPct val="0"/>
      </a:spcAft>
      <a:defRPr sz="1400" kern="1200">
        <a:solidFill>
          <a:schemeClr val="tx1"/>
        </a:solidFill>
        <a:latin typeface="Times" pitchFamily="18" charset="0"/>
        <a:ea typeface="+mn-ea"/>
        <a:cs typeface="+mn-cs"/>
      </a:defRPr>
    </a:lvl3pPr>
    <a:lvl4pPr marL="1563688" algn="l" rtl="0" eaLnBrk="0" fontAlgn="base" hangingPunct="0">
      <a:spcBef>
        <a:spcPct val="30000"/>
      </a:spcBef>
      <a:spcAft>
        <a:spcPct val="0"/>
      </a:spcAft>
      <a:defRPr sz="1400" kern="1200">
        <a:solidFill>
          <a:schemeClr val="tx1"/>
        </a:solidFill>
        <a:latin typeface="Times" pitchFamily="18" charset="0"/>
        <a:ea typeface="+mn-ea"/>
        <a:cs typeface="+mn-cs"/>
      </a:defRPr>
    </a:lvl4pPr>
    <a:lvl5pPr marL="2085975" algn="l" rtl="0" eaLnBrk="0" fontAlgn="base" hangingPunct="0">
      <a:spcBef>
        <a:spcPct val="30000"/>
      </a:spcBef>
      <a:spcAft>
        <a:spcPct val="0"/>
      </a:spcAft>
      <a:defRPr sz="1400" kern="1200">
        <a:solidFill>
          <a:schemeClr val="tx1"/>
        </a:solidFill>
        <a:latin typeface="Times" pitchFamily="18" charset="0"/>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F8BF68B-0F68-4BA9-9CE1-777EAA17CC6F}" type="slidenum">
              <a:rPr lang="en-US" sz="1200" smtClean="0"/>
              <a:pPr/>
              <a:t>1</a:t>
            </a:fld>
            <a:endParaRPr lang="en-US" sz="1200"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83151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5CF845D-DF09-496C-A852-8824892DC397}" type="slidenum">
              <a:rPr lang="en-US" sz="1200" smtClean="0"/>
              <a:pPr/>
              <a:t>10</a:t>
            </a:fld>
            <a:endParaRPr lang="en-US" sz="1200"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885876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BC48ECF-C77C-4B21-96EB-61986DB12040}" type="slidenum">
              <a:rPr lang="en-US" sz="1200" smtClean="0"/>
              <a:pPr/>
              <a:t>11</a:t>
            </a:fld>
            <a:endParaRPr lang="en-US" sz="1200"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47735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E68A9804-4A26-4371-95B4-4C3AAC8E8E3B}" type="slidenum">
              <a:rPr lang="en-US" sz="1200" smtClean="0"/>
              <a:pPr/>
              <a:t>12</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679768" y="4714202"/>
            <a:ext cx="5438140" cy="4468256"/>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12738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89B5689-8B85-4D7D-BB7B-EE281956A08E}" type="slidenum">
              <a:rPr lang="en-US" sz="1200" smtClean="0"/>
              <a:pPr/>
              <a:t>13</a:t>
            </a:fld>
            <a:endParaRPr 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679768" y="4714202"/>
            <a:ext cx="5438140" cy="4468256"/>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81494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6DCB8EC-FBA3-4CDF-BF63-82B79BEFBAC9}" type="slidenum">
              <a:rPr lang="en-US" sz="1200" smtClean="0"/>
              <a:pPr/>
              <a:t>14</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679768" y="4714202"/>
            <a:ext cx="5438140" cy="4468256"/>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78830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C07DC7C-F143-4519-9618-F1A5CCD91B17}" type="slidenum">
              <a:rPr lang="en-US" sz="1200" smtClean="0"/>
              <a:pPr/>
              <a:t>15</a:t>
            </a:fld>
            <a:endParaRPr lang="en-US" sz="1200"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649973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01459CA-4CA1-4769-A4D0-5CE6077DF646}" type="slidenum">
              <a:rPr lang="en-US" sz="1200" smtClean="0"/>
              <a:pPr/>
              <a:t>16</a:t>
            </a:fld>
            <a:endParaRPr lang="en-US" sz="1200"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583758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E355288-DD18-4621-AED5-90E8CF94E369}" type="slidenum">
              <a:rPr lang="en-US" sz="1200" smtClean="0"/>
              <a:pPr/>
              <a:t>17</a:t>
            </a:fld>
            <a:endParaRPr lang="en-US" sz="1200"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8915792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204F9F3-3D18-4C3A-89A7-AC3B541EFFFF}" type="slidenum">
              <a:rPr lang="en-US" sz="1200" smtClean="0"/>
              <a:pPr/>
              <a:t>18</a:t>
            </a:fld>
            <a:endParaRPr lang="en-US" sz="1200"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775632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C07DC7C-F143-4519-9618-F1A5CCD91B17}" type="slidenum">
              <a:rPr lang="en-US" sz="1200" smtClean="0"/>
              <a:pPr/>
              <a:t>19</a:t>
            </a:fld>
            <a:endParaRPr lang="en-US" sz="1200"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570476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9650C88-2463-4B95-9D7C-DD71244634A0}" type="slidenum">
              <a:rPr lang="en-US" sz="1200" smtClean="0"/>
              <a:pPr/>
              <a:t>2</a:t>
            </a:fld>
            <a:endParaRPr lang="en-US" sz="1200"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943952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F23F316F-2160-4C71-874B-00AE1E49C101}" type="slidenum">
              <a:rPr lang="en-US" sz="1200" smtClean="0"/>
              <a:pPr/>
              <a:t>20</a:t>
            </a:fld>
            <a:endParaRPr lang="en-US" sz="1200"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308122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DB7A12C-E358-4516-8DFB-040C259065B4}" type="slidenum">
              <a:rPr lang="en-US" sz="1200" smtClean="0"/>
              <a:pPr/>
              <a:t>21</a:t>
            </a:fld>
            <a:endParaRPr 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7515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D0F9627-F0E8-40AD-B3B8-30841F835F0D}" type="slidenum">
              <a:rPr lang="en-US" sz="1200" smtClean="0"/>
              <a:pPr/>
              <a:t>22</a:t>
            </a:fld>
            <a:endParaRPr lang="en-US" sz="1200"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925393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D251BF4-A97D-4CDF-BBEF-C1BF663A184C}" type="slidenum">
              <a:rPr lang="en-US" sz="1200" smtClean="0"/>
              <a:pPr/>
              <a:t>23</a:t>
            </a:fld>
            <a:endParaRPr lang="en-US" sz="1200"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042394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96967EF-F649-4D86-B183-B9E8C1920CDE}" type="slidenum">
              <a:rPr lang="en-US" sz="1200" smtClean="0"/>
              <a:pPr/>
              <a:t>24</a:t>
            </a:fld>
            <a:endParaRPr lang="en-US" sz="1200"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732905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1DFD3F4-FA80-4447-A2CE-47D89231F38B}" type="slidenum">
              <a:rPr lang="en-US" sz="1200" smtClean="0"/>
              <a:pPr/>
              <a:t>3</a:t>
            </a:fld>
            <a:endParaRPr lang="en-US" sz="1200"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266053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19E1103-6C08-4B4E-8585-D331FF5D7168}" type="slidenum">
              <a:rPr lang="en-US" sz="1200" smtClean="0"/>
              <a:pPr/>
              <a:t>4</a:t>
            </a:fld>
            <a:endParaRPr lang="en-US" sz="1200"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61373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A6EE49A-86EF-4C28-B3C7-8AC8A0695FCF}" type="slidenum">
              <a:rPr lang="en-US" sz="1200" smtClean="0"/>
              <a:pPr/>
              <a:t>5</a:t>
            </a:fld>
            <a:endParaRPr lang="en-US" sz="1200"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9171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9F53FE8-A509-492F-8928-FE431FD2BCDE}" type="slidenum">
              <a:rPr lang="en-US" sz="1200" smtClean="0"/>
              <a:pPr/>
              <a:t>6</a:t>
            </a:fld>
            <a:endParaRPr lang="en-US" sz="1200"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4666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8117FD5-252B-42FA-84AC-007FD4084F83}" type="slidenum">
              <a:rPr lang="en-US" sz="1200" smtClean="0"/>
              <a:pPr/>
              <a:t>7</a:t>
            </a:fld>
            <a:endParaRPr lang="en-US" sz="1200"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185902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A1CB2D5-1479-449B-B0EE-F479DD82068E}" type="slidenum">
              <a:rPr lang="en-US" sz="1200" smtClean="0"/>
              <a:pPr/>
              <a:t>8</a:t>
            </a:fld>
            <a:endParaRPr lang="en-US" sz="1200"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09008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EDF80A4-B0CF-42EF-9BCC-80CEBC392C57}" type="slidenum">
              <a:rPr lang="en-US" sz="1200" smtClean="0"/>
              <a:pPr/>
              <a:t>9</a:t>
            </a:fld>
            <a:endParaRPr lang="en-US" sz="1200"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213491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a:prstGeom prst="rect">
            <a:avLst/>
          </a:prstGeom>
        </p:spPr>
        <p:txBody>
          <a:bodyPr lIns="104306" tIns="52153" rIns="104306" bIns="52153"/>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a:prstGeom prst="rect">
            <a:avLst/>
          </a:prstGeom>
        </p:spPr>
        <p:txBody>
          <a:bodyPr lIns="104306" tIns="52153" rIns="104306" bIns="52153"/>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83744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1764295"/>
            <a:ext cx="9624060" cy="4990084"/>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556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02"/>
            <a:ext cx="2406015" cy="6451578"/>
          </a:xfrm>
          <a:prstGeom prst="rect">
            <a:avLst/>
          </a:prstGeom>
        </p:spPr>
        <p:txBody>
          <a:bodyPr vert="eaVert"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302802"/>
            <a:ext cx="7039822" cy="6451578"/>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5059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idx="1"/>
          </p:nvPr>
        </p:nvSpPr>
        <p:spPr>
          <a:xfrm>
            <a:off x="534670" y="1764295"/>
            <a:ext cx="9624060" cy="4990084"/>
          </a:xfrm>
          <a:prstGeom prst="rect">
            <a:avLst/>
          </a:prstGeom>
        </p:spPr>
        <p:txBody>
          <a:bodyPr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7489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a:prstGeom prst="rect">
            <a:avLst/>
          </a:prstGeom>
        </p:spPr>
        <p:txBody>
          <a:bodyPr lIns="104306" tIns="52153" rIns="104306" bIns="52153"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a:prstGeom prst="rect">
            <a:avLst/>
          </a:prstGeom>
        </p:spPr>
        <p:txBody>
          <a:bodyPr lIns="104306" tIns="52153" rIns="104306" bIns="52153" anchor="b"/>
          <a:lstStyle>
            <a:lvl1pPr marL="0" indent="0">
              <a:buNone/>
              <a:defRPr sz="2300"/>
            </a:lvl1pPr>
            <a:lvl2pPr marL="521528" indent="0">
              <a:buNone/>
              <a:defRPr sz="2100"/>
            </a:lvl2pPr>
            <a:lvl3pPr marL="1043056" indent="0">
              <a:buNone/>
              <a:defRPr sz="1800"/>
            </a:lvl3pPr>
            <a:lvl4pPr marL="1564584" indent="0">
              <a:buNone/>
              <a:defRPr sz="1600"/>
            </a:lvl4pPr>
            <a:lvl5pPr marL="2086112" indent="0">
              <a:buNone/>
              <a:defRPr sz="1600"/>
            </a:lvl5pPr>
            <a:lvl6pPr marL="2607640" indent="0">
              <a:buNone/>
              <a:defRPr sz="1600"/>
            </a:lvl6pPr>
            <a:lvl7pPr marL="3129168" indent="0">
              <a:buNone/>
              <a:defRPr sz="1600"/>
            </a:lvl7pPr>
            <a:lvl8pPr marL="3650696" indent="0">
              <a:buNone/>
              <a:defRPr sz="1600"/>
            </a:lvl8pPr>
            <a:lvl9pPr marL="4172224" indent="0">
              <a:buNone/>
              <a:defRPr sz="1600"/>
            </a:lvl9pPr>
          </a:lstStyle>
          <a:p>
            <a:pPr lvl="0"/>
            <a:r>
              <a:rPr lang="en-US" smtClean="0"/>
              <a:t>Click to edit Master text styles</a:t>
            </a:r>
          </a:p>
        </p:txBody>
      </p:sp>
    </p:spTree>
    <p:extLst>
      <p:ext uri="{BB962C8B-B14F-4D97-AF65-F5344CB8AC3E}">
        <p14:creationId xmlns:p14="http://schemas.microsoft.com/office/powerpoint/2010/main" val="28961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sz="half" idx="1"/>
          </p:nvPr>
        </p:nvSpPr>
        <p:spPr>
          <a:xfrm>
            <a:off x="534670"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35812"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025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099" y="1692533"/>
            <a:ext cx="4726631"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016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Tree>
    <p:extLst>
      <p:ext uri="{BB962C8B-B14F-4D97-AF65-F5344CB8AC3E}">
        <p14:creationId xmlns:p14="http://schemas.microsoft.com/office/powerpoint/2010/main" val="21604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45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a:prstGeom prst="rect">
            <a:avLst/>
          </a:prstGeom>
        </p:spPr>
        <p:txBody>
          <a:bodyPr lIns="104306" tIns="52153" rIns="104306" bIns="52153"/>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1" y="1582265"/>
            <a:ext cx="3518055" cy="5172114"/>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403770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a:prstGeom prst="rect">
            <a:avLst/>
          </a:prstGeom>
        </p:spPr>
        <p:txBody>
          <a:bodyPr lIns="104306" tIns="52153" rIns="104306" bIns="52153"/>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pPr lvl="0"/>
            <a:endParaRPr lang="en-GB" noProof="0" dirty="0" smtClean="0"/>
          </a:p>
        </p:txBody>
      </p:sp>
      <p:sp>
        <p:nvSpPr>
          <p:cNvPr id="4" name="Text Placeholder 3"/>
          <p:cNvSpPr>
            <a:spLocks noGrp="1"/>
          </p:cNvSpPr>
          <p:nvPr>
            <p:ph type="body" sz="half" idx="2"/>
          </p:nvPr>
        </p:nvSpPr>
        <p:spPr>
          <a:xfrm>
            <a:off x="2095981" y="5917739"/>
            <a:ext cx="6416040" cy="887398"/>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1683548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0693400" cy="7561263"/>
          </a:xfrm>
          <a:prstGeom prst="rect">
            <a:avLst/>
          </a:prstGeom>
          <a:solidFill>
            <a:srgbClr val="F1F1F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pic>
        <p:nvPicPr>
          <p:cNvPr id="1027"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889750"/>
            <a:ext cx="10694988" cy="6715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247650" y="7123113"/>
            <a:ext cx="3802979"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chemeClr val="bg2"/>
                </a:solidFill>
                <a:latin typeface="Arial" charset="0"/>
              </a:rPr>
              <a:t>© Centre for Economics and Business Research </a:t>
            </a:r>
            <a:r>
              <a:rPr lang="en-US" sz="1100" b="1" dirty="0" smtClean="0">
                <a:solidFill>
                  <a:schemeClr val="bg2"/>
                </a:solidFill>
                <a:latin typeface="Arial" charset="0"/>
              </a:rPr>
              <a:t>2015</a:t>
            </a:r>
          </a:p>
        </p:txBody>
      </p:sp>
      <p:pic>
        <p:nvPicPr>
          <p:cNvPr id="6" name="Picture 3"/>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79148" y="6864155"/>
            <a:ext cx="1330499" cy="712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5000">
          <a:solidFill>
            <a:schemeClr val="tx2"/>
          </a:solidFill>
          <a:latin typeface="+mj-lt"/>
          <a:ea typeface="+mj-ea"/>
          <a:cs typeface="+mj-cs"/>
        </a:defRPr>
      </a:lvl1pPr>
      <a:lvl2pPr algn="ctr" rtl="0" eaLnBrk="0" fontAlgn="base" hangingPunct="0">
        <a:spcBef>
          <a:spcPct val="0"/>
        </a:spcBef>
        <a:spcAft>
          <a:spcPct val="0"/>
        </a:spcAft>
        <a:defRPr sz="5000">
          <a:solidFill>
            <a:schemeClr val="tx2"/>
          </a:solidFill>
          <a:latin typeface="Times" pitchFamily="18" charset="0"/>
        </a:defRPr>
      </a:lvl2pPr>
      <a:lvl3pPr algn="ctr" rtl="0" eaLnBrk="0" fontAlgn="base" hangingPunct="0">
        <a:spcBef>
          <a:spcPct val="0"/>
        </a:spcBef>
        <a:spcAft>
          <a:spcPct val="0"/>
        </a:spcAft>
        <a:defRPr sz="5000">
          <a:solidFill>
            <a:schemeClr val="tx2"/>
          </a:solidFill>
          <a:latin typeface="Times" pitchFamily="18" charset="0"/>
        </a:defRPr>
      </a:lvl3pPr>
      <a:lvl4pPr algn="ctr" rtl="0" eaLnBrk="0" fontAlgn="base" hangingPunct="0">
        <a:spcBef>
          <a:spcPct val="0"/>
        </a:spcBef>
        <a:spcAft>
          <a:spcPct val="0"/>
        </a:spcAft>
        <a:defRPr sz="5000">
          <a:solidFill>
            <a:schemeClr val="tx2"/>
          </a:solidFill>
          <a:latin typeface="Times" pitchFamily="18" charset="0"/>
        </a:defRPr>
      </a:lvl4pPr>
      <a:lvl5pPr algn="ctr" rtl="0" eaLnBrk="0" fontAlgn="base" hangingPunct="0">
        <a:spcBef>
          <a:spcPct val="0"/>
        </a:spcBef>
        <a:spcAft>
          <a:spcPct val="0"/>
        </a:spcAft>
        <a:defRPr sz="5000">
          <a:solidFill>
            <a:schemeClr val="tx2"/>
          </a:solidFill>
          <a:latin typeface="Times" pitchFamily="18" charset="0"/>
        </a:defRPr>
      </a:lvl5pPr>
      <a:lvl6pPr marL="521528" algn="ctr" rtl="0" fontAlgn="base">
        <a:spcBef>
          <a:spcPct val="0"/>
        </a:spcBef>
        <a:spcAft>
          <a:spcPct val="0"/>
        </a:spcAft>
        <a:defRPr sz="5000">
          <a:solidFill>
            <a:schemeClr val="tx2"/>
          </a:solidFill>
          <a:latin typeface="Times" pitchFamily="18" charset="0"/>
        </a:defRPr>
      </a:lvl6pPr>
      <a:lvl7pPr marL="1043056" algn="ctr" rtl="0" fontAlgn="base">
        <a:spcBef>
          <a:spcPct val="0"/>
        </a:spcBef>
        <a:spcAft>
          <a:spcPct val="0"/>
        </a:spcAft>
        <a:defRPr sz="5000">
          <a:solidFill>
            <a:schemeClr val="tx2"/>
          </a:solidFill>
          <a:latin typeface="Times" pitchFamily="18" charset="0"/>
        </a:defRPr>
      </a:lvl7pPr>
      <a:lvl8pPr marL="1564584" algn="ctr" rtl="0" fontAlgn="base">
        <a:spcBef>
          <a:spcPct val="0"/>
        </a:spcBef>
        <a:spcAft>
          <a:spcPct val="0"/>
        </a:spcAft>
        <a:defRPr sz="5000">
          <a:solidFill>
            <a:schemeClr val="tx2"/>
          </a:solidFill>
          <a:latin typeface="Times" pitchFamily="18" charset="0"/>
        </a:defRPr>
      </a:lvl8pPr>
      <a:lvl9pPr marL="2086112" algn="ctr" rtl="0" fontAlgn="base">
        <a:spcBef>
          <a:spcPct val="0"/>
        </a:spcBef>
        <a:spcAft>
          <a:spcPct val="0"/>
        </a:spcAft>
        <a:defRPr sz="5000">
          <a:solidFill>
            <a:schemeClr val="tx2"/>
          </a:solidFill>
          <a:latin typeface="Times" pitchFamily="18" charset="0"/>
        </a:defRPr>
      </a:lvl9pPr>
    </p:titleStyle>
    <p:bodyStyle>
      <a:lvl1pPr marL="390525" indent="-390525" algn="l" rtl="0" eaLnBrk="0" fontAlgn="base" hangingPunct="0">
        <a:spcBef>
          <a:spcPct val="20000"/>
        </a:spcBef>
        <a:spcAft>
          <a:spcPct val="0"/>
        </a:spcAft>
        <a:buChar char="•"/>
        <a:defRPr sz="3700">
          <a:solidFill>
            <a:schemeClr val="tx1"/>
          </a:solidFill>
          <a:latin typeface="+mn-lt"/>
          <a:ea typeface="+mn-ea"/>
          <a:cs typeface="+mn-cs"/>
        </a:defRPr>
      </a:lvl1pPr>
      <a:lvl2pPr marL="846138" indent="-325438" algn="l" rtl="0" eaLnBrk="0" fontAlgn="base" hangingPunct="0">
        <a:spcBef>
          <a:spcPct val="20000"/>
        </a:spcBef>
        <a:spcAft>
          <a:spcPct val="0"/>
        </a:spcAft>
        <a:buChar char="–"/>
        <a:defRPr sz="3200">
          <a:solidFill>
            <a:schemeClr val="tx1"/>
          </a:solidFill>
          <a:latin typeface="+mn-lt"/>
        </a:defRPr>
      </a:lvl2pPr>
      <a:lvl3pPr marL="1303338" indent="-260350" algn="l" rtl="0" eaLnBrk="0" fontAlgn="base" hangingPunct="0">
        <a:spcBef>
          <a:spcPct val="20000"/>
        </a:spcBef>
        <a:spcAft>
          <a:spcPct val="0"/>
        </a:spcAft>
        <a:buChar char="•"/>
        <a:defRPr sz="2700">
          <a:solidFill>
            <a:schemeClr val="tx1"/>
          </a:solidFill>
          <a:latin typeface="+mn-lt"/>
        </a:defRPr>
      </a:lvl3pPr>
      <a:lvl4pPr marL="1824038" indent="-260350" algn="l" rtl="0" eaLnBrk="0" fontAlgn="base" hangingPunct="0">
        <a:spcBef>
          <a:spcPct val="20000"/>
        </a:spcBef>
        <a:spcAft>
          <a:spcPct val="0"/>
        </a:spcAft>
        <a:buChar char="–"/>
        <a:defRPr sz="2300">
          <a:solidFill>
            <a:schemeClr val="tx1"/>
          </a:solidFill>
          <a:latin typeface="+mn-lt"/>
        </a:defRPr>
      </a:lvl4pPr>
      <a:lvl5pPr marL="2346325" indent="-260350" algn="l" rtl="0" eaLnBrk="0" fontAlgn="base" hangingPunct="0">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chart" Target="../charts/char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4" Type="http://schemas.openxmlformats.org/officeDocument/2006/relationships/chart" Target="../charts/chart10.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mailto:Bee.Rycroft@Asda.co.uk" TargetMode="External"/><Relationship Id="rId4" Type="http://schemas.openxmlformats.org/officeDocument/2006/relationships/hyperlink" Target="mailto:Salderson@Cebr.com" TargetMode="External"/><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chart" Target="../charts/char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693400" cy="7561263"/>
          </a:xfrm>
          <a:prstGeom prst="rect">
            <a:avLst/>
          </a:prstGeom>
          <a:solidFill>
            <a:srgbClr val="79B43C"/>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2052" name="Rectangle 4"/>
          <p:cNvSpPr>
            <a:spLocks noChangeArrowheads="1"/>
          </p:cNvSpPr>
          <p:nvPr/>
        </p:nvSpPr>
        <p:spPr bwMode="auto">
          <a:xfrm>
            <a:off x="293688" y="1609725"/>
            <a:ext cx="7410450" cy="210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8100" b="1" dirty="0">
                <a:solidFill>
                  <a:schemeClr val="bg1"/>
                </a:solidFill>
                <a:latin typeface="Arial" charset="0"/>
              </a:rPr>
              <a:t>Asda Income Tracker</a:t>
            </a:r>
            <a:endParaRPr lang="en-GB" sz="11300" b="1" u="sng" dirty="0">
              <a:solidFill>
                <a:schemeClr val="bg1"/>
              </a:solidFill>
              <a:latin typeface="Arial" charset="0"/>
            </a:endParaRPr>
          </a:p>
        </p:txBody>
      </p:sp>
      <p:sp>
        <p:nvSpPr>
          <p:cNvPr id="2053" name="Text Placeholder 6"/>
          <p:cNvSpPr>
            <a:spLocks/>
          </p:cNvSpPr>
          <p:nvPr/>
        </p:nvSpPr>
        <p:spPr bwMode="auto">
          <a:xfrm>
            <a:off x="293688" y="3940175"/>
            <a:ext cx="5053012" cy="684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lstStyle/>
          <a:p>
            <a:pPr marL="390525" indent="-390525" eaLnBrk="1" hangingPunct="1">
              <a:spcBef>
                <a:spcPct val="20000"/>
              </a:spcBef>
            </a:pPr>
            <a:r>
              <a:rPr lang="en-GB" sz="3200" b="1" dirty="0">
                <a:solidFill>
                  <a:srgbClr val="B1DC8F"/>
                </a:solidFill>
                <a:latin typeface="Arial" charset="0"/>
              </a:rPr>
              <a:t>Report: </a:t>
            </a:r>
            <a:r>
              <a:rPr lang="en-GB" sz="3200" b="1" dirty="0" smtClean="0">
                <a:solidFill>
                  <a:srgbClr val="B1DC8F"/>
                </a:solidFill>
                <a:latin typeface="Arial" charset="0"/>
              </a:rPr>
              <a:t>March 2016</a:t>
            </a:r>
            <a:endParaRPr lang="en-GB" sz="3200" b="1" dirty="0">
              <a:solidFill>
                <a:srgbClr val="B1DC8F"/>
              </a:solidFill>
              <a:latin typeface="Arial" charset="0"/>
            </a:endParaRPr>
          </a:p>
        </p:txBody>
      </p:sp>
      <p:sp>
        <p:nvSpPr>
          <p:cNvPr id="2054" name="Rectangle 6"/>
          <p:cNvSpPr>
            <a:spLocks noChangeArrowheads="1"/>
          </p:cNvSpPr>
          <p:nvPr/>
        </p:nvSpPr>
        <p:spPr bwMode="auto">
          <a:xfrm>
            <a:off x="266700" y="4575175"/>
            <a:ext cx="5837238" cy="4992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3200" b="1" dirty="0" smtClean="0">
                <a:solidFill>
                  <a:srgbClr val="003C17"/>
                </a:solidFill>
                <a:latin typeface="Arial" charset="0"/>
              </a:rPr>
              <a:t>Released: April 2016</a:t>
            </a:r>
            <a:endParaRPr lang="en-GB" sz="4600" b="1" dirty="0">
              <a:solidFill>
                <a:srgbClr val="003C17"/>
              </a:solidFill>
              <a:latin typeface="Arial" charset="0"/>
            </a:endParaRPr>
          </a:p>
        </p:txBody>
      </p:sp>
      <p:sp>
        <p:nvSpPr>
          <p:cNvPr id="2055" name="Rectangle 7"/>
          <p:cNvSpPr>
            <a:spLocks noChangeArrowheads="1"/>
          </p:cNvSpPr>
          <p:nvPr/>
        </p:nvSpPr>
        <p:spPr bwMode="auto">
          <a:xfrm>
            <a:off x="7573963" y="3360738"/>
            <a:ext cx="2665412" cy="161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400" b="1" dirty="0">
                <a:solidFill>
                  <a:srgbClr val="003C16"/>
                </a:solidFill>
                <a:latin typeface="Arial" charset="0"/>
              </a:rPr>
              <a:t>Centre for Economics and</a:t>
            </a:r>
          </a:p>
          <a:p>
            <a:r>
              <a:rPr lang="en-US" sz="1400" b="1" dirty="0">
                <a:solidFill>
                  <a:srgbClr val="003C16"/>
                </a:solidFill>
                <a:latin typeface="Arial" charset="0"/>
              </a:rPr>
              <a:t>Business Research ltd</a:t>
            </a:r>
          </a:p>
          <a:p>
            <a:pPr>
              <a:lnSpc>
                <a:spcPct val="60000"/>
              </a:lnSpc>
            </a:pPr>
            <a:endParaRPr lang="en-US" sz="1400" b="1" dirty="0">
              <a:solidFill>
                <a:srgbClr val="003C16"/>
              </a:solidFill>
              <a:latin typeface="Arial" charset="0"/>
            </a:endParaRPr>
          </a:p>
          <a:p>
            <a:pPr>
              <a:lnSpc>
                <a:spcPct val="110000"/>
              </a:lnSpc>
            </a:pPr>
            <a:r>
              <a:rPr lang="en-US" sz="1400" b="1" dirty="0">
                <a:solidFill>
                  <a:srgbClr val="003C16"/>
                </a:solidFill>
                <a:latin typeface="Arial" charset="0"/>
              </a:rPr>
              <a:t>Unit 1, 4 Bath Street, London</a:t>
            </a:r>
          </a:p>
          <a:p>
            <a:pPr>
              <a:lnSpc>
                <a:spcPct val="110000"/>
              </a:lnSpc>
            </a:pPr>
            <a:r>
              <a:rPr lang="en-US" sz="1400" b="1" dirty="0">
                <a:solidFill>
                  <a:srgbClr val="003C16"/>
                </a:solidFill>
                <a:latin typeface="Arial" charset="0"/>
              </a:rPr>
              <a:t>EC1V 9DX</a:t>
            </a:r>
          </a:p>
          <a:p>
            <a:pPr>
              <a:lnSpc>
                <a:spcPct val="110000"/>
              </a:lnSpc>
            </a:pPr>
            <a:r>
              <a:rPr lang="en-US" sz="1400" dirty="0">
                <a:solidFill>
                  <a:srgbClr val="003C16"/>
                </a:solidFill>
                <a:latin typeface="Arial" charset="0"/>
              </a:rPr>
              <a:t>t</a:t>
            </a:r>
            <a:r>
              <a:rPr lang="en-US" sz="1400" b="1" dirty="0">
                <a:solidFill>
                  <a:srgbClr val="003C16"/>
                </a:solidFill>
                <a:latin typeface="Arial" charset="0"/>
              </a:rPr>
              <a:t>  020 7324 2850</a:t>
            </a:r>
          </a:p>
          <a:p>
            <a:pPr>
              <a:lnSpc>
                <a:spcPct val="110000"/>
              </a:lnSpc>
            </a:pPr>
            <a:r>
              <a:rPr lang="en-US" sz="1400" dirty="0">
                <a:solidFill>
                  <a:srgbClr val="003C16"/>
                </a:solidFill>
                <a:latin typeface="Arial" charset="0"/>
              </a:rPr>
              <a:t>w </a:t>
            </a:r>
            <a:r>
              <a:rPr lang="en-US" sz="1400" b="1" dirty="0">
                <a:solidFill>
                  <a:srgbClr val="003C16"/>
                </a:solidFill>
                <a:latin typeface="Arial" charset="0"/>
              </a:rPr>
              <a:t> www.cebr.com</a:t>
            </a:r>
          </a:p>
        </p:txBody>
      </p:sp>
      <p:sp>
        <p:nvSpPr>
          <p:cNvPr id="2056" name="Rectangle 8"/>
          <p:cNvSpPr>
            <a:spLocks noChangeArrowheads="1"/>
          </p:cNvSpPr>
          <p:nvPr/>
        </p:nvSpPr>
        <p:spPr bwMode="auto">
          <a:xfrm>
            <a:off x="7573963" y="2938463"/>
            <a:ext cx="2370137"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000" b="1" dirty="0">
                <a:solidFill>
                  <a:srgbClr val="003C16"/>
                </a:solidFill>
                <a:latin typeface="Arial" charset="0"/>
              </a:rPr>
              <a:t>M a k i n g   B u s i n e s s   S e n s e</a:t>
            </a:r>
          </a:p>
        </p:txBody>
      </p:sp>
      <p:sp>
        <p:nvSpPr>
          <p:cNvPr id="2057" name="Rectangle 1"/>
          <p:cNvSpPr>
            <a:spLocks noChangeArrowheads="1"/>
          </p:cNvSpPr>
          <p:nvPr/>
        </p:nvSpPr>
        <p:spPr bwMode="auto">
          <a:xfrm>
            <a:off x="7691438" y="1965325"/>
            <a:ext cx="1008062" cy="954088"/>
          </a:xfrm>
          <a:prstGeom prst="rect">
            <a:avLst/>
          </a:prstGeom>
          <a:solidFill>
            <a:schemeClr val="bg1"/>
          </a:solidFill>
          <a:ln>
            <a:noFill/>
          </a:ln>
          <a:extLst>
            <a:ext uri="{91240B29-F687-4f45-9708-019B960494DF}">
              <a14:hiddenLine xmlns="" xmlns:a14="http://schemas.microsoft.com/office/drawing/2010/main" w="9525" algn="ctr">
                <a:solidFill>
                  <a:srgbClr val="000000"/>
                </a:solidFill>
                <a:round/>
                <a:headEnd/>
                <a:tailEnd/>
              </a14:hiddenLine>
            </a:ext>
          </a:extLst>
        </p:spPr>
        <p:txBody>
          <a:bodyPr/>
          <a:lstStyle/>
          <a:p>
            <a:endParaRPr lang="en-GB" sz="2400" dirty="0"/>
          </a:p>
        </p:txBody>
      </p:sp>
      <p:pic>
        <p:nvPicPr>
          <p:cNvPr id="205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1978025"/>
            <a:ext cx="982662" cy="928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0657" y="6313126"/>
            <a:ext cx="1416245" cy="865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1268" name="Rectangle 5"/>
          <p:cNvSpPr>
            <a:spLocks noChangeArrowheads="1"/>
          </p:cNvSpPr>
          <p:nvPr/>
        </p:nvSpPr>
        <p:spPr bwMode="auto">
          <a:xfrm>
            <a:off x="9267825" y="268288"/>
            <a:ext cx="1247775" cy="258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1272" name="Text Box 11"/>
          <p:cNvSpPr txBox="1">
            <a:spLocks noChangeArrowheads="1"/>
          </p:cNvSpPr>
          <p:nvPr/>
        </p:nvSpPr>
        <p:spPr bwMode="auto">
          <a:xfrm>
            <a:off x="177800" y="1446417"/>
            <a:ext cx="5003676" cy="659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800" b="1" dirty="0">
                <a:solidFill>
                  <a:srgbClr val="003C16"/>
                </a:solidFill>
                <a:latin typeface="Arial" charset="0"/>
              </a:rPr>
              <a:t>The main factors </a:t>
            </a:r>
            <a:r>
              <a:rPr lang="en-US" sz="1800" b="1" dirty="0" smtClean="0">
                <a:solidFill>
                  <a:srgbClr val="003C16"/>
                </a:solidFill>
                <a:latin typeface="Arial" charset="0"/>
              </a:rPr>
              <a:t>affecting family costs in March were</a:t>
            </a:r>
            <a:r>
              <a:rPr lang="en-US" sz="1800" b="1" dirty="0">
                <a:solidFill>
                  <a:srgbClr val="003C16"/>
                </a:solidFill>
                <a:latin typeface="Arial" charset="0"/>
              </a:rPr>
              <a:t>:</a:t>
            </a:r>
          </a:p>
        </p:txBody>
      </p:sp>
      <p:sp>
        <p:nvSpPr>
          <p:cNvPr id="12" name="Rectangle 4"/>
          <p:cNvSpPr>
            <a:spLocks noChangeArrowheads="1"/>
          </p:cNvSpPr>
          <p:nvPr/>
        </p:nvSpPr>
        <p:spPr bwMode="auto">
          <a:xfrm>
            <a:off x="234132" y="2196455"/>
            <a:ext cx="4824536" cy="4414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Transport costs were a main contributor to the rise in inflation in March. While there was a downward effect from fuel, the price of air and train travel rose sharply as fares rose for the Easter break. </a:t>
            </a:r>
          </a:p>
          <a:p>
            <a:pPr algn="just" eaLnBrk="1" hangingPunct="1"/>
            <a:endParaRPr lang="en-GB" sz="1400" b="1" dirty="0">
              <a:solidFill>
                <a:schemeClr val="hlink"/>
              </a:solidFill>
              <a:latin typeface="Arial" charset="0"/>
            </a:endParaRPr>
          </a:p>
          <a:p>
            <a:pPr algn="just" eaLnBrk="1" hangingPunct="1"/>
            <a:r>
              <a:rPr lang="en-US" sz="1400" b="1" dirty="0">
                <a:solidFill>
                  <a:schemeClr val="hlink"/>
                </a:solidFill>
                <a:latin typeface="Arial" charset="0"/>
              </a:rPr>
              <a:t>• </a:t>
            </a:r>
            <a:r>
              <a:rPr lang="en-GB" sz="1400" b="1" dirty="0" smtClean="0">
                <a:solidFill>
                  <a:schemeClr val="hlink"/>
                </a:solidFill>
                <a:latin typeface="Arial" charset="0"/>
              </a:rPr>
              <a:t>The price of clothing and footwear also placed upward pressure on inflation in March. Prices of these goods rose by 1% between February and March compared with a slight fall at the same time in 2015. </a:t>
            </a:r>
          </a:p>
          <a:p>
            <a:pPr algn="just" eaLnBrk="1" hangingPunct="1"/>
            <a:endParaRPr lang="en-GB" sz="1400" b="1" dirty="0">
              <a:solidFill>
                <a:schemeClr val="hlink"/>
              </a:solidFill>
              <a:latin typeface="Arial" charset="0"/>
            </a:endParaRPr>
          </a:p>
          <a:p>
            <a:pPr algn="just" eaLnBrk="1" hangingPunct="1"/>
            <a:r>
              <a:rPr lang="en-US" sz="1400" b="1" dirty="0" smtClean="0">
                <a:solidFill>
                  <a:schemeClr val="hlink"/>
                </a:solidFill>
                <a:latin typeface="Arial" charset="0"/>
              </a:rPr>
              <a:t>• Elsewhere the prices in restaurants and cafés rose more sharply than they did a year ago. </a:t>
            </a:r>
            <a:r>
              <a:rPr lang="en-US" sz="1400" b="1" dirty="0" smtClean="0">
                <a:solidFill>
                  <a:srgbClr val="7BC23E"/>
                </a:solidFill>
                <a:latin typeface="Arial" charset="0"/>
              </a:rPr>
              <a:t>Average price levels stood 1.9% higher than at the same time a year ago. </a:t>
            </a:r>
            <a:r>
              <a:rPr lang="en-US" sz="1400" b="1" dirty="0" smtClean="0">
                <a:solidFill>
                  <a:schemeClr val="hlink"/>
                </a:solidFill>
                <a:latin typeface="Arial" charset="0"/>
              </a:rPr>
              <a:t> </a:t>
            </a:r>
            <a:endParaRPr lang="en-GB" sz="1400" b="1" dirty="0" smtClean="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r>
              <a:rPr lang="en-US" sz="1400" b="1" dirty="0" smtClean="0">
                <a:solidFill>
                  <a:schemeClr val="hlink"/>
                </a:solidFill>
                <a:latin typeface="Arial" charset="0"/>
              </a:rPr>
              <a:t>• </a:t>
            </a:r>
            <a:r>
              <a:rPr lang="en-GB" sz="1400" b="1" dirty="0" smtClean="0">
                <a:solidFill>
                  <a:schemeClr val="hlink"/>
                </a:solidFill>
                <a:latin typeface="Arial" charset="0"/>
              </a:rPr>
              <a:t>In contrast with these upward pressures, the price of groceries continued to fall, down 0.6% between February and March. The drop came across a variety of product groups though most notably was seen in the price of vegetables.  </a:t>
            </a:r>
            <a:endParaRPr lang="en-US" sz="1400" b="1" dirty="0">
              <a:solidFill>
                <a:schemeClr val="hlink"/>
              </a:solidFill>
              <a:latin typeface="Arial" charset="0"/>
            </a:endParaRPr>
          </a:p>
        </p:txBody>
      </p:sp>
      <p:sp>
        <p:nvSpPr>
          <p:cNvPr id="13" name="Rectangle 8"/>
          <p:cNvSpPr>
            <a:spLocks noChangeArrowheads="1"/>
          </p:cNvSpPr>
          <p:nvPr/>
        </p:nvSpPr>
        <p:spPr bwMode="auto">
          <a:xfrm>
            <a:off x="5706740" y="1836415"/>
            <a:ext cx="4808860" cy="2899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04306" tIns="52153" rIns="104306" bIns="52153">
            <a:spAutoFit/>
          </a:bodyPr>
          <a:lstStyle/>
          <a:p>
            <a:r>
              <a:rPr lang="en-US" sz="1200" b="1" dirty="0">
                <a:latin typeface="Arial" charset="0"/>
              </a:rPr>
              <a:t>Inflation of selected goods, annual change to </a:t>
            </a:r>
            <a:r>
              <a:rPr lang="en-US" sz="1200" b="1" dirty="0" smtClean="0">
                <a:latin typeface="Arial" charset="0"/>
              </a:rPr>
              <a:t>March 2016</a:t>
            </a:r>
            <a:endParaRPr lang="en-US" sz="1200" b="1" dirty="0">
              <a:latin typeface="Arial" charset="0"/>
            </a:endParaRPr>
          </a:p>
        </p:txBody>
      </p:sp>
      <p:graphicFrame>
        <p:nvGraphicFramePr>
          <p:cNvPr id="14" name="Chart 13"/>
          <p:cNvGraphicFramePr/>
          <p:nvPr>
            <p:extLst>
              <p:ext uri="{D42A27DB-BD31-4B8C-83A1-F6EECF244321}">
                <p14:modId xmlns:p14="http://schemas.microsoft.com/office/powerpoint/2010/main" val="3517649893"/>
              </p:ext>
            </p:extLst>
          </p:nvPr>
        </p:nvGraphicFramePr>
        <p:xfrm>
          <a:off x="5274692" y="2073275"/>
          <a:ext cx="5240908" cy="4659683"/>
        </p:xfrm>
        <a:graphic>
          <a:graphicData uri="http://schemas.openxmlformats.org/drawingml/2006/chart">
            <c:chart xmlns:c="http://schemas.openxmlformats.org/drawingml/2006/chart" xmlns:r="http://schemas.openxmlformats.org/officeDocument/2006/relationships" r:id="rId3"/>
          </a:graphicData>
        </a:graphic>
      </p:graphicFrame>
      <p:sp>
        <p:nvSpPr>
          <p:cNvPr id="11"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10</a:t>
            </a:fld>
            <a:endParaRPr lang="en-GB" dirty="0"/>
          </a:p>
        </p:txBody>
      </p:sp>
      <p:sp>
        <p:nvSpPr>
          <p:cNvPr id="2" name="Rectangle 1"/>
          <p:cNvSpPr/>
          <p:nvPr/>
        </p:nvSpPr>
        <p:spPr>
          <a:xfrm>
            <a:off x="189823" y="155832"/>
            <a:ext cx="9647742" cy="1261884"/>
          </a:xfrm>
          <a:prstGeom prst="rect">
            <a:avLst/>
          </a:prstGeom>
        </p:spPr>
        <p:txBody>
          <a:bodyPr wrap="square">
            <a:spAutoFit/>
          </a:bodyPr>
          <a:lstStyle/>
          <a:p>
            <a:pPr eaLnBrk="1" hangingPunct="1"/>
            <a:r>
              <a:rPr lang="en-GB" sz="3800" b="1" u="sng" dirty="0" smtClean="0">
                <a:solidFill>
                  <a:srgbClr val="79B43C"/>
                </a:solidFill>
                <a:latin typeface="Arial" charset="0"/>
              </a:rPr>
              <a:t>Seasonal fare increases provide the main pressure on inflation  </a:t>
            </a:r>
            <a:endParaRPr lang="en-GB" sz="3800" b="1" u="sng" dirty="0">
              <a:solidFill>
                <a:srgbClr val="79B43C"/>
              </a:solidFill>
              <a:latin typeface="Arial" charset="0"/>
            </a:endParaRPr>
          </a:p>
        </p:txBody>
      </p:sp>
    </p:spTree>
    <p:extLst>
      <p:ext uri="{BB962C8B-B14F-4D97-AF65-F5344CB8AC3E}">
        <p14:creationId xmlns:p14="http://schemas.microsoft.com/office/powerpoint/2010/main" val="3971917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Labour Market</a:t>
            </a:r>
            <a:endParaRPr lang="en-GB" sz="5000" b="1" u="sng" dirty="0">
              <a:solidFill>
                <a:srgbClr val="62B030"/>
              </a:solidFill>
              <a:latin typeface="Arial" charset="0"/>
            </a:endParaRPr>
          </a:p>
        </p:txBody>
      </p:sp>
      <p:sp>
        <p:nvSpPr>
          <p:cNvPr id="12295" name="Rectangle 7"/>
          <p:cNvSpPr>
            <a:spLocks noChangeArrowheads="1"/>
          </p:cNvSpPr>
          <p:nvPr/>
        </p:nvSpPr>
        <p:spPr bwMode="auto">
          <a:xfrm>
            <a:off x="5648895" y="1620391"/>
            <a:ext cx="4378325" cy="474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UK unemployment rate (</a:t>
            </a:r>
            <a:r>
              <a:rPr lang="en-US" sz="1200" b="1" dirty="0">
                <a:solidFill>
                  <a:srgbClr val="0066FF"/>
                </a:solidFill>
                <a:latin typeface="Arial" charset="0"/>
              </a:rPr>
              <a:t>LHS</a:t>
            </a:r>
            <a:r>
              <a:rPr lang="en-US" sz="1200" b="1" dirty="0">
                <a:latin typeface="Arial" charset="0"/>
              </a:rPr>
              <a:t>), per cent and 3-month annual growth in regular pay (</a:t>
            </a:r>
            <a:r>
              <a:rPr lang="en-US" sz="1200" b="1" dirty="0">
                <a:solidFill>
                  <a:srgbClr val="FF0000"/>
                </a:solidFill>
                <a:latin typeface="Arial" charset="0"/>
              </a:rPr>
              <a:t>RHS</a:t>
            </a:r>
            <a:r>
              <a:rPr lang="en-US" sz="1200" b="1" dirty="0">
                <a:latin typeface="Arial" charset="0"/>
              </a:rPr>
              <a:t>), per cent</a:t>
            </a:r>
          </a:p>
        </p:txBody>
      </p:sp>
      <p:sp>
        <p:nvSpPr>
          <p:cNvPr id="9" name="Rectangle 4"/>
          <p:cNvSpPr>
            <a:spLocks noChangeArrowheads="1"/>
          </p:cNvSpPr>
          <p:nvPr/>
        </p:nvSpPr>
        <p:spPr bwMode="auto">
          <a:xfrm>
            <a:off x="212568" y="2186438"/>
            <a:ext cx="4918107" cy="46758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350" b="1" dirty="0" smtClean="0">
                <a:solidFill>
                  <a:schemeClr val="hlink"/>
                </a:solidFill>
                <a:latin typeface="Arial" charset="0"/>
              </a:rPr>
              <a:t>• The rate of unemployment in the UK remained steady at 5.1% in the three months to February, unchanged for the third consecutive reading.</a:t>
            </a:r>
          </a:p>
          <a:p>
            <a:pPr algn="just" eaLnBrk="1" hangingPunct="1"/>
            <a:endParaRPr lang="en-US" sz="1350" b="1" dirty="0">
              <a:solidFill>
                <a:schemeClr val="hlink"/>
              </a:solidFill>
              <a:latin typeface="Arial" charset="0"/>
            </a:endParaRPr>
          </a:p>
          <a:p>
            <a:pPr algn="just" eaLnBrk="1" hangingPunct="1"/>
            <a:r>
              <a:rPr lang="en-US" sz="1350" b="1" dirty="0">
                <a:solidFill>
                  <a:srgbClr val="7BC23E"/>
                </a:solidFill>
                <a:latin typeface="Arial" charset="0"/>
              </a:rPr>
              <a:t>• </a:t>
            </a:r>
            <a:r>
              <a:rPr lang="en-GB" sz="1350" b="1" dirty="0">
                <a:solidFill>
                  <a:srgbClr val="7BC23E"/>
                </a:solidFill>
                <a:latin typeface="Arial" charset="0"/>
              </a:rPr>
              <a:t>The employment rate over the same period stood at 74.1%, its highest level on record</a:t>
            </a:r>
            <a:r>
              <a:rPr lang="en-GB" sz="1350" b="1" dirty="0" smtClean="0">
                <a:solidFill>
                  <a:srgbClr val="7BC23E"/>
                </a:solidFill>
                <a:latin typeface="Arial" charset="0"/>
              </a:rPr>
              <a:t>.</a:t>
            </a:r>
          </a:p>
          <a:p>
            <a:pPr algn="just" eaLnBrk="1" hangingPunct="1"/>
            <a:endParaRPr lang="en-US" sz="1350" b="1" dirty="0" smtClean="0">
              <a:solidFill>
                <a:srgbClr val="FF0000"/>
              </a:solidFill>
              <a:latin typeface="Arial" charset="0"/>
            </a:endParaRPr>
          </a:p>
          <a:p>
            <a:pPr algn="just" eaLnBrk="1" hangingPunct="1"/>
            <a:r>
              <a:rPr lang="en-US" sz="1350" b="1" dirty="0" smtClean="0">
                <a:solidFill>
                  <a:srgbClr val="7BC23E"/>
                </a:solidFill>
                <a:latin typeface="Arial" charset="0"/>
              </a:rPr>
              <a:t>• </a:t>
            </a:r>
            <a:r>
              <a:rPr lang="en-GB" sz="1350" b="1" dirty="0">
                <a:solidFill>
                  <a:srgbClr val="7BC23E"/>
                </a:solidFill>
                <a:latin typeface="Arial" charset="0"/>
              </a:rPr>
              <a:t>Despite the labour market being as tight as it has been for years, wage growth is still failing to </a:t>
            </a:r>
            <a:r>
              <a:rPr lang="en-GB" sz="1350" b="1" dirty="0" smtClean="0">
                <a:solidFill>
                  <a:srgbClr val="7BC23E"/>
                </a:solidFill>
                <a:latin typeface="Arial" charset="0"/>
              </a:rPr>
              <a:t>notably pick </a:t>
            </a:r>
            <a:r>
              <a:rPr lang="en-GB" sz="1350" b="1" dirty="0">
                <a:solidFill>
                  <a:srgbClr val="7BC23E"/>
                </a:solidFill>
                <a:latin typeface="Arial" charset="0"/>
              </a:rPr>
              <a:t>up</a:t>
            </a:r>
            <a:r>
              <a:rPr lang="en-GB" sz="1350" b="1" dirty="0" smtClean="0">
                <a:solidFill>
                  <a:srgbClr val="7BC23E"/>
                </a:solidFill>
                <a:latin typeface="Arial" charset="0"/>
              </a:rPr>
              <a:t>. Regular pay growth in the three months to February stood at 2.2%, unchanged from the previous reading. </a:t>
            </a:r>
          </a:p>
          <a:p>
            <a:pPr algn="just" eaLnBrk="1" hangingPunct="1"/>
            <a:endParaRPr lang="en-GB" sz="1350" b="1" dirty="0">
              <a:solidFill>
                <a:srgbClr val="7BC23E"/>
              </a:solidFill>
              <a:latin typeface="Arial" charset="0"/>
            </a:endParaRPr>
          </a:p>
          <a:p>
            <a:pPr algn="just" eaLnBrk="1" hangingPunct="1"/>
            <a:r>
              <a:rPr lang="en-US" sz="1350" b="1" dirty="0">
                <a:solidFill>
                  <a:srgbClr val="7BC23E"/>
                </a:solidFill>
                <a:latin typeface="Arial" charset="0"/>
              </a:rPr>
              <a:t>• </a:t>
            </a:r>
            <a:r>
              <a:rPr lang="en-GB" sz="1350" b="1" dirty="0" smtClean="0">
                <a:solidFill>
                  <a:srgbClr val="7BC23E"/>
                </a:solidFill>
                <a:latin typeface="Arial" charset="0"/>
              </a:rPr>
              <a:t>The </a:t>
            </a:r>
            <a:r>
              <a:rPr lang="en-GB" sz="1350" b="1" dirty="0">
                <a:solidFill>
                  <a:srgbClr val="7BC23E"/>
                </a:solidFill>
                <a:latin typeface="Arial" charset="0"/>
              </a:rPr>
              <a:t>extended period of very low inflation has contributed to this by reducing expectations for price growth, which in turn feeds through to wage negotiations.</a:t>
            </a:r>
            <a:endParaRPr lang="en-GB" sz="1350" b="1" dirty="0" smtClean="0">
              <a:solidFill>
                <a:srgbClr val="7BC23E"/>
              </a:solidFill>
              <a:latin typeface="Arial" charset="0"/>
            </a:endParaRPr>
          </a:p>
          <a:p>
            <a:pPr algn="just" eaLnBrk="1" hangingPunct="1"/>
            <a:endParaRPr lang="en-US" sz="1350" b="1" dirty="0">
              <a:solidFill>
                <a:srgbClr val="FF0000"/>
              </a:solidFill>
              <a:latin typeface="Arial" charset="0"/>
            </a:endParaRPr>
          </a:p>
          <a:p>
            <a:pPr algn="just" eaLnBrk="1" hangingPunct="1"/>
            <a:r>
              <a:rPr lang="en-US" sz="1350" b="1" dirty="0" smtClean="0">
                <a:solidFill>
                  <a:srgbClr val="7BC23E"/>
                </a:solidFill>
                <a:latin typeface="Arial" charset="0"/>
              </a:rPr>
              <a:t>• With inflation beginning to pick-up steadily and the formal introduction of the National Living Wage (NLW) fast approaching, wage growth is expected to rise once again in the coming months. </a:t>
            </a:r>
            <a:endParaRPr lang="en-US" sz="1350" b="1" dirty="0">
              <a:solidFill>
                <a:srgbClr val="7BC23E"/>
              </a:solidFill>
              <a:latin typeface="Arial" charset="0"/>
            </a:endParaRPr>
          </a:p>
          <a:p>
            <a:pPr algn="just" eaLnBrk="1" hangingPunct="1"/>
            <a:endParaRPr lang="en-US" sz="1350" b="1" dirty="0" smtClean="0">
              <a:solidFill>
                <a:schemeClr val="hlink"/>
              </a:solidFill>
              <a:latin typeface="Arial" charset="0"/>
            </a:endParaRPr>
          </a:p>
        </p:txBody>
      </p:sp>
      <p:sp>
        <p:nvSpPr>
          <p:cNvPr id="10" name="Text Box 11"/>
          <p:cNvSpPr txBox="1">
            <a:spLocks noChangeArrowheads="1"/>
          </p:cNvSpPr>
          <p:nvPr/>
        </p:nvSpPr>
        <p:spPr bwMode="auto">
          <a:xfrm>
            <a:off x="171925" y="1557893"/>
            <a:ext cx="5212743" cy="628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Rate of unemployment remains steady for the third consecutive reading</a:t>
            </a:r>
            <a:endParaRPr lang="en-US" sz="1700" b="1" dirty="0">
              <a:solidFill>
                <a:srgbClr val="003C16"/>
              </a:solidFill>
              <a:latin typeface="Arial" charset="0"/>
            </a:endParaRPr>
          </a:p>
        </p:txBody>
      </p:sp>
      <p:sp>
        <p:nvSpPr>
          <p:cNvPr id="12" name="Rectangle 7"/>
          <p:cNvSpPr>
            <a:spLocks noChangeArrowheads="1"/>
          </p:cNvSpPr>
          <p:nvPr/>
        </p:nvSpPr>
        <p:spPr bwMode="auto">
          <a:xfrm>
            <a:off x="177800" y="268288"/>
            <a:ext cx="9201348" cy="12748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chemeClr val="hlink"/>
                </a:solidFill>
                <a:latin typeface="Arial" charset="0"/>
              </a:rPr>
              <a:t>Wage growth remains steady despite upcoming introduction of NLW</a:t>
            </a:r>
            <a:endParaRPr lang="en-GB" sz="3800" b="1" u="sng" dirty="0">
              <a:solidFill>
                <a:srgbClr val="009900"/>
              </a:solidFill>
              <a:latin typeface="Arial" charset="0"/>
            </a:endParaRPr>
          </a:p>
        </p:txBody>
      </p:sp>
      <p:sp>
        <p:nvSpPr>
          <p:cNvPr id="14"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11</a:t>
            </a:fld>
            <a:endParaRPr lang="en-GB" dirty="0"/>
          </a:p>
        </p:txBody>
      </p:sp>
      <p:graphicFrame>
        <p:nvGraphicFramePr>
          <p:cNvPr id="16" name="Chart 15"/>
          <p:cNvGraphicFramePr/>
          <p:nvPr>
            <p:extLst>
              <p:ext uri="{D42A27DB-BD31-4B8C-83A1-F6EECF244321}">
                <p14:modId xmlns:p14="http://schemas.microsoft.com/office/powerpoint/2010/main" val="3198621680"/>
              </p:ext>
            </p:extLst>
          </p:nvPr>
        </p:nvGraphicFramePr>
        <p:xfrm>
          <a:off x="5243094" y="2089238"/>
          <a:ext cx="5450306" cy="485392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9439628" y="3015908"/>
            <a:ext cx="576064" cy="276999"/>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0070C0"/>
                </a:solidFill>
                <a:latin typeface="Arial" panose="020B0604020202020204" pitchFamily="34" charset="0"/>
                <a:cs typeface="Arial" panose="020B0604020202020204" pitchFamily="34" charset="0"/>
              </a:rPr>
              <a:t>5.1%</a:t>
            </a:r>
          </a:p>
        </p:txBody>
      </p:sp>
      <p:sp>
        <p:nvSpPr>
          <p:cNvPr id="13" name="TextBox 12"/>
          <p:cNvSpPr txBox="1"/>
          <p:nvPr/>
        </p:nvSpPr>
        <p:spPr>
          <a:xfrm>
            <a:off x="9480767" y="4463532"/>
            <a:ext cx="546453" cy="288032"/>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FF0000"/>
                </a:solidFill>
                <a:latin typeface="Arial" panose="020B0604020202020204" pitchFamily="34" charset="0"/>
                <a:cs typeface="Arial" panose="020B0604020202020204" pitchFamily="34" charset="0"/>
              </a:rPr>
              <a:t>2.2%</a:t>
            </a:r>
            <a:endParaRPr lang="en-GB" sz="1200" b="1"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77800" y="195829"/>
            <a:ext cx="9777412" cy="1208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r>
              <a:rPr lang="en-GB" sz="3600" b="1" u="sng" dirty="0" smtClean="0">
                <a:solidFill>
                  <a:srgbClr val="7DC242"/>
                </a:solidFill>
                <a:latin typeface="Arial" charset="0"/>
              </a:rPr>
              <a:t>East continues to lead regions for gross income growth</a:t>
            </a:r>
            <a:endParaRPr lang="en-GB" sz="3600" b="1" u="sng" dirty="0">
              <a:solidFill>
                <a:srgbClr val="7DC242"/>
              </a:solidFill>
              <a:latin typeface="Arial" charset="0"/>
            </a:endParaRPr>
          </a:p>
        </p:txBody>
      </p:sp>
      <p:sp>
        <p:nvSpPr>
          <p:cNvPr id="15363" name="Rectangle 3"/>
          <p:cNvSpPr>
            <a:spLocks noChangeArrowheads="1"/>
          </p:cNvSpPr>
          <p:nvPr/>
        </p:nvSpPr>
        <p:spPr bwMode="auto">
          <a:xfrm>
            <a:off x="4672013" y="1812925"/>
            <a:ext cx="201612" cy="515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9569" tIns="49785" rIns="99569" bIns="49785">
            <a:spAutoFit/>
          </a:bodyPr>
          <a:lstStyle/>
          <a:p>
            <a:pPr defTabSz="995363"/>
            <a:endParaRPr lang="en-GB"/>
          </a:p>
        </p:txBody>
      </p:sp>
      <p:sp>
        <p:nvSpPr>
          <p:cNvPr id="15365" name="Rectangle 5"/>
          <p:cNvSpPr>
            <a:spLocks noChangeArrowheads="1"/>
          </p:cNvSpPr>
          <p:nvPr/>
        </p:nvSpPr>
        <p:spPr bwMode="auto">
          <a:xfrm>
            <a:off x="8466138" y="268288"/>
            <a:ext cx="2049462" cy="25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9569" tIns="49785" rIns="99569" bIns="49785">
            <a:spAutoFit/>
          </a:bodyPr>
          <a:lstStyle/>
          <a:p>
            <a:pPr algn="r" defTabSz="995363" eaLnBrk="1" hangingPunct="1"/>
            <a:r>
              <a:rPr lang="en-GB" sz="1000" b="1">
                <a:solidFill>
                  <a:schemeClr val="bg2"/>
                </a:solidFill>
                <a:latin typeface="Arial" charset="0"/>
              </a:rPr>
              <a:t>Regional Trends</a:t>
            </a:r>
            <a:endParaRPr lang="en-GB" sz="4800" b="1" u="sng">
              <a:solidFill>
                <a:srgbClr val="62B030"/>
              </a:solidFill>
              <a:latin typeface="Arial" charset="0"/>
            </a:endParaRPr>
          </a:p>
        </p:txBody>
      </p:sp>
      <p:sp>
        <p:nvSpPr>
          <p:cNvPr id="15367" name="Rectangle 7"/>
          <p:cNvSpPr>
            <a:spLocks noChangeArrowheads="1"/>
          </p:cNvSpPr>
          <p:nvPr/>
        </p:nvSpPr>
        <p:spPr bwMode="auto">
          <a:xfrm>
            <a:off x="5780781" y="1908423"/>
            <a:ext cx="4534471" cy="275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lnSpc>
                <a:spcPct val="95000"/>
              </a:lnSpc>
              <a:spcBef>
                <a:spcPts val="300"/>
              </a:spcBef>
              <a:spcAft>
                <a:spcPts val="900"/>
              </a:spcAft>
              <a:buClr>
                <a:srgbClr val="000000"/>
              </a:buClr>
              <a:buSzPct val="100000"/>
              <a:buFont typeface="Times New Roman" pitchFamily="18" charset="0"/>
              <a:buNone/>
            </a:pPr>
            <a:r>
              <a:rPr lang="en-GB" sz="1200" b="1" dirty="0">
                <a:solidFill>
                  <a:srgbClr val="000000"/>
                </a:solidFill>
                <a:latin typeface="Arial" charset="0"/>
                <a:ea typeface="Lucida Sans Unicode" pitchFamily="34" charset="0"/>
                <a:cs typeface="Lucida Sans Unicode" pitchFamily="34" charset="0"/>
              </a:rPr>
              <a:t>Regional gross income, annual change to </a:t>
            </a:r>
            <a:r>
              <a:rPr lang="en-GB" sz="1200" b="1" dirty="0" smtClean="0">
                <a:solidFill>
                  <a:srgbClr val="000000"/>
                </a:solidFill>
                <a:latin typeface="Arial" charset="0"/>
                <a:ea typeface="Lucida Sans Unicode" pitchFamily="34" charset="0"/>
                <a:cs typeface="Lucida Sans Unicode" pitchFamily="34" charset="0"/>
              </a:rPr>
              <a:t>quarter indicated</a:t>
            </a:r>
            <a:endParaRPr lang="en-GB" sz="1200" b="1" dirty="0">
              <a:solidFill>
                <a:srgbClr val="000000"/>
              </a:solidFill>
              <a:latin typeface="Arial" charset="0"/>
              <a:ea typeface="Lucida Sans Unicode" pitchFamily="34" charset="0"/>
              <a:cs typeface="Lucida Sans Unicode" pitchFamily="34" charset="0"/>
            </a:endParaRPr>
          </a:p>
        </p:txBody>
      </p:sp>
      <p:sp>
        <p:nvSpPr>
          <p:cNvPr id="15369" name="Text Box 11"/>
          <p:cNvSpPr txBox="1">
            <a:spLocks noChangeArrowheads="1"/>
          </p:cNvSpPr>
          <p:nvPr/>
        </p:nvSpPr>
        <p:spPr bwMode="auto">
          <a:xfrm>
            <a:off x="177800" y="1528241"/>
            <a:ext cx="5137150" cy="3621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lvl1pPr defTabSz="995363">
              <a:defRPr sz="2700">
                <a:solidFill>
                  <a:schemeClr val="tx1"/>
                </a:solidFill>
                <a:latin typeface="Times" pitchFamily="18" charset="0"/>
              </a:defRPr>
            </a:lvl1pPr>
            <a:lvl2pPr marL="742950" indent="-285750" defTabSz="995363">
              <a:defRPr sz="2700">
                <a:solidFill>
                  <a:schemeClr val="tx1"/>
                </a:solidFill>
                <a:latin typeface="Times" pitchFamily="18" charset="0"/>
              </a:defRPr>
            </a:lvl2pPr>
            <a:lvl3pPr marL="1143000" indent="-228600" defTabSz="995363">
              <a:defRPr sz="2700">
                <a:solidFill>
                  <a:schemeClr val="tx1"/>
                </a:solidFill>
                <a:latin typeface="Times" pitchFamily="18" charset="0"/>
              </a:defRPr>
            </a:lvl3pPr>
            <a:lvl4pPr marL="1600200" indent="-228600" defTabSz="995363">
              <a:defRPr sz="2700">
                <a:solidFill>
                  <a:schemeClr val="tx1"/>
                </a:solidFill>
                <a:latin typeface="Times" pitchFamily="18" charset="0"/>
              </a:defRPr>
            </a:lvl4pPr>
            <a:lvl5pPr marL="2057400" indent="-228600" defTabSz="995363">
              <a:defRPr sz="2700">
                <a:solidFill>
                  <a:schemeClr val="tx1"/>
                </a:solidFill>
                <a:latin typeface="Times" pitchFamily="18" charset="0"/>
              </a:defRPr>
            </a:lvl5pPr>
            <a:lvl6pPr marL="2514600" indent="-228600" defTabSz="995363" eaLnBrk="0" fontAlgn="base" hangingPunct="0">
              <a:spcBef>
                <a:spcPct val="0"/>
              </a:spcBef>
              <a:spcAft>
                <a:spcPct val="0"/>
              </a:spcAft>
              <a:defRPr sz="2700">
                <a:solidFill>
                  <a:schemeClr val="tx1"/>
                </a:solidFill>
                <a:latin typeface="Times" pitchFamily="18" charset="0"/>
              </a:defRPr>
            </a:lvl6pPr>
            <a:lvl7pPr marL="2971800" indent="-228600" defTabSz="995363" eaLnBrk="0" fontAlgn="base" hangingPunct="0">
              <a:spcBef>
                <a:spcPct val="0"/>
              </a:spcBef>
              <a:spcAft>
                <a:spcPct val="0"/>
              </a:spcAft>
              <a:defRPr sz="2700">
                <a:solidFill>
                  <a:schemeClr val="tx1"/>
                </a:solidFill>
                <a:latin typeface="Times" pitchFamily="18" charset="0"/>
              </a:defRPr>
            </a:lvl7pPr>
            <a:lvl8pPr marL="3429000" indent="-228600" defTabSz="995363" eaLnBrk="0" fontAlgn="base" hangingPunct="0">
              <a:spcBef>
                <a:spcPct val="0"/>
              </a:spcBef>
              <a:spcAft>
                <a:spcPct val="0"/>
              </a:spcAft>
              <a:defRPr sz="2700">
                <a:solidFill>
                  <a:schemeClr val="tx1"/>
                </a:solidFill>
                <a:latin typeface="Times" pitchFamily="18" charset="0"/>
              </a:defRPr>
            </a:lvl8pPr>
            <a:lvl9pPr marL="3886200" indent="-228600" defTabSz="995363"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North East slips to bottom of the table</a:t>
            </a:r>
            <a:endParaRPr lang="en-US" sz="1700" b="1" dirty="0">
              <a:solidFill>
                <a:srgbClr val="003C16"/>
              </a:solidFill>
              <a:latin typeface="Arial" charset="0"/>
            </a:endParaRPr>
          </a:p>
        </p:txBody>
      </p:sp>
      <p:sp>
        <p:nvSpPr>
          <p:cNvPr id="11" name="Rectangle 2"/>
          <p:cNvSpPr>
            <a:spLocks noChangeArrowheads="1"/>
          </p:cNvSpPr>
          <p:nvPr/>
        </p:nvSpPr>
        <p:spPr bwMode="auto">
          <a:xfrm>
            <a:off x="177800" y="1976061"/>
            <a:ext cx="4924426" cy="4653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noAutofit/>
          </a:bodyPr>
          <a:lstStyle/>
          <a:p>
            <a:pPr eaLnBrk="1" hangingPunct="1"/>
            <a:r>
              <a:rPr lang="en-US" sz="1400" b="1" dirty="0" smtClean="0">
                <a:solidFill>
                  <a:schemeClr val="hlink"/>
                </a:solidFill>
                <a:latin typeface="Arial" charset="0"/>
              </a:rPr>
              <a:t>• While the UK as a whole saw household gross income growth slow between the final quarter of last year and Q1 2016, not all regions experienced a slowdown in this indicator.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The East of England once again came out as the region where incomes were rising at the fastest rate. </a:t>
            </a:r>
            <a:r>
              <a:rPr lang="en-US" sz="1400" b="1" dirty="0">
                <a:solidFill>
                  <a:schemeClr val="hlink"/>
                </a:solidFill>
                <a:latin typeface="Arial" charset="0"/>
              </a:rPr>
              <a:t>T</a:t>
            </a:r>
            <a:r>
              <a:rPr lang="en-US" sz="1400" b="1" dirty="0" smtClean="0">
                <a:solidFill>
                  <a:schemeClr val="hlink"/>
                </a:solidFill>
                <a:latin typeface="Arial" charset="0"/>
              </a:rPr>
              <a:t>he East of England, Wales and the West Midlands were all boosted by falling rates of unemployment since the turn of the year. This is in contrast to most regions, which have seen the rate of unemployment either hold steady or rise.   </a:t>
            </a:r>
          </a:p>
          <a:p>
            <a:pPr eaLnBrk="1" hangingPunct="1"/>
            <a:endParaRPr lang="en-US" sz="1400" b="1" dirty="0">
              <a:solidFill>
                <a:schemeClr val="hlink"/>
              </a:solidFill>
              <a:latin typeface="Arial" charset="0"/>
            </a:endParaRPr>
          </a:p>
          <a:p>
            <a:pPr eaLnBrk="1" hangingPunct="1"/>
            <a:r>
              <a:rPr lang="en-US" sz="1400" b="1" dirty="0" smtClean="0">
                <a:solidFill>
                  <a:schemeClr val="hlink"/>
                </a:solidFill>
                <a:latin typeface="Arial" charset="0"/>
              </a:rPr>
              <a:t>• While London saw gross income growth accelerate slightly, it, alongside a number of other regions, remains below the UK average.</a:t>
            </a:r>
          </a:p>
          <a:p>
            <a:pPr eaLnBrk="1" hangingPunct="1"/>
            <a:endParaRPr lang="en-US" sz="1400" b="1" dirty="0">
              <a:solidFill>
                <a:schemeClr val="hlink"/>
              </a:solidFill>
              <a:latin typeface="Arial" charset="0"/>
            </a:endParaRPr>
          </a:p>
          <a:p>
            <a:pPr eaLnBrk="1" hangingPunct="1"/>
            <a:r>
              <a:rPr lang="en-US" sz="1400" b="1" dirty="0" smtClean="0">
                <a:solidFill>
                  <a:schemeClr val="hlink"/>
                </a:solidFill>
                <a:latin typeface="Arial" charset="0"/>
              </a:rPr>
              <a:t>• The North East saw the slowest growth in gross incomes in the latest quarter. Over the past 12 months, the rate of unemployment in the region has risen as opposed to falling as seen across the UK as a whole. </a:t>
            </a:r>
            <a:endParaRPr lang="en-US" sz="1400" b="1" dirty="0">
              <a:solidFill>
                <a:schemeClr val="hlink"/>
              </a:solidFill>
              <a:latin typeface="Arial" charset="0"/>
            </a:endParaRPr>
          </a:p>
          <a:p>
            <a:pPr eaLnBrk="1" hangingPunct="1"/>
            <a:endParaRPr lang="en-US" sz="1400" b="1" dirty="0">
              <a:solidFill>
                <a:schemeClr val="hlink"/>
              </a:solidFill>
              <a:latin typeface="Arial" charset="0"/>
              <a:cs typeface="Arial" charset="0"/>
            </a:endParaRPr>
          </a:p>
          <a:p>
            <a:pPr eaLnBrk="1" hangingPunct="1"/>
            <a:endParaRPr lang="en-US" sz="1400" b="1" dirty="0">
              <a:solidFill>
                <a:schemeClr val="hlink"/>
              </a:solidFill>
              <a:latin typeface="Arial" charset="0"/>
              <a:cs typeface="Arial" charset="0"/>
            </a:endParaRPr>
          </a:p>
        </p:txBody>
      </p:sp>
      <p:graphicFrame>
        <p:nvGraphicFramePr>
          <p:cNvPr id="12" name="Chart 11"/>
          <p:cNvGraphicFramePr/>
          <p:nvPr>
            <p:extLst>
              <p:ext uri="{D42A27DB-BD31-4B8C-83A1-F6EECF244321}">
                <p14:modId xmlns:p14="http://schemas.microsoft.com/office/powerpoint/2010/main" val="1918413392"/>
              </p:ext>
            </p:extLst>
          </p:nvPr>
        </p:nvGraphicFramePr>
        <p:xfrm>
          <a:off x="5102225" y="2095501"/>
          <a:ext cx="5413375" cy="4781474"/>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432048"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12</a:t>
            </a:fld>
            <a:endParaRPr lang="en-GB" dirty="0"/>
          </a:p>
        </p:txBody>
      </p:sp>
    </p:spTree>
    <p:extLst>
      <p:ext uri="{BB962C8B-B14F-4D97-AF65-F5344CB8AC3E}">
        <p14:creationId xmlns:p14="http://schemas.microsoft.com/office/powerpoint/2010/main" val="3758160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77800" y="268288"/>
            <a:ext cx="9447137" cy="1208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r>
              <a:rPr lang="en-GB" sz="3600" b="1" u="sng" dirty="0" smtClean="0">
                <a:solidFill>
                  <a:srgbClr val="7DC242"/>
                </a:solidFill>
                <a:latin typeface="Arial" charset="0"/>
              </a:rPr>
              <a:t>Rising inflation weighs on spending power growth in each region</a:t>
            </a:r>
            <a:endParaRPr lang="en-GB" sz="3600" b="1" u="sng" dirty="0">
              <a:solidFill>
                <a:srgbClr val="7DC242"/>
              </a:solidFill>
              <a:latin typeface="Arial" charset="0"/>
            </a:endParaRPr>
          </a:p>
        </p:txBody>
      </p:sp>
      <p:sp>
        <p:nvSpPr>
          <p:cNvPr id="13315" name="Rectangle 3"/>
          <p:cNvSpPr>
            <a:spLocks noChangeArrowheads="1"/>
          </p:cNvSpPr>
          <p:nvPr/>
        </p:nvSpPr>
        <p:spPr bwMode="auto">
          <a:xfrm>
            <a:off x="4655665" y="1745113"/>
            <a:ext cx="201612" cy="515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9569" tIns="49785" rIns="99569" bIns="49785">
            <a:spAutoFit/>
          </a:bodyPr>
          <a:lstStyle/>
          <a:p>
            <a:pPr defTabSz="995363"/>
            <a:endParaRPr lang="en-GB"/>
          </a:p>
        </p:txBody>
      </p:sp>
      <p:sp>
        <p:nvSpPr>
          <p:cNvPr id="13317" name="Rectangle 5"/>
          <p:cNvSpPr>
            <a:spLocks noChangeArrowheads="1"/>
          </p:cNvSpPr>
          <p:nvPr/>
        </p:nvSpPr>
        <p:spPr bwMode="auto">
          <a:xfrm>
            <a:off x="8466138" y="268288"/>
            <a:ext cx="2049462" cy="25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9569" tIns="49785" rIns="99569" bIns="49785">
            <a:spAutoFit/>
          </a:bodyPr>
          <a:lstStyle/>
          <a:p>
            <a:pPr algn="r" defTabSz="995363" eaLnBrk="1" hangingPunct="1"/>
            <a:r>
              <a:rPr lang="en-GB" sz="1000" b="1">
                <a:solidFill>
                  <a:schemeClr val="bg2"/>
                </a:solidFill>
                <a:latin typeface="Arial" charset="0"/>
              </a:rPr>
              <a:t>Regional Trends</a:t>
            </a:r>
            <a:endParaRPr lang="en-GB" sz="4800" b="1" u="sng">
              <a:solidFill>
                <a:srgbClr val="62B030"/>
              </a:solidFill>
              <a:latin typeface="Arial" charset="0"/>
            </a:endParaRPr>
          </a:p>
        </p:txBody>
      </p:sp>
      <p:sp>
        <p:nvSpPr>
          <p:cNvPr id="13319" name="Rectangle 7"/>
          <p:cNvSpPr>
            <a:spLocks noChangeArrowheads="1"/>
          </p:cNvSpPr>
          <p:nvPr/>
        </p:nvSpPr>
        <p:spPr bwMode="auto">
          <a:xfrm>
            <a:off x="5754935" y="1692399"/>
            <a:ext cx="4632325" cy="4514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9569" tIns="49785" rIns="99569" bIns="49785">
            <a:spAutoFit/>
          </a:bodyPr>
          <a:lstStyle/>
          <a:p>
            <a:pPr defTabSz="995363" eaLnBrk="1" hangingPunct="1">
              <a:lnSpc>
                <a:spcPct val="95000"/>
              </a:lnSpc>
              <a:spcBef>
                <a:spcPts val="300"/>
              </a:spcBef>
              <a:spcAft>
                <a:spcPts val="900"/>
              </a:spcAft>
              <a:buClr>
                <a:srgbClr val="000000"/>
              </a:buClr>
              <a:buSzPct val="100000"/>
              <a:buFont typeface="Times New Roman" pitchFamily="18" charset="0"/>
              <a:buNone/>
            </a:pPr>
            <a:r>
              <a:rPr lang="en-GB" sz="1200" b="1" dirty="0" smtClean="0">
                <a:solidFill>
                  <a:srgbClr val="000000"/>
                </a:solidFill>
                <a:latin typeface="Arial" charset="0"/>
                <a:ea typeface="Lucida Sans Unicode" pitchFamily="34" charset="0"/>
                <a:cs typeface="Lucida Sans Unicode" pitchFamily="34" charset="0"/>
              </a:rPr>
              <a:t>Asda Income Trackers by region, </a:t>
            </a:r>
            <a:r>
              <a:rPr lang="en-GB" sz="1200" b="1" dirty="0">
                <a:solidFill>
                  <a:srgbClr val="000000"/>
                </a:solidFill>
                <a:latin typeface="Arial" charset="0"/>
                <a:ea typeface="Lucida Sans Unicode" pitchFamily="34" charset="0"/>
                <a:cs typeface="Lucida Sans Unicode" pitchFamily="34" charset="0"/>
              </a:rPr>
              <a:t>annual </a:t>
            </a:r>
            <a:r>
              <a:rPr lang="en-GB" sz="1200" b="1" dirty="0" smtClean="0">
                <a:solidFill>
                  <a:srgbClr val="000000"/>
                </a:solidFill>
                <a:latin typeface="Arial" charset="0"/>
                <a:ea typeface="Lucida Sans Unicode" pitchFamily="34" charset="0"/>
                <a:cs typeface="Lucida Sans Unicode" pitchFamily="34" charset="0"/>
              </a:rPr>
              <a:t>% change </a:t>
            </a:r>
            <a:r>
              <a:rPr lang="en-GB" sz="1200" b="1" dirty="0">
                <a:solidFill>
                  <a:srgbClr val="000000"/>
                </a:solidFill>
                <a:latin typeface="Arial" charset="0"/>
                <a:ea typeface="Lucida Sans Unicode" pitchFamily="34" charset="0"/>
                <a:cs typeface="Lucida Sans Unicode" pitchFamily="34" charset="0"/>
              </a:rPr>
              <a:t>to quarter </a:t>
            </a:r>
            <a:r>
              <a:rPr lang="en-GB" sz="1200" b="1" dirty="0" smtClean="0">
                <a:solidFill>
                  <a:srgbClr val="000000"/>
                </a:solidFill>
                <a:latin typeface="Arial" charset="0"/>
                <a:ea typeface="Lucida Sans Unicode" pitchFamily="34" charset="0"/>
                <a:cs typeface="Lucida Sans Unicode" pitchFamily="34" charset="0"/>
              </a:rPr>
              <a:t>indicated and </a:t>
            </a:r>
            <a:r>
              <a:rPr lang="en-GB" sz="1200" b="1" dirty="0" smtClean="0">
                <a:solidFill>
                  <a:srgbClr val="0070C0"/>
                </a:solidFill>
                <a:latin typeface="Arial" charset="0"/>
                <a:ea typeface="Lucida Sans Unicode" pitchFamily="34" charset="0"/>
                <a:cs typeface="Lucida Sans Unicode" pitchFamily="34" charset="0"/>
              </a:rPr>
              <a:t>annual £ change to latest quarter</a:t>
            </a:r>
            <a:endParaRPr lang="en-GB" sz="1200" b="1" dirty="0">
              <a:solidFill>
                <a:srgbClr val="0070C0"/>
              </a:solidFill>
              <a:latin typeface="Arial" charset="0"/>
              <a:ea typeface="Lucida Sans Unicode" pitchFamily="34" charset="0"/>
              <a:cs typeface="Lucida Sans Unicode" pitchFamily="34" charset="0"/>
            </a:endParaRPr>
          </a:p>
        </p:txBody>
      </p:sp>
      <p:sp>
        <p:nvSpPr>
          <p:cNvPr id="13322" name="Text Box 13"/>
          <p:cNvSpPr txBox="1">
            <a:spLocks noChangeArrowheads="1"/>
          </p:cNvSpPr>
          <p:nvPr/>
        </p:nvSpPr>
        <p:spPr bwMode="auto">
          <a:xfrm>
            <a:off x="199325" y="1495393"/>
            <a:ext cx="5065713" cy="6237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9569" tIns="49785" rIns="99569" bIns="49785">
            <a:spAutoFit/>
          </a:bodyPr>
          <a:lstStyle>
            <a:lvl1pPr defTabSz="995363">
              <a:defRPr sz="2700">
                <a:solidFill>
                  <a:schemeClr val="tx1"/>
                </a:solidFill>
                <a:latin typeface="Times" pitchFamily="18" charset="0"/>
              </a:defRPr>
            </a:lvl1pPr>
            <a:lvl2pPr marL="742950" indent="-285750" defTabSz="995363">
              <a:defRPr sz="2700">
                <a:solidFill>
                  <a:schemeClr val="tx1"/>
                </a:solidFill>
                <a:latin typeface="Times" pitchFamily="18" charset="0"/>
              </a:defRPr>
            </a:lvl2pPr>
            <a:lvl3pPr marL="1143000" indent="-228600" defTabSz="995363">
              <a:defRPr sz="2700">
                <a:solidFill>
                  <a:schemeClr val="tx1"/>
                </a:solidFill>
                <a:latin typeface="Times" pitchFamily="18" charset="0"/>
              </a:defRPr>
            </a:lvl3pPr>
            <a:lvl4pPr marL="1600200" indent="-228600" defTabSz="995363">
              <a:defRPr sz="2700">
                <a:solidFill>
                  <a:schemeClr val="tx1"/>
                </a:solidFill>
                <a:latin typeface="Times" pitchFamily="18" charset="0"/>
              </a:defRPr>
            </a:lvl4pPr>
            <a:lvl5pPr marL="2057400" indent="-228600" defTabSz="995363">
              <a:defRPr sz="2700">
                <a:solidFill>
                  <a:schemeClr val="tx1"/>
                </a:solidFill>
                <a:latin typeface="Times" pitchFamily="18" charset="0"/>
              </a:defRPr>
            </a:lvl5pPr>
            <a:lvl6pPr marL="2514600" indent="-228600" defTabSz="995363" eaLnBrk="0" fontAlgn="base" hangingPunct="0">
              <a:spcBef>
                <a:spcPct val="0"/>
              </a:spcBef>
              <a:spcAft>
                <a:spcPct val="0"/>
              </a:spcAft>
              <a:defRPr sz="2700">
                <a:solidFill>
                  <a:schemeClr val="tx1"/>
                </a:solidFill>
                <a:latin typeface="Times" pitchFamily="18" charset="0"/>
              </a:defRPr>
            </a:lvl6pPr>
            <a:lvl7pPr marL="2971800" indent="-228600" defTabSz="995363" eaLnBrk="0" fontAlgn="base" hangingPunct="0">
              <a:spcBef>
                <a:spcPct val="0"/>
              </a:spcBef>
              <a:spcAft>
                <a:spcPct val="0"/>
              </a:spcAft>
              <a:defRPr sz="2700">
                <a:solidFill>
                  <a:schemeClr val="tx1"/>
                </a:solidFill>
                <a:latin typeface="Times" pitchFamily="18" charset="0"/>
              </a:defRPr>
            </a:lvl7pPr>
            <a:lvl8pPr marL="3429000" indent="-228600" defTabSz="995363" eaLnBrk="0" fontAlgn="base" hangingPunct="0">
              <a:spcBef>
                <a:spcPct val="0"/>
              </a:spcBef>
              <a:spcAft>
                <a:spcPct val="0"/>
              </a:spcAft>
              <a:defRPr sz="2700">
                <a:solidFill>
                  <a:schemeClr val="tx1"/>
                </a:solidFill>
                <a:latin typeface="Times" pitchFamily="18" charset="0"/>
              </a:defRPr>
            </a:lvl8pPr>
            <a:lvl9pPr marL="3886200" indent="-228600" defTabSz="995363"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Growth slows across all regions but many still see double-digit increases</a:t>
            </a:r>
            <a:endParaRPr lang="en-US" sz="1700" b="1" dirty="0">
              <a:solidFill>
                <a:srgbClr val="003C16"/>
              </a:solidFill>
              <a:latin typeface="Arial" charset="0"/>
            </a:endParaRPr>
          </a:p>
        </p:txBody>
      </p:sp>
      <p:sp>
        <p:nvSpPr>
          <p:cNvPr id="11" name="Rectangle 2"/>
          <p:cNvSpPr>
            <a:spLocks noChangeArrowheads="1"/>
          </p:cNvSpPr>
          <p:nvPr/>
        </p:nvSpPr>
        <p:spPr bwMode="auto">
          <a:xfrm>
            <a:off x="209551" y="2095501"/>
            <a:ext cx="4983877" cy="46804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noAutofit/>
          </a:bodyPr>
          <a:lstStyle/>
          <a:p>
            <a:pPr eaLnBrk="1" hangingPunct="1"/>
            <a:r>
              <a:rPr lang="en-US" sz="1400" b="1" dirty="0" smtClean="0">
                <a:solidFill>
                  <a:schemeClr val="hlink"/>
                </a:solidFill>
                <a:latin typeface="Arial" charset="0"/>
              </a:rPr>
              <a:t>• While some regions saw income growth accelerate in the latest quarter, the general rise in essential item inflation has led to a slowdown in annual growth in spending power in each region of the UK.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Still, growth in cash terms remained above £10 per week in nine of the 13 regions. Overall, increases ranged from £6 per week in the North East to £19 a week in the East of England.  </a:t>
            </a:r>
          </a:p>
          <a:p>
            <a:pPr eaLnBrk="1" hangingPunct="1"/>
            <a:endParaRPr lang="en-US" sz="1400" b="1" dirty="0">
              <a:solidFill>
                <a:schemeClr val="hlink"/>
              </a:solidFill>
              <a:latin typeface="Arial" charset="0"/>
            </a:endParaRPr>
          </a:p>
          <a:p>
            <a:pPr eaLnBrk="1" hangingPunct="1"/>
            <a:r>
              <a:rPr lang="en-US" sz="1400" b="1" dirty="0" smtClean="0">
                <a:solidFill>
                  <a:schemeClr val="hlink"/>
                </a:solidFill>
                <a:latin typeface="Arial" charset="0"/>
              </a:rPr>
              <a:t>• In line with income growth seen in the previous slide, the East of England and Wales were the fastest rising regions in terms of discretionary income growth – replacing Northern Ireland, where growth notably slipped in the latest quarter.</a:t>
            </a:r>
          </a:p>
          <a:p>
            <a:pPr eaLnBrk="1" hangingPunct="1"/>
            <a:endParaRPr lang="en-US" sz="1400" b="1" dirty="0">
              <a:solidFill>
                <a:schemeClr val="hlink"/>
              </a:solidFill>
              <a:latin typeface="Arial" charset="0"/>
            </a:endParaRPr>
          </a:p>
          <a:p>
            <a:pPr eaLnBrk="1" hangingPunct="1"/>
            <a:r>
              <a:rPr lang="en-US" sz="1400" b="1" dirty="0" smtClean="0">
                <a:solidFill>
                  <a:schemeClr val="hlink"/>
                </a:solidFill>
                <a:latin typeface="Arial" charset="0"/>
              </a:rPr>
              <a:t>• Scotland, the North East, London and Yorkshire &amp; Humber all saw annual growth of less than 6% over the first quarter of the year taking them below the average for the UK as a whole. </a:t>
            </a:r>
            <a:endParaRPr lang="en-US" sz="1400" b="1" dirty="0">
              <a:solidFill>
                <a:schemeClr val="hlink"/>
              </a:solidFill>
              <a:latin typeface="Arial" charset="0"/>
            </a:endParaRPr>
          </a:p>
          <a:p>
            <a:pPr eaLnBrk="1" hangingPunct="1"/>
            <a:endParaRPr lang="en-US" sz="1400" b="1" dirty="0">
              <a:solidFill>
                <a:schemeClr val="hlink"/>
              </a:solidFill>
              <a:latin typeface="Arial" charset="0"/>
            </a:endParaRPr>
          </a:p>
          <a:p>
            <a:pPr eaLnBrk="1" hangingPunct="1"/>
            <a:endParaRPr lang="en-US" sz="1400" b="1" dirty="0">
              <a:solidFill>
                <a:schemeClr val="hlink"/>
              </a:solidFill>
              <a:latin typeface="Arial" charset="0"/>
            </a:endParaRPr>
          </a:p>
          <a:p>
            <a:pPr eaLnBrk="1" hangingPunct="1"/>
            <a:endParaRPr lang="en-US" sz="1400" b="1" dirty="0">
              <a:solidFill>
                <a:schemeClr val="hlink"/>
              </a:solidFill>
              <a:latin typeface="Arial" charset="0"/>
            </a:endParaRPr>
          </a:p>
        </p:txBody>
      </p:sp>
      <p:graphicFrame>
        <p:nvGraphicFramePr>
          <p:cNvPr id="2" name="Chart 1"/>
          <p:cNvGraphicFramePr/>
          <p:nvPr>
            <p:extLst>
              <p:ext uri="{D42A27DB-BD31-4B8C-83A1-F6EECF244321}">
                <p14:modId xmlns:p14="http://schemas.microsoft.com/office/powerpoint/2010/main" val="663305298"/>
              </p:ext>
            </p:extLst>
          </p:nvPr>
        </p:nvGraphicFramePr>
        <p:xfrm>
          <a:off x="5102225" y="2095501"/>
          <a:ext cx="5413375" cy="4565450"/>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432048"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13</a:t>
            </a:fld>
            <a:endParaRPr lang="en-GB" dirty="0"/>
          </a:p>
        </p:txBody>
      </p:sp>
      <p:sp>
        <p:nvSpPr>
          <p:cNvPr id="3" name="TextBox 2"/>
          <p:cNvSpPr txBox="1"/>
          <p:nvPr/>
        </p:nvSpPr>
        <p:spPr>
          <a:xfrm>
            <a:off x="5824883" y="3697261"/>
            <a:ext cx="472425"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+£8</a:t>
            </a:r>
            <a:endParaRPr lang="en-GB" sz="1200" b="1" dirty="0">
              <a:solidFill>
                <a:srgbClr val="0070C0"/>
              </a:solidFill>
              <a:latin typeface="Arial Narrow" panose="020B0606020202030204" pitchFamily="34" charset="0"/>
            </a:endParaRPr>
          </a:p>
        </p:txBody>
      </p:sp>
      <p:sp>
        <p:nvSpPr>
          <p:cNvPr id="12" name="TextBox 11"/>
          <p:cNvSpPr txBox="1"/>
          <p:nvPr/>
        </p:nvSpPr>
        <p:spPr>
          <a:xfrm>
            <a:off x="6160385" y="3188538"/>
            <a:ext cx="504341"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+£6</a:t>
            </a:r>
            <a:endParaRPr lang="en-GB" sz="1200" b="1" dirty="0">
              <a:solidFill>
                <a:srgbClr val="0070C0"/>
              </a:solidFill>
              <a:latin typeface="Arial Narrow" panose="020B0606020202030204" pitchFamily="34" charset="0"/>
            </a:endParaRPr>
          </a:p>
        </p:txBody>
      </p:sp>
      <p:sp>
        <p:nvSpPr>
          <p:cNvPr id="13" name="TextBox 12"/>
          <p:cNvSpPr txBox="1"/>
          <p:nvPr/>
        </p:nvSpPr>
        <p:spPr>
          <a:xfrm>
            <a:off x="6473986" y="3336174"/>
            <a:ext cx="612068"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+£14</a:t>
            </a:r>
            <a:endParaRPr lang="en-GB" sz="1200" b="1" dirty="0">
              <a:solidFill>
                <a:srgbClr val="0070C0"/>
              </a:solidFill>
              <a:latin typeface="Arial Narrow" panose="020B0606020202030204" pitchFamily="34" charset="0"/>
            </a:endParaRPr>
          </a:p>
        </p:txBody>
      </p:sp>
      <p:sp>
        <p:nvSpPr>
          <p:cNvPr id="14" name="TextBox 13"/>
          <p:cNvSpPr txBox="1"/>
          <p:nvPr/>
        </p:nvSpPr>
        <p:spPr>
          <a:xfrm>
            <a:off x="6895009" y="3327037"/>
            <a:ext cx="571872"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+£9</a:t>
            </a:r>
            <a:endParaRPr lang="en-GB" sz="1200" b="1" dirty="0">
              <a:solidFill>
                <a:srgbClr val="0070C0"/>
              </a:solidFill>
              <a:latin typeface="Arial Narrow" panose="020B0606020202030204" pitchFamily="34" charset="0"/>
            </a:endParaRPr>
          </a:p>
        </p:txBody>
      </p:sp>
      <p:sp>
        <p:nvSpPr>
          <p:cNvPr id="15" name="TextBox 14"/>
          <p:cNvSpPr txBox="1"/>
          <p:nvPr/>
        </p:nvSpPr>
        <p:spPr>
          <a:xfrm>
            <a:off x="7194261" y="2934565"/>
            <a:ext cx="476003"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+£12</a:t>
            </a:r>
            <a:endParaRPr lang="en-GB" sz="1200" b="1" dirty="0">
              <a:solidFill>
                <a:srgbClr val="0070C0"/>
              </a:solidFill>
              <a:latin typeface="Arial Narrow" panose="020B0606020202030204" pitchFamily="34" charset="0"/>
            </a:endParaRPr>
          </a:p>
        </p:txBody>
      </p:sp>
      <p:sp>
        <p:nvSpPr>
          <p:cNvPr id="16" name="TextBox 15"/>
          <p:cNvSpPr txBox="1"/>
          <p:nvPr/>
        </p:nvSpPr>
        <p:spPr>
          <a:xfrm>
            <a:off x="7530455" y="3059175"/>
            <a:ext cx="476003"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+£11</a:t>
            </a:r>
            <a:endParaRPr lang="en-GB" sz="1200" b="1" dirty="0">
              <a:solidFill>
                <a:srgbClr val="0070C0"/>
              </a:solidFill>
              <a:latin typeface="Arial Narrow" panose="020B0606020202030204" pitchFamily="34" charset="0"/>
            </a:endParaRPr>
          </a:p>
        </p:txBody>
      </p:sp>
      <p:sp>
        <p:nvSpPr>
          <p:cNvPr id="17" name="TextBox 16"/>
          <p:cNvSpPr txBox="1"/>
          <p:nvPr/>
        </p:nvSpPr>
        <p:spPr>
          <a:xfrm>
            <a:off x="7910287" y="2727563"/>
            <a:ext cx="507203"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+£14</a:t>
            </a:r>
            <a:endParaRPr lang="en-GB" sz="1200" b="1" dirty="0">
              <a:solidFill>
                <a:srgbClr val="0070C0"/>
              </a:solidFill>
              <a:latin typeface="Arial Narrow" panose="020B0606020202030204" pitchFamily="34" charset="0"/>
            </a:endParaRPr>
          </a:p>
        </p:txBody>
      </p:sp>
      <p:sp>
        <p:nvSpPr>
          <p:cNvPr id="18" name="TextBox 17"/>
          <p:cNvSpPr txBox="1"/>
          <p:nvPr/>
        </p:nvSpPr>
        <p:spPr>
          <a:xfrm>
            <a:off x="8238436" y="2458422"/>
            <a:ext cx="483272" cy="276999"/>
          </a:xfrm>
          <a:prstGeom prst="rect">
            <a:avLst/>
          </a:prstGeom>
          <a:noFill/>
        </p:spPr>
        <p:txBody>
          <a:bodyPr wrap="square" rtlCol="0">
            <a:spAutoFit/>
          </a:bodyPr>
          <a:lstStyle>
            <a:defPPr>
              <a:defRPr lang="en-US"/>
            </a:defPPr>
            <a:lvl1pPr>
              <a:defRPr sz="1200" b="1">
                <a:solidFill>
                  <a:srgbClr val="0070C0"/>
                </a:solidFill>
                <a:latin typeface="Arial Narrow" panose="020B0606020202030204" pitchFamily="34" charset="0"/>
              </a:defRPr>
            </a:lvl1pPr>
          </a:lstStyle>
          <a:p>
            <a:r>
              <a:rPr lang="en-GB" dirty="0" smtClean="0"/>
              <a:t>+£7</a:t>
            </a:r>
            <a:endParaRPr lang="en-GB" dirty="0"/>
          </a:p>
        </p:txBody>
      </p:sp>
      <p:sp>
        <p:nvSpPr>
          <p:cNvPr id="19" name="TextBox 18"/>
          <p:cNvSpPr txBox="1"/>
          <p:nvPr/>
        </p:nvSpPr>
        <p:spPr>
          <a:xfrm>
            <a:off x="8561995" y="2669699"/>
            <a:ext cx="484192"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+£13</a:t>
            </a:r>
            <a:endParaRPr lang="en-GB" sz="1200" b="1" dirty="0">
              <a:solidFill>
                <a:srgbClr val="0070C0"/>
              </a:solidFill>
              <a:latin typeface="Arial Narrow" panose="020B0606020202030204" pitchFamily="34" charset="0"/>
            </a:endParaRPr>
          </a:p>
        </p:txBody>
      </p:sp>
      <p:sp>
        <p:nvSpPr>
          <p:cNvPr id="20" name="TextBox 19"/>
          <p:cNvSpPr txBox="1"/>
          <p:nvPr/>
        </p:nvSpPr>
        <p:spPr>
          <a:xfrm>
            <a:off x="8951076" y="2450564"/>
            <a:ext cx="484192"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+£13</a:t>
            </a:r>
            <a:endParaRPr lang="en-GB" sz="1200" b="1" dirty="0">
              <a:solidFill>
                <a:srgbClr val="0070C0"/>
              </a:solidFill>
              <a:latin typeface="Arial Narrow" panose="020B0606020202030204" pitchFamily="34" charset="0"/>
            </a:endParaRPr>
          </a:p>
        </p:txBody>
      </p:sp>
      <p:sp>
        <p:nvSpPr>
          <p:cNvPr id="21" name="TextBox 20"/>
          <p:cNvSpPr txBox="1"/>
          <p:nvPr/>
        </p:nvSpPr>
        <p:spPr>
          <a:xfrm>
            <a:off x="9287016" y="2808199"/>
            <a:ext cx="576064"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+£13</a:t>
            </a:r>
            <a:endParaRPr lang="en-GB" sz="1200" b="1" dirty="0">
              <a:solidFill>
                <a:srgbClr val="0070C0"/>
              </a:solidFill>
              <a:latin typeface="Arial Narrow" panose="020B0606020202030204" pitchFamily="34" charset="0"/>
            </a:endParaRPr>
          </a:p>
        </p:txBody>
      </p:sp>
      <p:sp>
        <p:nvSpPr>
          <p:cNvPr id="22" name="TextBox 21"/>
          <p:cNvSpPr txBox="1"/>
          <p:nvPr/>
        </p:nvSpPr>
        <p:spPr>
          <a:xfrm>
            <a:off x="9602172" y="2684786"/>
            <a:ext cx="485112"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+£14</a:t>
            </a:r>
            <a:endParaRPr lang="en-GB" sz="1200" b="1" dirty="0">
              <a:solidFill>
                <a:srgbClr val="0070C0"/>
              </a:solidFill>
              <a:latin typeface="Arial Narrow" panose="020B0606020202030204" pitchFamily="34" charset="0"/>
            </a:endParaRPr>
          </a:p>
        </p:txBody>
      </p:sp>
      <p:sp>
        <p:nvSpPr>
          <p:cNvPr id="23" name="TextBox 22"/>
          <p:cNvSpPr txBox="1"/>
          <p:nvPr/>
        </p:nvSpPr>
        <p:spPr>
          <a:xfrm>
            <a:off x="9977571" y="2431291"/>
            <a:ext cx="488380" cy="276999"/>
          </a:xfrm>
          <a:prstGeom prst="rect">
            <a:avLst/>
          </a:prstGeom>
          <a:noFill/>
        </p:spPr>
        <p:txBody>
          <a:bodyPr wrap="square" rtlCol="0">
            <a:spAutoFit/>
          </a:bodyPr>
          <a:lstStyle/>
          <a:p>
            <a:r>
              <a:rPr lang="en-GB" sz="1200" b="1" dirty="0" smtClean="0">
                <a:solidFill>
                  <a:srgbClr val="0070C0"/>
                </a:solidFill>
                <a:latin typeface="Arial Narrow" panose="020B0606020202030204" pitchFamily="34" charset="0"/>
              </a:rPr>
              <a:t>+£19</a:t>
            </a:r>
            <a:endParaRPr lang="en-GB" sz="1200" b="1" dirty="0">
              <a:solidFill>
                <a:srgbClr val="0070C0"/>
              </a:solidFill>
              <a:latin typeface="Arial Narrow" panose="020B0606020202030204" pitchFamily="34" charset="0"/>
            </a:endParaRPr>
          </a:p>
        </p:txBody>
      </p:sp>
    </p:spTree>
    <p:extLst>
      <p:ext uri="{BB962C8B-B14F-4D97-AF65-F5344CB8AC3E}">
        <p14:creationId xmlns:p14="http://schemas.microsoft.com/office/powerpoint/2010/main" val="2983832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77800" y="339845"/>
            <a:ext cx="10337800" cy="12085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r>
              <a:rPr lang="en-GB" sz="3600" b="1" u="sng" dirty="0" smtClean="0">
                <a:solidFill>
                  <a:srgbClr val="7DC242"/>
                </a:solidFill>
                <a:latin typeface="Arial" charset="0"/>
              </a:rPr>
              <a:t>Discretionary incomes in Northern Ireland reach £100</a:t>
            </a:r>
            <a:endParaRPr lang="en-GB" sz="3600" b="1" u="sng" dirty="0">
              <a:solidFill>
                <a:srgbClr val="7DC242"/>
              </a:solidFill>
              <a:latin typeface="Arial" charset="0"/>
            </a:endParaRPr>
          </a:p>
        </p:txBody>
      </p:sp>
      <p:sp>
        <p:nvSpPr>
          <p:cNvPr id="14339" name="Rectangle 3"/>
          <p:cNvSpPr>
            <a:spLocks noChangeArrowheads="1"/>
          </p:cNvSpPr>
          <p:nvPr/>
        </p:nvSpPr>
        <p:spPr bwMode="auto">
          <a:xfrm>
            <a:off x="4672013" y="1812925"/>
            <a:ext cx="201612" cy="515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9569" tIns="49785" rIns="99569" bIns="49785">
            <a:spAutoFit/>
          </a:bodyPr>
          <a:lstStyle/>
          <a:p>
            <a:pPr defTabSz="995363"/>
            <a:endParaRPr lang="en-GB"/>
          </a:p>
        </p:txBody>
      </p:sp>
      <p:sp>
        <p:nvSpPr>
          <p:cNvPr id="14341" name="Rectangle 5"/>
          <p:cNvSpPr>
            <a:spLocks noChangeArrowheads="1"/>
          </p:cNvSpPr>
          <p:nvPr/>
        </p:nvSpPr>
        <p:spPr bwMode="auto">
          <a:xfrm>
            <a:off x="8466138" y="268288"/>
            <a:ext cx="2049462" cy="254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99569" tIns="49785" rIns="99569" bIns="49785">
            <a:spAutoFit/>
          </a:bodyPr>
          <a:lstStyle/>
          <a:p>
            <a:pPr algn="r" defTabSz="995363" eaLnBrk="1" hangingPunct="1"/>
            <a:r>
              <a:rPr lang="en-GB" sz="1000" b="1">
                <a:solidFill>
                  <a:schemeClr val="bg2"/>
                </a:solidFill>
                <a:latin typeface="Arial" charset="0"/>
              </a:rPr>
              <a:t>Regional Trends</a:t>
            </a:r>
            <a:endParaRPr lang="en-GB" sz="4800" b="1" u="sng">
              <a:solidFill>
                <a:srgbClr val="62B030"/>
              </a:solidFill>
              <a:latin typeface="Arial" charset="0"/>
            </a:endParaRPr>
          </a:p>
        </p:txBody>
      </p:sp>
      <p:sp>
        <p:nvSpPr>
          <p:cNvPr id="14343" name="Rectangle 7"/>
          <p:cNvSpPr>
            <a:spLocks noChangeArrowheads="1"/>
          </p:cNvSpPr>
          <p:nvPr/>
        </p:nvSpPr>
        <p:spPr bwMode="auto">
          <a:xfrm>
            <a:off x="5780782" y="1764407"/>
            <a:ext cx="4912618" cy="4514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lnSpc>
                <a:spcPct val="95000"/>
              </a:lnSpc>
              <a:spcBef>
                <a:spcPts val="0"/>
              </a:spcBef>
              <a:spcAft>
                <a:spcPts val="0"/>
              </a:spcAft>
              <a:buClr>
                <a:srgbClr val="000000"/>
              </a:buClr>
              <a:buSzPct val="100000"/>
              <a:buFont typeface="Times New Roman" pitchFamily="18" charset="0"/>
              <a:buNone/>
            </a:pPr>
            <a:r>
              <a:rPr lang="en-GB" sz="1200" b="1" dirty="0" smtClean="0">
                <a:solidFill>
                  <a:srgbClr val="000000"/>
                </a:solidFill>
                <a:latin typeface="Arial" charset="0"/>
              </a:rPr>
              <a:t>Average household discretionary income by region,</a:t>
            </a:r>
            <a:r>
              <a:rPr lang="en-GB" sz="1200" dirty="0" smtClean="0">
                <a:latin typeface="Arial" charset="0"/>
              </a:rPr>
              <a:t> </a:t>
            </a:r>
          </a:p>
          <a:p>
            <a:pPr defTabSz="995363" eaLnBrk="1" hangingPunct="1">
              <a:lnSpc>
                <a:spcPct val="95000"/>
              </a:lnSpc>
              <a:spcBef>
                <a:spcPts val="0"/>
              </a:spcBef>
              <a:spcAft>
                <a:spcPts val="0"/>
              </a:spcAft>
              <a:buClr>
                <a:srgbClr val="000000"/>
              </a:buClr>
              <a:buSzPct val="100000"/>
              <a:buFont typeface="Times New Roman" pitchFamily="18" charset="0"/>
              <a:buNone/>
            </a:pPr>
            <a:r>
              <a:rPr lang="en-GB" sz="1200" b="1" dirty="0" smtClean="0">
                <a:solidFill>
                  <a:srgbClr val="000000"/>
                </a:solidFill>
                <a:latin typeface="Arial" charset="0"/>
                <a:ea typeface="Lucida Sans Unicode" pitchFamily="34" charset="0"/>
                <a:cs typeface="Lucida Sans Unicode" pitchFamily="34" charset="0"/>
              </a:rPr>
              <a:t>£ </a:t>
            </a:r>
            <a:r>
              <a:rPr lang="en-GB" sz="1200" b="1" dirty="0">
                <a:solidFill>
                  <a:srgbClr val="000000"/>
                </a:solidFill>
                <a:latin typeface="Arial" charset="0"/>
                <a:ea typeface="Lucida Sans Unicode" pitchFamily="34" charset="0"/>
                <a:cs typeface="Lucida Sans Unicode" pitchFamily="34" charset="0"/>
              </a:rPr>
              <a:t>per </a:t>
            </a:r>
            <a:r>
              <a:rPr lang="en-GB" sz="1200" b="1" dirty="0" smtClean="0">
                <a:solidFill>
                  <a:srgbClr val="000000"/>
                </a:solidFill>
                <a:latin typeface="Arial" charset="0"/>
                <a:ea typeface="Lucida Sans Unicode" pitchFamily="34" charset="0"/>
                <a:cs typeface="Lucida Sans Unicode" pitchFamily="34" charset="0"/>
              </a:rPr>
              <a:t>week in quarter indicated</a:t>
            </a:r>
            <a:endParaRPr lang="en-GB" sz="1200" b="1" dirty="0">
              <a:solidFill>
                <a:srgbClr val="000000"/>
              </a:solidFill>
              <a:latin typeface="Arial" charset="0"/>
              <a:ea typeface="Lucida Sans Unicode" pitchFamily="34" charset="0"/>
              <a:cs typeface="Lucida Sans Unicode" pitchFamily="34" charset="0"/>
            </a:endParaRPr>
          </a:p>
        </p:txBody>
      </p:sp>
      <p:sp>
        <p:nvSpPr>
          <p:cNvPr id="14346" name="Text Box 11"/>
          <p:cNvSpPr txBox="1">
            <a:spLocks noChangeArrowheads="1"/>
          </p:cNvSpPr>
          <p:nvPr/>
        </p:nvSpPr>
        <p:spPr bwMode="auto">
          <a:xfrm>
            <a:off x="209550" y="1599114"/>
            <a:ext cx="4892675" cy="6237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lvl1pPr defTabSz="995363">
              <a:defRPr sz="2700">
                <a:solidFill>
                  <a:schemeClr val="tx1"/>
                </a:solidFill>
                <a:latin typeface="Times" pitchFamily="18" charset="0"/>
              </a:defRPr>
            </a:lvl1pPr>
            <a:lvl2pPr marL="742950" indent="-285750" defTabSz="995363">
              <a:defRPr sz="2700">
                <a:solidFill>
                  <a:schemeClr val="tx1"/>
                </a:solidFill>
                <a:latin typeface="Times" pitchFamily="18" charset="0"/>
              </a:defRPr>
            </a:lvl2pPr>
            <a:lvl3pPr marL="1143000" indent="-228600" defTabSz="995363">
              <a:defRPr sz="2700">
                <a:solidFill>
                  <a:schemeClr val="tx1"/>
                </a:solidFill>
                <a:latin typeface="Times" pitchFamily="18" charset="0"/>
              </a:defRPr>
            </a:lvl3pPr>
            <a:lvl4pPr marL="1600200" indent="-228600" defTabSz="995363">
              <a:defRPr sz="2700">
                <a:solidFill>
                  <a:schemeClr val="tx1"/>
                </a:solidFill>
                <a:latin typeface="Times" pitchFamily="18" charset="0"/>
              </a:defRPr>
            </a:lvl4pPr>
            <a:lvl5pPr marL="2057400" indent="-228600" defTabSz="995363">
              <a:defRPr sz="2700">
                <a:solidFill>
                  <a:schemeClr val="tx1"/>
                </a:solidFill>
                <a:latin typeface="Times" pitchFamily="18" charset="0"/>
              </a:defRPr>
            </a:lvl5pPr>
            <a:lvl6pPr marL="2514600" indent="-228600" defTabSz="995363" eaLnBrk="0" fontAlgn="base" hangingPunct="0">
              <a:spcBef>
                <a:spcPct val="0"/>
              </a:spcBef>
              <a:spcAft>
                <a:spcPct val="0"/>
              </a:spcAft>
              <a:defRPr sz="2700">
                <a:solidFill>
                  <a:schemeClr val="tx1"/>
                </a:solidFill>
                <a:latin typeface="Times" pitchFamily="18" charset="0"/>
              </a:defRPr>
            </a:lvl6pPr>
            <a:lvl7pPr marL="2971800" indent="-228600" defTabSz="995363" eaLnBrk="0" fontAlgn="base" hangingPunct="0">
              <a:spcBef>
                <a:spcPct val="0"/>
              </a:spcBef>
              <a:spcAft>
                <a:spcPct val="0"/>
              </a:spcAft>
              <a:defRPr sz="2700">
                <a:solidFill>
                  <a:schemeClr val="tx1"/>
                </a:solidFill>
                <a:latin typeface="Times" pitchFamily="18" charset="0"/>
              </a:defRPr>
            </a:lvl7pPr>
            <a:lvl8pPr marL="3429000" indent="-228600" defTabSz="995363" eaLnBrk="0" fontAlgn="base" hangingPunct="0">
              <a:spcBef>
                <a:spcPct val="0"/>
              </a:spcBef>
              <a:spcAft>
                <a:spcPct val="0"/>
              </a:spcAft>
              <a:defRPr sz="2700">
                <a:solidFill>
                  <a:schemeClr val="tx1"/>
                </a:solidFill>
                <a:latin typeface="Times" pitchFamily="18" charset="0"/>
              </a:defRPr>
            </a:lvl8pPr>
            <a:lvl9pPr marL="3886200" indent="-228600" defTabSz="995363"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East of England closes the gap with London once again</a:t>
            </a:r>
            <a:endParaRPr lang="en-US" sz="1700" b="1" dirty="0">
              <a:solidFill>
                <a:srgbClr val="003C16"/>
              </a:solidFill>
              <a:latin typeface="Arial" charset="0"/>
            </a:endParaRPr>
          </a:p>
        </p:txBody>
      </p:sp>
      <p:sp>
        <p:nvSpPr>
          <p:cNvPr id="11" name="Rectangle 2"/>
          <p:cNvSpPr>
            <a:spLocks noChangeArrowheads="1"/>
          </p:cNvSpPr>
          <p:nvPr/>
        </p:nvSpPr>
        <p:spPr bwMode="auto">
          <a:xfrm>
            <a:off x="234132" y="2248688"/>
            <a:ext cx="4567485" cy="49801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noAutofit/>
          </a:bodyPr>
          <a:lstStyle/>
          <a:p>
            <a:pPr eaLnBrk="1" hangingPunct="1"/>
            <a:r>
              <a:rPr lang="en-US" sz="1400" b="1" dirty="0">
                <a:solidFill>
                  <a:schemeClr val="hlink"/>
                </a:solidFill>
                <a:latin typeface="Arial" charset="0"/>
              </a:rPr>
              <a:t>• </a:t>
            </a:r>
            <a:r>
              <a:rPr lang="en-US" sz="1400" b="1" dirty="0" smtClean="0">
                <a:solidFill>
                  <a:schemeClr val="hlink"/>
                </a:solidFill>
                <a:latin typeface="Arial" charset="0"/>
              </a:rPr>
              <a:t>Despite remaining at the bottom of the table, Northern Ireland continued to catch up with the North East of England in the latest quarter. Additionally, the average household saw spending power rise to £100 per week in Q1 2016.  </a:t>
            </a:r>
            <a:endParaRPr lang="en-US" sz="1400" b="1" dirty="0">
              <a:solidFill>
                <a:schemeClr val="hlink"/>
              </a:solidFill>
              <a:latin typeface="Arial" charset="0"/>
            </a:endParaRPr>
          </a:p>
          <a:p>
            <a:pPr eaLnBrk="1" hangingPunct="1"/>
            <a:endParaRPr lang="en-US" sz="1400" b="1" dirty="0" smtClean="0">
              <a:solidFill>
                <a:schemeClr val="hlink"/>
              </a:solidFill>
              <a:latin typeface="Arial" charset="0"/>
            </a:endParaRPr>
          </a:p>
          <a:p>
            <a:pPr eaLnBrk="1" hangingPunct="1"/>
            <a:r>
              <a:rPr lang="en-US" sz="1400" b="1" dirty="0" smtClean="0">
                <a:solidFill>
                  <a:schemeClr val="hlink"/>
                </a:solidFill>
                <a:latin typeface="Arial" charset="0"/>
              </a:rPr>
              <a:t>• While households in London once again experienced one of the slower rates of spending power growth, the average household discretionary income across the capital (£266) remains well-above other UK regions.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However, the strong growth seen in the East of England over the last year has seen the gap with London narrow on an annual basis for the second consecutive quarter. </a:t>
            </a:r>
            <a:endParaRPr lang="en-US" sz="1400" b="1" dirty="0">
              <a:solidFill>
                <a:schemeClr val="hlink"/>
              </a:solidFill>
              <a:latin typeface="Arial" charset="0"/>
            </a:endParaRPr>
          </a:p>
        </p:txBody>
      </p:sp>
      <p:graphicFrame>
        <p:nvGraphicFramePr>
          <p:cNvPr id="12" name="Chart 11"/>
          <p:cNvGraphicFramePr/>
          <p:nvPr>
            <p:extLst>
              <p:ext uri="{D42A27DB-BD31-4B8C-83A1-F6EECF244321}">
                <p14:modId xmlns:p14="http://schemas.microsoft.com/office/powerpoint/2010/main" val="1222921734"/>
              </p:ext>
            </p:extLst>
          </p:nvPr>
        </p:nvGraphicFramePr>
        <p:xfrm>
          <a:off x="5102225" y="2095501"/>
          <a:ext cx="5413375" cy="4781474"/>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432048"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14</a:t>
            </a:fld>
            <a:endParaRPr lang="en-GB" dirty="0"/>
          </a:p>
        </p:txBody>
      </p:sp>
    </p:spTree>
    <p:extLst>
      <p:ext uri="{BB962C8B-B14F-4D97-AF65-F5344CB8AC3E}">
        <p14:creationId xmlns:p14="http://schemas.microsoft.com/office/powerpoint/2010/main" val="2446458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177800" y="268288"/>
            <a:ext cx="9561388" cy="69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rgbClr val="7DC242"/>
                </a:solidFill>
                <a:latin typeface="Arial" charset="0"/>
              </a:rPr>
              <a:t>Focus on Scotland and Northern Ireland</a:t>
            </a:r>
            <a:endParaRPr lang="en-GB" sz="5000" b="1" u="sng" dirty="0">
              <a:solidFill>
                <a:srgbClr val="62B030"/>
              </a:solidFill>
              <a:latin typeface="Arial" charset="0"/>
            </a:endParaRPr>
          </a:p>
        </p:txBody>
      </p:sp>
      <p:sp>
        <p:nvSpPr>
          <p:cNvPr id="19459" name="Rectangle 7"/>
          <p:cNvSpPr>
            <a:spLocks noChangeArrowheads="1"/>
          </p:cNvSpPr>
          <p:nvPr/>
        </p:nvSpPr>
        <p:spPr bwMode="auto">
          <a:xfrm>
            <a:off x="393824" y="922863"/>
            <a:ext cx="4952876" cy="628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US" sz="1700" b="1" dirty="0" smtClean="0">
                <a:latin typeface="Arial" charset="0"/>
              </a:rPr>
              <a:t>Annual % change in discretionary incomes, </a:t>
            </a:r>
          </a:p>
          <a:p>
            <a:pPr eaLnBrk="1" hangingPunct="1"/>
            <a:r>
              <a:rPr lang="en-US" sz="1700" b="1" dirty="0" smtClean="0">
                <a:latin typeface="Arial" charset="0"/>
              </a:rPr>
              <a:t>Scotland</a:t>
            </a:r>
            <a:endParaRPr lang="en-GB" sz="1700" b="1" dirty="0">
              <a:latin typeface="Arial" charset="0"/>
            </a:endParaRPr>
          </a:p>
        </p:txBody>
      </p:sp>
      <p:sp>
        <p:nvSpPr>
          <p:cNvPr id="19465" name="Rectangle 5"/>
          <p:cNvSpPr>
            <a:spLocks noChangeArrowheads="1"/>
          </p:cNvSpPr>
          <p:nvPr/>
        </p:nvSpPr>
        <p:spPr bwMode="auto">
          <a:xfrm>
            <a:off x="8553822" y="137493"/>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Regional Trends</a:t>
            </a:r>
            <a:endParaRPr lang="en-GB" sz="5000" b="1" u="sng" dirty="0">
              <a:solidFill>
                <a:srgbClr val="62B030"/>
              </a:solidFill>
              <a:latin typeface="Arial" charset="0"/>
            </a:endParaRP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15</a:t>
            </a:fld>
            <a:endParaRPr lang="en-GB" dirty="0"/>
          </a:p>
        </p:txBody>
      </p:sp>
      <p:graphicFrame>
        <p:nvGraphicFramePr>
          <p:cNvPr id="2" name="Chart 1"/>
          <p:cNvGraphicFramePr/>
          <p:nvPr>
            <p:extLst>
              <p:ext uri="{D42A27DB-BD31-4B8C-83A1-F6EECF244321}">
                <p14:modId xmlns:p14="http://schemas.microsoft.com/office/powerpoint/2010/main" val="283918666"/>
              </p:ext>
            </p:extLst>
          </p:nvPr>
        </p:nvGraphicFramePr>
        <p:xfrm>
          <a:off x="234133" y="1493918"/>
          <a:ext cx="4608511" cy="208606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7"/>
          <p:cNvSpPr>
            <a:spLocks noChangeArrowheads="1"/>
          </p:cNvSpPr>
          <p:nvPr/>
        </p:nvSpPr>
        <p:spPr bwMode="auto">
          <a:xfrm>
            <a:off x="5346700" y="958388"/>
            <a:ext cx="4952876" cy="628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US" sz="1700" b="1" dirty="0" smtClean="0">
                <a:latin typeface="Arial" charset="0"/>
              </a:rPr>
              <a:t>Annual % change in discretionary incomes, </a:t>
            </a:r>
          </a:p>
          <a:p>
            <a:pPr eaLnBrk="1" hangingPunct="1"/>
            <a:r>
              <a:rPr lang="en-US" sz="1700" b="1" dirty="0" smtClean="0">
                <a:latin typeface="Arial" charset="0"/>
              </a:rPr>
              <a:t>Northern Ireland</a:t>
            </a:r>
            <a:endParaRPr lang="en-GB" sz="1700" b="1" dirty="0">
              <a:latin typeface="Arial" charset="0"/>
            </a:endParaRPr>
          </a:p>
        </p:txBody>
      </p:sp>
      <p:graphicFrame>
        <p:nvGraphicFramePr>
          <p:cNvPr id="9" name="Chart 8"/>
          <p:cNvGraphicFramePr/>
          <p:nvPr>
            <p:extLst>
              <p:ext uri="{D42A27DB-BD31-4B8C-83A1-F6EECF244321}">
                <p14:modId xmlns:p14="http://schemas.microsoft.com/office/powerpoint/2010/main" val="2837081438"/>
              </p:ext>
            </p:extLst>
          </p:nvPr>
        </p:nvGraphicFramePr>
        <p:xfrm>
          <a:off x="5228904" y="1556849"/>
          <a:ext cx="5158356" cy="2115291"/>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2"/>
          <p:cNvSpPr>
            <a:spLocks noChangeArrowheads="1"/>
          </p:cNvSpPr>
          <p:nvPr/>
        </p:nvSpPr>
        <p:spPr bwMode="auto">
          <a:xfrm>
            <a:off x="18108" y="3732423"/>
            <a:ext cx="4824536" cy="31912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noAutofit/>
          </a:bodyPr>
          <a:lstStyle/>
          <a:p>
            <a:pPr eaLnBrk="1" hangingPunct="1"/>
            <a:r>
              <a:rPr lang="en-US" sz="1350" b="1" dirty="0" smtClean="0">
                <a:solidFill>
                  <a:schemeClr val="hlink"/>
                </a:solidFill>
                <a:latin typeface="Arial" charset="0"/>
              </a:rPr>
              <a:t>• Growth in average discretionary incomes in Scotland slowed slightly in Q1 2016, down to 4.4% year-on-year. </a:t>
            </a:r>
            <a:endParaRPr lang="en-US" sz="1350" b="1" dirty="0">
              <a:solidFill>
                <a:schemeClr val="hlink"/>
              </a:solidFill>
              <a:latin typeface="Arial" charset="0"/>
            </a:endParaRPr>
          </a:p>
          <a:p>
            <a:pPr eaLnBrk="1" hangingPunct="1"/>
            <a:r>
              <a:rPr lang="en-US" sz="1350" b="1" dirty="0" smtClean="0">
                <a:solidFill>
                  <a:schemeClr val="hlink"/>
                </a:solidFill>
                <a:latin typeface="Arial" charset="0"/>
              </a:rPr>
              <a:t>• Growth has been held back by the sluggish </a:t>
            </a:r>
            <a:r>
              <a:rPr lang="en-US" sz="1350" b="1" dirty="0" err="1" smtClean="0">
                <a:solidFill>
                  <a:schemeClr val="hlink"/>
                </a:solidFill>
                <a:latin typeface="Arial" charset="0"/>
              </a:rPr>
              <a:t>labour</a:t>
            </a:r>
            <a:r>
              <a:rPr lang="en-US" sz="1350" b="1" dirty="0" smtClean="0">
                <a:solidFill>
                  <a:schemeClr val="hlink"/>
                </a:solidFill>
                <a:latin typeface="Arial" charset="0"/>
              </a:rPr>
              <a:t> market in the country. The rate of unemployment in Scotland in the three months to February was actually 0.1 percentage points higher than at the same time a year earlier. Scotland is one of just a few regions that saw the rate of unemployment rise over the past 12 months.</a:t>
            </a:r>
          </a:p>
          <a:p>
            <a:pPr eaLnBrk="1" hangingPunct="1"/>
            <a:r>
              <a:rPr lang="en-US" sz="1350" b="1" dirty="0" smtClean="0">
                <a:solidFill>
                  <a:schemeClr val="hlink"/>
                </a:solidFill>
                <a:latin typeface="Arial" charset="0"/>
              </a:rPr>
              <a:t>• In addition to a laggard </a:t>
            </a:r>
            <a:r>
              <a:rPr lang="en-US" sz="1350" b="1" dirty="0" err="1" smtClean="0">
                <a:solidFill>
                  <a:schemeClr val="hlink"/>
                </a:solidFill>
                <a:latin typeface="Arial" charset="0"/>
              </a:rPr>
              <a:t>labour</a:t>
            </a:r>
            <a:r>
              <a:rPr lang="en-US" sz="1350" b="1" dirty="0" smtClean="0">
                <a:solidFill>
                  <a:schemeClr val="hlink"/>
                </a:solidFill>
                <a:latin typeface="Arial" charset="0"/>
              </a:rPr>
              <a:t> market, the typical price of essential household purchases for households in Scotland has stopped falling on an annual basis, placing more downward pressure on spending power growth.  </a:t>
            </a:r>
            <a:endParaRPr lang="en-US" sz="1350" b="1" dirty="0">
              <a:solidFill>
                <a:schemeClr val="hlink"/>
              </a:solidFill>
              <a:latin typeface="Arial" charset="0"/>
            </a:endParaRPr>
          </a:p>
          <a:p>
            <a:pPr eaLnBrk="1" hangingPunct="1"/>
            <a:r>
              <a:rPr lang="en-US" sz="1350" b="1" dirty="0" smtClean="0">
                <a:solidFill>
                  <a:schemeClr val="hlink"/>
                </a:solidFill>
                <a:latin typeface="Arial" charset="0"/>
              </a:rPr>
              <a:t>   </a:t>
            </a:r>
          </a:p>
          <a:p>
            <a:pPr eaLnBrk="1" hangingPunct="1"/>
            <a:endParaRPr lang="en-US" sz="1350" b="1" dirty="0">
              <a:solidFill>
                <a:schemeClr val="hlink"/>
              </a:solidFill>
              <a:latin typeface="Arial" charset="0"/>
            </a:endParaRPr>
          </a:p>
        </p:txBody>
      </p:sp>
      <p:sp>
        <p:nvSpPr>
          <p:cNvPr id="11" name="Rectangle 2"/>
          <p:cNvSpPr>
            <a:spLocks noChangeArrowheads="1"/>
          </p:cNvSpPr>
          <p:nvPr/>
        </p:nvSpPr>
        <p:spPr bwMode="auto">
          <a:xfrm>
            <a:off x="5490716" y="3713574"/>
            <a:ext cx="5202684" cy="30472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noAutofit/>
          </a:bodyPr>
          <a:lstStyle/>
          <a:p>
            <a:pPr eaLnBrk="1" hangingPunct="1"/>
            <a:r>
              <a:rPr lang="en-US" sz="1400" b="1" dirty="0" smtClean="0">
                <a:solidFill>
                  <a:schemeClr val="hlink"/>
                </a:solidFill>
                <a:latin typeface="Arial" charset="0"/>
              </a:rPr>
              <a:t>• Unlike recent quarters, Northern Ireland did not experience the strongest year on year growth in discretionary income of all parts of the UK in Q1 2016. </a:t>
            </a:r>
          </a:p>
          <a:p>
            <a:pPr eaLnBrk="1" hangingPunct="1"/>
            <a:r>
              <a:rPr lang="en-US" sz="1400" b="1" dirty="0">
                <a:solidFill>
                  <a:schemeClr val="hlink"/>
                </a:solidFill>
                <a:latin typeface="Arial" charset="0"/>
              </a:rPr>
              <a:t>• </a:t>
            </a:r>
            <a:r>
              <a:rPr lang="en-US" sz="1400" b="1" dirty="0" smtClean="0">
                <a:solidFill>
                  <a:schemeClr val="hlink"/>
                </a:solidFill>
                <a:latin typeface="Arial" charset="0"/>
              </a:rPr>
              <a:t>Instead annual growth slipped further to 7.2% or £7 per week. </a:t>
            </a:r>
          </a:p>
          <a:p>
            <a:pPr eaLnBrk="1" hangingPunct="1"/>
            <a:r>
              <a:rPr lang="en-US" sz="1400" b="1" dirty="0" smtClean="0">
                <a:solidFill>
                  <a:schemeClr val="hlink"/>
                </a:solidFill>
                <a:latin typeface="Arial" charset="0"/>
              </a:rPr>
              <a:t>• The slowing largely reflects the increase in inflation in recent months, though continued weakness in the </a:t>
            </a:r>
            <a:r>
              <a:rPr lang="en-US" sz="1400" b="1" dirty="0" err="1" smtClean="0">
                <a:solidFill>
                  <a:schemeClr val="hlink"/>
                </a:solidFill>
                <a:latin typeface="Arial" charset="0"/>
              </a:rPr>
              <a:t>labour</a:t>
            </a:r>
            <a:r>
              <a:rPr lang="en-US" sz="1400" b="1" dirty="0" smtClean="0">
                <a:solidFill>
                  <a:schemeClr val="hlink"/>
                </a:solidFill>
                <a:latin typeface="Arial" charset="0"/>
              </a:rPr>
              <a:t> market is also a constraint to spending power growth. </a:t>
            </a:r>
          </a:p>
          <a:p>
            <a:pPr eaLnBrk="1" hangingPunct="1"/>
            <a:r>
              <a:rPr lang="en-US" sz="1400" b="1" dirty="0" smtClean="0">
                <a:solidFill>
                  <a:schemeClr val="hlink"/>
                </a:solidFill>
                <a:latin typeface="Arial" charset="0"/>
              </a:rPr>
              <a:t>• Still, households in Northern Ireland have continued to make up ground </a:t>
            </a:r>
            <a:r>
              <a:rPr lang="en-US" sz="1400" b="1" smtClean="0">
                <a:solidFill>
                  <a:schemeClr val="hlink"/>
                </a:solidFill>
                <a:latin typeface="Arial" charset="0"/>
              </a:rPr>
              <a:t>to those </a:t>
            </a:r>
            <a:r>
              <a:rPr lang="en-US" sz="1400" b="1" dirty="0" smtClean="0">
                <a:solidFill>
                  <a:schemeClr val="hlink"/>
                </a:solidFill>
                <a:latin typeface="Arial" charset="0"/>
              </a:rPr>
              <a:t>in the North East and average spending power surpassed £100 per week in the latest quarter.  </a:t>
            </a:r>
            <a:endParaRPr lang="en-US" sz="1400" b="1" dirty="0">
              <a:solidFill>
                <a:schemeClr val="hlink"/>
              </a:solidFill>
              <a:latin typeface="Arial" charset="0"/>
            </a:endParaRPr>
          </a:p>
        </p:txBody>
      </p:sp>
    </p:spTree>
    <p:extLst>
      <p:ext uri="{BB962C8B-B14F-4D97-AF65-F5344CB8AC3E}">
        <p14:creationId xmlns:p14="http://schemas.microsoft.com/office/powerpoint/2010/main" val="197176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Data and </a:t>
            </a:r>
            <a:r>
              <a:rPr lang="en-GB" sz="3800" b="1" u="sng" dirty="0" smtClean="0">
                <a:solidFill>
                  <a:srgbClr val="7DC242"/>
                </a:solidFill>
                <a:latin typeface="Arial" charset="0"/>
              </a:rPr>
              <a:t>Method</a:t>
            </a:r>
            <a:endParaRPr lang="en-GB" sz="5000" b="1" u="sng" dirty="0">
              <a:solidFill>
                <a:srgbClr val="62B030"/>
              </a:solidFill>
              <a:latin typeface="Arial" charset="0"/>
            </a:endParaRPr>
          </a:p>
        </p:txBody>
      </p:sp>
      <p:sp>
        <p:nvSpPr>
          <p:cNvPr id="1638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6388" name="Rectangle 4"/>
          <p:cNvSpPr>
            <a:spLocks noChangeArrowheads="1"/>
          </p:cNvSpPr>
          <p:nvPr/>
        </p:nvSpPr>
        <p:spPr bwMode="auto">
          <a:xfrm>
            <a:off x="177800" y="1276350"/>
            <a:ext cx="10337800" cy="40294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2100" b="1" dirty="0">
                <a:solidFill>
                  <a:srgbClr val="003C16"/>
                </a:solidFill>
                <a:latin typeface="Arial" charset="0"/>
              </a:rPr>
              <a:t>Please find attached </a:t>
            </a:r>
            <a:r>
              <a:rPr lang="en-GB" sz="2100" b="1" dirty="0" smtClean="0">
                <a:solidFill>
                  <a:srgbClr val="003C16"/>
                </a:solidFill>
                <a:latin typeface="Arial" charset="0"/>
              </a:rPr>
              <a:t>method notes and </a:t>
            </a:r>
            <a:r>
              <a:rPr lang="en-GB" sz="2100" b="1" dirty="0">
                <a:solidFill>
                  <a:srgbClr val="003C16"/>
                </a:solidFill>
                <a:latin typeface="Arial" charset="0"/>
              </a:rPr>
              <a:t>the tabulated date. Asda produces a monthly income tracker report with a more comprehensive report every quarter.</a:t>
            </a:r>
            <a:br>
              <a:rPr lang="en-GB" sz="2100" b="1" dirty="0">
                <a:solidFill>
                  <a:srgbClr val="003C16"/>
                </a:solidFill>
                <a:latin typeface="Arial" charset="0"/>
              </a:rPr>
            </a:br>
            <a:r>
              <a:rPr lang="en-GB" sz="2100" b="1" dirty="0">
                <a:solidFill>
                  <a:srgbClr val="003C16"/>
                </a:solidFill>
                <a:latin typeface="Arial" charset="0"/>
              </a:rPr>
              <a:t/>
            </a:r>
            <a:br>
              <a:rPr lang="en-GB" sz="2100" b="1" dirty="0">
                <a:solidFill>
                  <a:srgbClr val="003C16"/>
                </a:solidFill>
                <a:latin typeface="Arial" charset="0"/>
              </a:rPr>
            </a:br>
            <a:r>
              <a:rPr lang="en-GB" sz="2100" b="1" dirty="0">
                <a:solidFill>
                  <a:srgbClr val="003C16"/>
                </a:solidFill>
                <a:latin typeface="Arial" charset="0"/>
              </a:rPr>
              <a:t>For </a:t>
            </a:r>
            <a:r>
              <a:rPr lang="en-GB" sz="2100" b="1" dirty="0" smtClean="0">
                <a:solidFill>
                  <a:srgbClr val="003C16"/>
                </a:solidFill>
                <a:latin typeface="Arial" charset="0"/>
              </a:rPr>
              <a:t>press enquiries please </a:t>
            </a:r>
            <a:r>
              <a:rPr lang="en-GB" sz="2100" b="1" dirty="0">
                <a:solidFill>
                  <a:srgbClr val="003C16"/>
                </a:solidFill>
                <a:latin typeface="Arial" charset="0"/>
              </a:rPr>
              <a:t>contact:</a:t>
            </a:r>
            <a:br>
              <a:rPr lang="en-GB" sz="2100" b="1" dirty="0">
                <a:solidFill>
                  <a:srgbClr val="003C16"/>
                </a:solidFill>
                <a:latin typeface="Arial" charset="0"/>
              </a:rPr>
            </a:br>
            <a:r>
              <a:rPr lang="en-GB" sz="300" b="1" dirty="0">
                <a:solidFill>
                  <a:srgbClr val="003C16"/>
                </a:solidFill>
                <a:latin typeface="Arial" charset="0"/>
              </a:rPr>
              <a:t/>
            </a:r>
            <a:br>
              <a:rPr lang="en-GB" sz="300" b="1" dirty="0">
                <a:solidFill>
                  <a:srgbClr val="003C16"/>
                </a:solidFill>
                <a:latin typeface="Arial" charset="0"/>
              </a:rPr>
            </a:br>
            <a:r>
              <a:rPr lang="en-GB" sz="2100" b="1" dirty="0" smtClean="0">
                <a:solidFill>
                  <a:srgbClr val="7DC242"/>
                </a:solidFill>
                <a:latin typeface="Arial" charset="0"/>
              </a:rPr>
              <a:t>Jennifer Devlin, </a:t>
            </a:r>
            <a:r>
              <a:rPr lang="en-GB" sz="2100" b="1" dirty="0">
                <a:solidFill>
                  <a:srgbClr val="003C16"/>
                </a:solidFill>
                <a:latin typeface="Arial" charset="0"/>
              </a:rPr>
              <a:t>Asda</a:t>
            </a:r>
            <a:r>
              <a:rPr lang="en-GB" sz="2100" b="1" dirty="0" smtClean="0">
                <a:solidFill>
                  <a:srgbClr val="7DC242"/>
                </a:solidFill>
                <a:latin typeface="Arial" charset="0"/>
              </a:rPr>
              <a:t> </a:t>
            </a:r>
            <a:r>
              <a:rPr lang="en-GB" sz="2100" b="1" dirty="0" smtClean="0">
                <a:solidFill>
                  <a:srgbClr val="003C16"/>
                </a:solidFill>
                <a:latin typeface="Arial" charset="0"/>
              </a:rPr>
              <a:t>Media Relations Manager, </a:t>
            </a:r>
          </a:p>
          <a:p>
            <a:pPr eaLnBrk="1" hangingPunct="1"/>
            <a:r>
              <a:rPr lang="en-GB" sz="2100" b="1" dirty="0" smtClean="0">
                <a:solidFill>
                  <a:srgbClr val="003C16"/>
                </a:solidFill>
                <a:latin typeface="Arial" charset="0"/>
                <a:hlinkClick r:id="rId3"/>
              </a:rPr>
              <a:t>Jennifer.Devlin@Asda.co.uk</a:t>
            </a:r>
            <a:r>
              <a:rPr lang="en-GB" sz="2100" b="1" dirty="0" smtClean="0">
                <a:solidFill>
                  <a:srgbClr val="003C16"/>
                </a:solidFill>
                <a:latin typeface="Arial" charset="0"/>
              </a:rPr>
              <a:t> ; </a:t>
            </a:r>
            <a:r>
              <a:rPr lang="en-GB" sz="2100" b="1" dirty="0" smtClean="0">
                <a:solidFill>
                  <a:srgbClr val="7DC242"/>
                </a:solidFill>
                <a:latin typeface="Arial" charset="0"/>
              </a:rPr>
              <a:t>0113 </a:t>
            </a:r>
            <a:r>
              <a:rPr lang="en-GB" sz="2100" b="1" dirty="0">
                <a:solidFill>
                  <a:srgbClr val="7DC242"/>
                </a:solidFill>
                <a:latin typeface="Arial" charset="0"/>
              </a:rPr>
              <a:t>826 </a:t>
            </a:r>
            <a:r>
              <a:rPr lang="en-GB" sz="2100" b="1" dirty="0" smtClean="0">
                <a:solidFill>
                  <a:srgbClr val="7DC242"/>
                </a:solidFill>
                <a:latin typeface="Arial" charset="0"/>
              </a:rPr>
              <a:t>4823</a:t>
            </a:r>
          </a:p>
          <a:p>
            <a:pPr eaLnBrk="1" hangingPunct="1"/>
            <a:endParaRPr lang="en-GB" sz="2100" b="1" dirty="0">
              <a:solidFill>
                <a:srgbClr val="7DC242"/>
              </a:solidFill>
              <a:latin typeface="Arial" charset="0"/>
            </a:endParaRPr>
          </a:p>
          <a:p>
            <a:pPr eaLnBrk="1" hangingPunct="1"/>
            <a:r>
              <a:rPr lang="en-GB" sz="2100" b="1" dirty="0">
                <a:solidFill>
                  <a:srgbClr val="003C16"/>
                </a:solidFill>
                <a:latin typeface="Arial" charset="0"/>
              </a:rPr>
              <a:t>For data enquiries please contact:</a:t>
            </a:r>
          </a:p>
          <a:p>
            <a:pPr eaLnBrk="1" hangingPunct="1"/>
            <a:r>
              <a:rPr lang="en-GB" sz="2100" b="1" dirty="0">
                <a:solidFill>
                  <a:srgbClr val="7DC242"/>
                </a:solidFill>
                <a:latin typeface="Arial" charset="0"/>
              </a:rPr>
              <a:t>Sam Alderson, </a:t>
            </a:r>
            <a:r>
              <a:rPr lang="en-GB" sz="2100" b="1" dirty="0">
                <a:solidFill>
                  <a:srgbClr val="003C16"/>
                </a:solidFill>
                <a:latin typeface="Arial" charset="0"/>
              </a:rPr>
              <a:t>Cebr Economist,</a:t>
            </a:r>
          </a:p>
          <a:p>
            <a:pPr eaLnBrk="1" hangingPunct="1"/>
            <a:r>
              <a:rPr lang="en-GB" sz="2100" b="1" dirty="0">
                <a:solidFill>
                  <a:srgbClr val="7DC242"/>
                </a:solidFill>
                <a:latin typeface="Arial" charset="0"/>
                <a:hlinkClick r:id="rId4"/>
              </a:rPr>
              <a:t>SAlderson@Cebr.com</a:t>
            </a:r>
            <a:r>
              <a:rPr lang="en-GB" sz="2100" b="1" dirty="0">
                <a:solidFill>
                  <a:srgbClr val="7DC242"/>
                </a:solidFill>
                <a:latin typeface="Arial" charset="0"/>
              </a:rPr>
              <a:t> </a:t>
            </a:r>
            <a:r>
              <a:rPr lang="en-GB" sz="2100" b="1" dirty="0">
                <a:solidFill>
                  <a:srgbClr val="003C16"/>
                </a:solidFill>
                <a:latin typeface="Arial" charset="0"/>
              </a:rPr>
              <a:t>;</a:t>
            </a:r>
            <a:r>
              <a:rPr lang="en-GB" sz="2100" b="1" dirty="0">
                <a:solidFill>
                  <a:srgbClr val="7DC242"/>
                </a:solidFill>
                <a:latin typeface="Arial" charset="0"/>
              </a:rPr>
              <a:t> </a:t>
            </a:r>
            <a:r>
              <a:rPr lang="en-GB" sz="2100" b="1" dirty="0" smtClean="0">
                <a:solidFill>
                  <a:srgbClr val="7DC242"/>
                </a:solidFill>
                <a:latin typeface="Arial" charset="0"/>
              </a:rPr>
              <a:t>020 </a:t>
            </a:r>
            <a:r>
              <a:rPr lang="en-GB" sz="2100" b="1" dirty="0">
                <a:solidFill>
                  <a:srgbClr val="7DC242"/>
                </a:solidFill>
                <a:latin typeface="Arial" charset="0"/>
              </a:rPr>
              <a:t>7324 2874</a:t>
            </a:r>
          </a:p>
          <a:p>
            <a:pPr eaLnBrk="1" hangingPunct="1"/>
            <a:endParaRPr lang="en-GB" sz="2100" b="1" dirty="0">
              <a:solidFill>
                <a:srgbClr val="7DC242"/>
              </a:solidFill>
              <a:latin typeface="Arial" charset="0"/>
            </a:endParaRPr>
          </a:p>
          <a:p>
            <a:pPr eaLnBrk="1" hangingPunct="1"/>
            <a:endParaRPr lang="en-GB" sz="2100" b="1" dirty="0">
              <a:solidFill>
                <a:srgbClr val="7DC242"/>
              </a:solidFill>
              <a:latin typeface="Arial" charset="0"/>
            </a:endParaRPr>
          </a:p>
        </p:txBody>
      </p:sp>
      <p:sp>
        <p:nvSpPr>
          <p:cNvPr id="1638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Appendix</a:t>
            </a:r>
            <a:endParaRPr lang="en-GB" sz="5000" b="1" u="sng" dirty="0">
              <a:solidFill>
                <a:srgbClr val="62B030"/>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16</a:t>
            </a:fld>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7411"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7412"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17413" name="Text Box 7"/>
          <p:cNvSpPr txBox="1">
            <a:spLocks noChangeArrowheads="1"/>
          </p:cNvSpPr>
          <p:nvPr/>
        </p:nvSpPr>
        <p:spPr bwMode="auto">
          <a:xfrm>
            <a:off x="1120775" y="6316663"/>
            <a:ext cx="674688" cy="244475"/>
          </a:xfrm>
          <a:prstGeom prst="rect">
            <a:avLst/>
          </a:prstGeom>
          <a:solidFill>
            <a:srgbClr val="FFCC00"/>
          </a:solidFill>
          <a:ln>
            <a:noFill/>
          </a:ln>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endParaRPr lang="en-GB" sz="900" dirty="0"/>
          </a:p>
        </p:txBody>
      </p:sp>
      <p:sp>
        <p:nvSpPr>
          <p:cNvPr id="17414" name="Text Box 8"/>
          <p:cNvSpPr txBox="1">
            <a:spLocks noChangeArrowheads="1"/>
          </p:cNvSpPr>
          <p:nvPr/>
        </p:nvSpPr>
        <p:spPr bwMode="auto">
          <a:xfrm>
            <a:off x="1878013" y="6266681"/>
            <a:ext cx="4003675" cy="322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(LHS)</a:t>
            </a:r>
            <a:endParaRPr lang="en-US" sz="1400" b="1" dirty="0">
              <a:solidFill>
                <a:srgbClr val="003C16"/>
              </a:solidFill>
              <a:latin typeface="Arial" charset="0"/>
            </a:endParaRPr>
          </a:p>
        </p:txBody>
      </p:sp>
      <p:sp>
        <p:nvSpPr>
          <p:cNvPr id="17415" name="Line 9"/>
          <p:cNvSpPr>
            <a:spLocks noChangeShapeType="1"/>
          </p:cNvSpPr>
          <p:nvPr/>
        </p:nvSpPr>
        <p:spPr bwMode="auto">
          <a:xfrm>
            <a:off x="5262563" y="6400800"/>
            <a:ext cx="674687" cy="0"/>
          </a:xfrm>
          <a:prstGeom prst="line">
            <a:avLst/>
          </a:prstGeom>
          <a:noFill/>
          <a:ln w="63500">
            <a:solidFill>
              <a:srgbClr val="800000"/>
            </a:solidFill>
            <a:round/>
            <a:headEnd/>
            <a:tailEnd/>
          </a:ln>
          <a:extLst>
            <a:ext uri="{909E8E84-426E-40dd-AFC4-6F175D3DCCD1}">
              <a14:hiddenFill xmlns="" xmlns:a14="http://schemas.microsoft.com/office/drawing/2010/main">
                <a:noFill/>
              </a14:hiddenFill>
            </a:ext>
          </a:extLst>
        </p:spPr>
        <p:txBody>
          <a:bodyPr lIns="104306" tIns="52153" rIns="104306" bIns="52153"/>
          <a:lstStyle/>
          <a:p>
            <a:endParaRPr lang="en-GB" dirty="0"/>
          </a:p>
        </p:txBody>
      </p:sp>
      <p:sp>
        <p:nvSpPr>
          <p:cNvPr id="17416" name="Text Box 10"/>
          <p:cNvSpPr txBox="1">
            <a:spLocks noChangeArrowheads="1"/>
          </p:cNvSpPr>
          <p:nvPr/>
        </p:nvSpPr>
        <p:spPr bwMode="auto">
          <a:xfrm>
            <a:off x="6103938" y="6242050"/>
            <a:ext cx="4208462"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annual % change (RHS)</a:t>
            </a:r>
            <a:endParaRPr lang="en-US" sz="1400" b="1" dirty="0">
              <a:solidFill>
                <a:srgbClr val="003C16"/>
              </a:solidFill>
              <a:latin typeface="Arial" charset="0"/>
            </a:endParaRPr>
          </a:p>
        </p:txBody>
      </p:sp>
      <p:sp>
        <p:nvSpPr>
          <p:cNvPr id="17417" name="Rectangle 11"/>
          <p:cNvSpPr>
            <a:spLocks noChangeArrowheads="1"/>
          </p:cNvSpPr>
          <p:nvPr/>
        </p:nvSpPr>
        <p:spPr bwMode="auto">
          <a:xfrm>
            <a:off x="177800" y="971550"/>
            <a:ext cx="846613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1: Asda Income Tracker and year-on-year change (excluding bonuses)</a:t>
            </a:r>
            <a:endParaRPr lang="en-GB" sz="1700" b="1" dirty="0">
              <a:latin typeface="Arial" charset="0"/>
            </a:endParaRPr>
          </a:p>
        </p:txBody>
      </p:sp>
      <p:sp>
        <p:nvSpPr>
          <p:cNvPr id="13"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17</a:t>
            </a:fld>
            <a:endParaRPr lang="en-GB" dirty="0"/>
          </a:p>
        </p:txBody>
      </p:sp>
      <p:graphicFrame>
        <p:nvGraphicFramePr>
          <p:cNvPr id="3" name="Chart 2"/>
          <p:cNvGraphicFramePr/>
          <p:nvPr>
            <p:extLst>
              <p:ext uri="{D42A27DB-BD31-4B8C-83A1-F6EECF244321}">
                <p14:modId xmlns:p14="http://schemas.microsoft.com/office/powerpoint/2010/main" val="1508824093"/>
              </p:ext>
            </p:extLst>
          </p:nvPr>
        </p:nvGraphicFramePr>
        <p:xfrm>
          <a:off x="522165" y="1404320"/>
          <a:ext cx="9649072" cy="47526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9632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8435" name="Rectangle 7"/>
          <p:cNvSpPr>
            <a:spLocks noChangeArrowheads="1"/>
          </p:cNvSpPr>
          <p:nvPr/>
        </p:nvSpPr>
        <p:spPr bwMode="auto">
          <a:xfrm>
            <a:off x="177800" y="906463"/>
            <a:ext cx="10191750" cy="628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2: Comparison of year-on-year change in Asda Income Tracker including and excluding bonuses</a:t>
            </a:r>
            <a:endParaRPr lang="en-GB" sz="1700" b="1" dirty="0">
              <a:latin typeface="Arial" charset="0"/>
            </a:endParaRPr>
          </a:p>
        </p:txBody>
      </p:sp>
      <p:sp>
        <p:nvSpPr>
          <p:cNvPr id="1844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3" name="Chart 2"/>
          <p:cNvGraphicFramePr/>
          <p:nvPr>
            <p:extLst>
              <p:ext uri="{D42A27DB-BD31-4B8C-83A1-F6EECF244321}">
                <p14:modId xmlns:p14="http://schemas.microsoft.com/office/powerpoint/2010/main" val="3708777771"/>
              </p:ext>
            </p:extLst>
          </p:nvPr>
        </p:nvGraphicFramePr>
        <p:xfrm>
          <a:off x="259557" y="1535113"/>
          <a:ext cx="10109994" cy="519784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18</a:t>
            </a:fld>
            <a:endParaRPr lang="en-GB" dirty="0"/>
          </a:p>
        </p:txBody>
      </p:sp>
    </p:spTree>
    <p:extLst>
      <p:ext uri="{BB962C8B-B14F-4D97-AF65-F5344CB8AC3E}">
        <p14:creationId xmlns:p14="http://schemas.microsoft.com/office/powerpoint/2010/main" val="348988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9459" name="Rectangle 7"/>
          <p:cNvSpPr>
            <a:spLocks noChangeArrowheads="1"/>
          </p:cNvSpPr>
          <p:nvPr/>
        </p:nvSpPr>
        <p:spPr bwMode="auto">
          <a:xfrm>
            <a:off x="177800" y="1044575"/>
            <a:ext cx="1019175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3: Twelve-month moving average of Income Tracker (excl. bonuses) level</a:t>
            </a:r>
            <a:endParaRPr lang="en-GB" sz="1700" b="1" dirty="0">
              <a:latin typeface="Arial" charset="0"/>
            </a:endParaRPr>
          </a:p>
        </p:txBody>
      </p:sp>
      <p:sp>
        <p:nvSpPr>
          <p:cNvPr id="1946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19</a:t>
            </a:fld>
            <a:endParaRPr lang="en-GB" dirty="0"/>
          </a:p>
        </p:txBody>
      </p:sp>
      <p:graphicFrame>
        <p:nvGraphicFramePr>
          <p:cNvPr id="2" name="Chart 1"/>
          <p:cNvGraphicFramePr/>
          <p:nvPr>
            <p:extLst>
              <p:ext uri="{D42A27DB-BD31-4B8C-83A1-F6EECF244321}">
                <p14:modId xmlns:p14="http://schemas.microsoft.com/office/powerpoint/2010/main" val="986278002"/>
              </p:ext>
            </p:extLst>
          </p:nvPr>
        </p:nvGraphicFramePr>
        <p:xfrm>
          <a:off x="306141" y="1404319"/>
          <a:ext cx="9721080" cy="5256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480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7800" y="268288"/>
            <a:ext cx="623887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Contents</a:t>
            </a:r>
            <a:endParaRPr lang="en-GB" sz="5000" b="1" u="sng" dirty="0">
              <a:solidFill>
                <a:srgbClr val="62B030"/>
              </a:solidFill>
              <a:latin typeface="Arial" charset="0"/>
            </a:endParaRPr>
          </a:p>
        </p:txBody>
      </p:sp>
      <p:sp>
        <p:nvSpPr>
          <p:cNvPr id="307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3076" name="Rectangle 4"/>
          <p:cNvSpPr>
            <a:spLocks noChangeArrowheads="1"/>
          </p:cNvSpPr>
          <p:nvPr/>
        </p:nvSpPr>
        <p:spPr bwMode="auto">
          <a:xfrm>
            <a:off x="177800" y="1276350"/>
            <a:ext cx="9090025" cy="49066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defRPr/>
            </a:pPr>
            <a:r>
              <a:rPr lang="en-GB" sz="2600" b="1" dirty="0">
                <a:solidFill>
                  <a:srgbClr val="003C16"/>
                </a:solidFill>
                <a:latin typeface="Arial" charset="0"/>
              </a:rPr>
              <a:t>Introduction</a:t>
            </a:r>
            <a:r>
              <a:rPr lang="en-GB" sz="2600" b="1" dirty="0">
                <a:solidFill>
                  <a:srgbClr val="7DC242"/>
                </a:solidFill>
                <a:latin typeface="Arial" charset="0"/>
              </a:rPr>
              <a:t>					03</a:t>
            </a:r>
            <a:br>
              <a:rPr lang="en-GB" sz="2600" b="1" dirty="0">
                <a:solidFill>
                  <a:srgbClr val="7DC242"/>
                </a:solidFill>
                <a:latin typeface="Arial" charset="0"/>
              </a:rPr>
            </a:br>
            <a:r>
              <a:rPr lang="en-GB" sz="2600" b="1" dirty="0">
                <a:solidFill>
                  <a:srgbClr val="003C16"/>
                </a:solidFill>
                <a:latin typeface="Arial" charset="0"/>
              </a:rPr>
              <a:t>Headlines	</a:t>
            </a:r>
            <a:r>
              <a:rPr lang="en-GB" sz="2600" b="1" dirty="0">
                <a:solidFill>
                  <a:srgbClr val="7DC242"/>
                </a:solidFill>
                <a:latin typeface="Arial" charset="0"/>
              </a:rPr>
              <a:t>					04</a:t>
            </a:r>
            <a:br>
              <a:rPr lang="en-GB" sz="2600" b="1" dirty="0">
                <a:solidFill>
                  <a:srgbClr val="7DC242"/>
                </a:solidFill>
                <a:latin typeface="Arial" charset="0"/>
              </a:rPr>
            </a:br>
            <a:r>
              <a:rPr lang="en-GB" sz="2600" b="1" dirty="0">
                <a:solidFill>
                  <a:srgbClr val="003C16"/>
                </a:solidFill>
                <a:latin typeface="Arial" charset="0"/>
              </a:rPr>
              <a:t>Constructing the Income Tracker </a:t>
            </a:r>
            <a:r>
              <a:rPr lang="en-GB" sz="2600" b="1" dirty="0">
                <a:solidFill>
                  <a:srgbClr val="7DC242"/>
                </a:solidFill>
                <a:latin typeface="Arial" charset="0"/>
              </a:rPr>
              <a:t>		05</a:t>
            </a:r>
            <a:br>
              <a:rPr lang="en-GB" sz="2600" b="1" dirty="0">
                <a:solidFill>
                  <a:srgbClr val="7DC242"/>
                </a:solidFill>
                <a:latin typeface="Arial" charset="0"/>
              </a:rPr>
            </a:br>
            <a:r>
              <a:rPr lang="en-GB" sz="2600" b="1" dirty="0">
                <a:solidFill>
                  <a:srgbClr val="003C16"/>
                </a:solidFill>
                <a:latin typeface="Arial" charset="0"/>
              </a:rPr>
              <a:t>Dashboard</a:t>
            </a:r>
            <a:r>
              <a:rPr lang="en-GB" sz="2600" b="1" dirty="0">
                <a:solidFill>
                  <a:srgbClr val="7DC242"/>
                </a:solidFill>
                <a:latin typeface="Arial" charset="0"/>
              </a:rPr>
              <a:t>						06</a:t>
            </a:r>
            <a:br>
              <a:rPr lang="en-GB" sz="2600" b="1" dirty="0">
                <a:solidFill>
                  <a:srgbClr val="7DC242"/>
                </a:solidFill>
                <a:latin typeface="Arial" charset="0"/>
              </a:rPr>
            </a:br>
            <a:r>
              <a:rPr lang="en-GB" sz="2600" b="1" dirty="0">
                <a:solidFill>
                  <a:srgbClr val="003C16"/>
                </a:solidFill>
                <a:latin typeface="Arial" charset="0"/>
              </a:rPr>
              <a:t>Income Tracker trends</a:t>
            </a:r>
            <a:r>
              <a:rPr lang="en-GB" sz="2600" b="1" dirty="0">
                <a:solidFill>
                  <a:srgbClr val="7DC242"/>
                </a:solidFill>
                <a:latin typeface="Arial" charset="0"/>
              </a:rPr>
              <a:t>				07</a:t>
            </a:r>
            <a:br>
              <a:rPr lang="en-GB" sz="2600" b="1" dirty="0">
                <a:solidFill>
                  <a:srgbClr val="7DC242"/>
                </a:solidFill>
                <a:latin typeface="Arial" charset="0"/>
              </a:rPr>
            </a:br>
            <a:r>
              <a:rPr lang="en-GB" sz="2600" b="1" dirty="0">
                <a:solidFill>
                  <a:srgbClr val="003C16"/>
                </a:solidFill>
                <a:latin typeface="Arial" charset="0"/>
              </a:rPr>
              <a:t>Cost of living</a:t>
            </a:r>
            <a:r>
              <a:rPr lang="en-GB" sz="2600" b="1" dirty="0">
                <a:solidFill>
                  <a:srgbClr val="7DC242"/>
                </a:solidFill>
                <a:latin typeface="Arial" charset="0"/>
              </a:rPr>
              <a:t>					09</a:t>
            </a:r>
            <a:br>
              <a:rPr lang="en-GB" sz="2600" b="1" dirty="0">
                <a:solidFill>
                  <a:srgbClr val="7DC242"/>
                </a:solidFill>
                <a:latin typeface="Arial" charset="0"/>
              </a:rPr>
            </a:br>
            <a:r>
              <a:rPr lang="en-GB" sz="2600" b="1" dirty="0">
                <a:solidFill>
                  <a:srgbClr val="003C16"/>
                </a:solidFill>
                <a:latin typeface="Arial" charset="0"/>
              </a:rPr>
              <a:t>Labour market</a:t>
            </a:r>
            <a:r>
              <a:rPr lang="en-GB" sz="2600" b="1" dirty="0">
                <a:solidFill>
                  <a:srgbClr val="7DC242"/>
                </a:solidFill>
                <a:latin typeface="Arial" charset="0"/>
              </a:rPr>
              <a:t>					11</a:t>
            </a:r>
          </a:p>
          <a:p>
            <a:pPr eaLnBrk="1" hangingPunct="1">
              <a:defRPr/>
            </a:pPr>
            <a:r>
              <a:rPr lang="en-GB" sz="2600" b="1" dirty="0">
                <a:solidFill>
                  <a:srgbClr val="003C16"/>
                </a:solidFill>
                <a:latin typeface="Arial" charset="0"/>
              </a:rPr>
              <a:t>Regional trends</a:t>
            </a:r>
            <a:r>
              <a:rPr lang="en-GB" sz="2600" b="1" dirty="0">
                <a:solidFill>
                  <a:srgbClr val="7DC242"/>
                </a:solidFill>
                <a:latin typeface="Arial" charset="0"/>
              </a:rPr>
              <a:t>					12</a:t>
            </a:r>
            <a:br>
              <a:rPr lang="en-GB" sz="2600" b="1" dirty="0">
                <a:solidFill>
                  <a:srgbClr val="7DC242"/>
                </a:solidFill>
                <a:latin typeface="Arial" charset="0"/>
              </a:rPr>
            </a:br>
            <a:r>
              <a:rPr lang="en-GB" sz="2600" b="1" dirty="0">
                <a:solidFill>
                  <a:srgbClr val="003C16"/>
                </a:solidFill>
                <a:latin typeface="Arial" charset="0"/>
              </a:rPr>
              <a:t>Contact	</a:t>
            </a:r>
            <a:r>
              <a:rPr lang="en-GB" sz="2600" b="1" dirty="0">
                <a:solidFill>
                  <a:srgbClr val="7DC242"/>
                </a:solidFill>
                <a:latin typeface="Arial" charset="0"/>
              </a:rPr>
              <a:t>					16</a:t>
            </a:r>
            <a:br>
              <a:rPr lang="en-GB" sz="2600" b="1" dirty="0">
                <a:solidFill>
                  <a:srgbClr val="7DC242"/>
                </a:solidFill>
                <a:latin typeface="Arial" charset="0"/>
              </a:rPr>
            </a:br>
            <a:r>
              <a:rPr lang="en-GB" sz="2600" b="1" dirty="0">
                <a:solidFill>
                  <a:srgbClr val="003C16"/>
                </a:solidFill>
                <a:latin typeface="Arial" charset="0"/>
              </a:rPr>
              <a:t>Data charts &amp; tables	</a:t>
            </a:r>
            <a:r>
              <a:rPr lang="en-GB" sz="2600" b="1" dirty="0">
                <a:solidFill>
                  <a:srgbClr val="7DC242"/>
                </a:solidFill>
                <a:latin typeface="Arial" charset="0"/>
              </a:rPr>
              <a:t>			17</a:t>
            </a:r>
            <a:br>
              <a:rPr lang="en-GB" sz="2600" b="1" dirty="0">
                <a:solidFill>
                  <a:srgbClr val="7DC242"/>
                </a:solidFill>
                <a:latin typeface="Arial" charset="0"/>
              </a:rPr>
            </a:br>
            <a:r>
              <a:rPr lang="en-GB" sz="2600" b="1" dirty="0" smtClean="0">
                <a:solidFill>
                  <a:srgbClr val="003C16"/>
                </a:solidFill>
                <a:latin typeface="Arial" charset="0"/>
              </a:rPr>
              <a:t>Method </a:t>
            </a:r>
            <a:r>
              <a:rPr lang="en-GB" sz="2600" b="1" dirty="0">
                <a:solidFill>
                  <a:srgbClr val="003C16"/>
                </a:solidFill>
                <a:latin typeface="Arial" charset="0"/>
              </a:rPr>
              <a:t>notes	</a:t>
            </a:r>
            <a:r>
              <a:rPr lang="en-GB" sz="2600" b="1" dirty="0">
                <a:solidFill>
                  <a:srgbClr val="7DC242"/>
                </a:solidFill>
                <a:latin typeface="Arial" charset="0"/>
              </a:rPr>
              <a:t>				</a:t>
            </a:r>
            <a:r>
              <a:rPr lang="en-GB" sz="2600" b="1" dirty="0" smtClean="0">
                <a:solidFill>
                  <a:srgbClr val="7DC242"/>
                </a:solidFill>
                <a:latin typeface="Arial" charset="0"/>
              </a:rPr>
              <a:t>22</a:t>
            </a:r>
            <a:endParaRPr lang="en-GB" sz="2600" b="1" dirty="0">
              <a:solidFill>
                <a:srgbClr val="7DC242"/>
              </a:solidFill>
              <a:latin typeface="Arial" charset="0"/>
            </a:endParaRPr>
          </a:p>
          <a:p>
            <a:pPr eaLnBrk="1" hangingPunct="1">
              <a:defRPr/>
            </a:pPr>
            <a:r>
              <a:rPr lang="en-GB" sz="2600" b="1" dirty="0">
                <a:solidFill>
                  <a:srgbClr val="003C16"/>
                </a:solidFill>
                <a:latin typeface="Arial" charset="0"/>
              </a:rPr>
              <a:t>Disclaimer	</a:t>
            </a:r>
            <a:r>
              <a:rPr lang="en-GB" sz="2600" b="1" dirty="0">
                <a:solidFill>
                  <a:srgbClr val="7DC242"/>
                </a:solidFill>
                <a:latin typeface="Arial" charset="0"/>
              </a:rPr>
              <a:t>					</a:t>
            </a:r>
            <a:r>
              <a:rPr lang="en-GB" sz="2600" b="1" dirty="0" smtClean="0">
                <a:solidFill>
                  <a:srgbClr val="7DC242"/>
                </a:solidFill>
                <a:latin typeface="Arial" charset="0"/>
              </a:rPr>
              <a:t>24</a:t>
            </a:r>
            <a:endParaRPr lang="en-GB" sz="2900" b="1" dirty="0">
              <a:solidFill>
                <a:srgbClr val="7DC242"/>
              </a:solidFill>
              <a:latin typeface="Arial" charset="0"/>
            </a:endParaRPr>
          </a:p>
        </p:txBody>
      </p:sp>
      <p:sp>
        <p:nvSpPr>
          <p:cNvPr id="307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a:t>
            </a:r>
            <a:endParaRPr lang="en-GB" sz="3700" b="1" u="sng" dirty="0">
              <a:solidFill>
                <a:srgbClr val="62B030"/>
              </a:solidFill>
              <a:latin typeface="Arial" charset="0"/>
            </a:endParaRPr>
          </a:p>
        </p:txBody>
      </p:sp>
      <p:sp>
        <p:nvSpPr>
          <p:cNvPr id="7"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a:t>
            </a:fld>
            <a:endParaRPr lang="en-GB" dirty="0"/>
          </a:p>
        </p:txBody>
      </p:sp>
    </p:spTree>
    <p:extLst>
      <p:ext uri="{BB962C8B-B14F-4D97-AF65-F5344CB8AC3E}">
        <p14:creationId xmlns:p14="http://schemas.microsoft.com/office/powerpoint/2010/main" val="2990778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77800" y="1344613"/>
            <a:ext cx="10306050" cy="530225"/>
          </a:xfrm>
          <a:prstGeom prst="rect">
            <a:avLst/>
          </a:prstGeom>
          <a:solidFill>
            <a:srgbClr val="7DC24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20483" name="Rectangle 3"/>
          <p:cNvSpPr>
            <a:spLocks noChangeArrowheads="1"/>
          </p:cNvSpPr>
          <p:nvPr/>
        </p:nvSpPr>
        <p:spPr bwMode="auto">
          <a:xfrm>
            <a:off x="177800" y="268288"/>
            <a:ext cx="7931150"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p>
        </p:txBody>
      </p:sp>
      <p:sp>
        <p:nvSpPr>
          <p:cNvPr id="20484" name="Text Box 69"/>
          <p:cNvSpPr txBox="1">
            <a:spLocks noChangeArrowheads="1"/>
          </p:cNvSpPr>
          <p:nvPr/>
        </p:nvSpPr>
        <p:spPr bwMode="auto">
          <a:xfrm>
            <a:off x="266700" y="1462088"/>
            <a:ext cx="803275" cy="24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grpSp>
        <p:nvGrpSpPr>
          <p:cNvPr id="20486" name="Group 9"/>
          <p:cNvGrpSpPr>
            <a:grpSpLocks/>
          </p:cNvGrpSpPr>
          <p:nvPr/>
        </p:nvGrpSpPr>
        <p:grpSpPr bwMode="auto">
          <a:xfrm>
            <a:off x="2398713" y="1241425"/>
            <a:ext cx="4379912" cy="5461000"/>
            <a:chOff x="1488" y="768"/>
            <a:chExt cx="2784" cy="1728"/>
          </a:xfrm>
        </p:grpSpPr>
        <p:sp>
          <p:nvSpPr>
            <p:cNvPr id="20608" name="Line 10"/>
            <p:cNvSpPr>
              <a:spLocks noChangeShapeType="1"/>
            </p:cNvSpPr>
            <p:nvPr/>
          </p:nvSpPr>
          <p:spPr bwMode="auto">
            <a:xfrm>
              <a:off x="1488" y="768"/>
              <a:ext cx="0" cy="1728"/>
            </a:xfrm>
            <a:prstGeom prst="line">
              <a:avLst/>
            </a:prstGeom>
            <a:noFill/>
            <a:ln w="57150">
              <a:solidFill>
                <a:srgbClr val="F1F1F4"/>
              </a:solidFill>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20609" name="Line 11"/>
            <p:cNvSpPr>
              <a:spLocks noChangeShapeType="1"/>
            </p:cNvSpPr>
            <p:nvPr/>
          </p:nvSpPr>
          <p:spPr bwMode="auto">
            <a:xfrm>
              <a:off x="2880" y="768"/>
              <a:ext cx="0" cy="1728"/>
            </a:xfrm>
            <a:prstGeom prst="line">
              <a:avLst/>
            </a:prstGeom>
            <a:noFill/>
            <a:ln w="57150">
              <a:solidFill>
                <a:srgbClr val="F1F1F4"/>
              </a:solidFill>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20610" name="Line 12"/>
            <p:cNvSpPr>
              <a:spLocks noChangeShapeType="1"/>
            </p:cNvSpPr>
            <p:nvPr/>
          </p:nvSpPr>
          <p:spPr bwMode="auto">
            <a:xfrm>
              <a:off x="4272" y="768"/>
              <a:ext cx="0" cy="1728"/>
            </a:xfrm>
            <a:prstGeom prst="line">
              <a:avLst/>
            </a:prstGeom>
            <a:noFill/>
            <a:ln w="57150">
              <a:solidFill>
                <a:srgbClr val="F1F1F4"/>
              </a:solidFill>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20487" name="Text Box 69"/>
          <p:cNvSpPr txBox="1">
            <a:spLocks noChangeArrowheads="1"/>
          </p:cNvSpPr>
          <p:nvPr/>
        </p:nvSpPr>
        <p:spPr bwMode="auto">
          <a:xfrm>
            <a:off x="714375" y="1479550"/>
            <a:ext cx="1604963"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88" name="Text Box 69"/>
          <p:cNvSpPr txBox="1">
            <a:spLocks noChangeArrowheads="1"/>
          </p:cNvSpPr>
          <p:nvPr/>
        </p:nvSpPr>
        <p:spPr bwMode="auto">
          <a:xfrm>
            <a:off x="2566988" y="1479550"/>
            <a:ext cx="803275" cy="242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89" name="Text Box 69"/>
          <p:cNvSpPr txBox="1">
            <a:spLocks noChangeArrowheads="1"/>
          </p:cNvSpPr>
          <p:nvPr/>
        </p:nvSpPr>
        <p:spPr bwMode="auto">
          <a:xfrm>
            <a:off x="2819400" y="1479550"/>
            <a:ext cx="1604963"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1" name="Text Box 69"/>
          <p:cNvSpPr txBox="1">
            <a:spLocks noChangeArrowheads="1"/>
          </p:cNvSpPr>
          <p:nvPr/>
        </p:nvSpPr>
        <p:spPr bwMode="auto">
          <a:xfrm>
            <a:off x="4841875" y="1479550"/>
            <a:ext cx="801688" cy="242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2" name="Text Box 69"/>
          <p:cNvSpPr txBox="1">
            <a:spLocks noChangeArrowheads="1"/>
          </p:cNvSpPr>
          <p:nvPr/>
        </p:nvSpPr>
        <p:spPr bwMode="auto">
          <a:xfrm>
            <a:off x="5094288" y="1479550"/>
            <a:ext cx="1603375"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4" name="Text Box 69"/>
          <p:cNvSpPr txBox="1">
            <a:spLocks noChangeArrowheads="1"/>
          </p:cNvSpPr>
          <p:nvPr/>
        </p:nvSpPr>
        <p:spPr bwMode="auto">
          <a:xfrm>
            <a:off x="6946900" y="1465263"/>
            <a:ext cx="801688" cy="242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5" name="Text Box 69"/>
          <p:cNvSpPr txBox="1">
            <a:spLocks noChangeArrowheads="1"/>
          </p:cNvSpPr>
          <p:nvPr/>
        </p:nvSpPr>
        <p:spPr bwMode="auto">
          <a:xfrm>
            <a:off x="7031038" y="1479550"/>
            <a:ext cx="1603375"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76" name="Rectangle 125"/>
          <p:cNvSpPr>
            <a:spLocks noChangeArrowheads="1"/>
          </p:cNvSpPr>
          <p:nvPr/>
        </p:nvSpPr>
        <p:spPr bwMode="auto">
          <a:xfrm>
            <a:off x="177800" y="906463"/>
            <a:ext cx="10515600"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1700" b="1" dirty="0">
                <a:solidFill>
                  <a:srgbClr val="003C16"/>
                </a:solidFill>
                <a:latin typeface="Arial" charset="0"/>
              </a:rPr>
              <a:t>Table 1: Average UK household Income Tracker, £ per week, current prices, excluding bonuses</a:t>
            </a:r>
            <a:endParaRPr lang="en-GB" sz="5000" b="1" u="sng" dirty="0">
              <a:solidFill>
                <a:srgbClr val="62B030"/>
              </a:solidFill>
              <a:latin typeface="Arial" charset="0"/>
            </a:endParaRPr>
          </a:p>
        </p:txBody>
      </p:sp>
      <p:sp>
        <p:nvSpPr>
          <p:cNvPr id="20579" name="Line 150"/>
          <p:cNvSpPr>
            <a:spLocks noChangeShapeType="1"/>
          </p:cNvSpPr>
          <p:nvPr/>
        </p:nvSpPr>
        <p:spPr bwMode="auto">
          <a:xfrm>
            <a:off x="8799513" y="1319213"/>
            <a:ext cx="0" cy="555625"/>
          </a:xfrm>
          <a:prstGeom prst="line">
            <a:avLst/>
          </a:prstGeom>
          <a:noFill/>
          <a:ln w="63500">
            <a:solidFill>
              <a:srgbClr val="F1F1F1"/>
            </a:solidFill>
            <a:round/>
            <a:headEnd/>
            <a:tailEnd/>
          </a:ln>
          <a:extLst>
            <a:ext uri="{909E8E84-426E-40dd-AFC4-6F175D3DCCD1}">
              <a14:hiddenFill xmlns="" xmlns:a14="http://schemas.microsoft.com/office/drawing/2010/main">
                <a:noFill/>
              </a14:hiddenFill>
            </a:ext>
          </a:extLst>
        </p:spPr>
        <p:txBody>
          <a:bodyPr lIns="104306" tIns="52153" rIns="104306" bIns="52153"/>
          <a:lstStyle/>
          <a:p>
            <a:endParaRPr lang="en-GB" dirty="0"/>
          </a:p>
        </p:txBody>
      </p:sp>
      <p:sp>
        <p:nvSpPr>
          <p:cNvPr id="20580" name="Text Box 69"/>
          <p:cNvSpPr txBox="1">
            <a:spLocks noChangeArrowheads="1"/>
          </p:cNvSpPr>
          <p:nvPr/>
        </p:nvSpPr>
        <p:spPr bwMode="auto">
          <a:xfrm>
            <a:off x="8883650" y="1479550"/>
            <a:ext cx="1603375"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81" name="Text Box 69"/>
          <p:cNvSpPr txBox="1">
            <a:spLocks noChangeArrowheads="1"/>
          </p:cNvSpPr>
          <p:nvPr/>
        </p:nvSpPr>
        <p:spPr bwMode="auto">
          <a:xfrm>
            <a:off x="8883650" y="1479550"/>
            <a:ext cx="801688" cy="242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60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725427008"/>
              </p:ext>
            </p:extLst>
          </p:nvPr>
        </p:nvGraphicFramePr>
        <p:xfrm>
          <a:off x="259558" y="1980425"/>
          <a:ext cx="10224291" cy="4698888"/>
        </p:xfrm>
        <a:graphic>
          <a:graphicData uri="http://schemas.openxmlformats.org/drawingml/2006/table">
            <a:tbl>
              <a:tblPr/>
              <a:tblGrid>
                <a:gridCol w="989448"/>
                <a:gridCol w="1073358"/>
                <a:gridCol w="216024"/>
                <a:gridCol w="872744"/>
                <a:gridCol w="1071472"/>
                <a:gridCol w="216024"/>
                <a:gridCol w="874630"/>
                <a:gridCol w="1141594"/>
                <a:gridCol w="216024"/>
                <a:gridCol w="864096"/>
                <a:gridCol w="936104"/>
                <a:gridCol w="176986"/>
                <a:gridCol w="989448"/>
                <a:gridCol w="586339"/>
              </a:tblGrid>
              <a:tr h="178322">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£197</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February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£198</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March</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April</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June</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July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August</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43198">
                <a:tc>
                  <a:txBody>
                    <a:bodyPr/>
                    <a:lstStyle/>
                    <a:p>
                      <a:pPr algn="l" fontAlgn="b"/>
                      <a:r>
                        <a:rPr lang="en-GB" sz="900" b="0" i="0" u="none" strike="noStrike">
                          <a:solidFill>
                            <a:srgbClr val="003300"/>
                          </a:solidFill>
                          <a:effectLst/>
                          <a:latin typeface="Arial" panose="020B0604020202020204" pitchFamily="34" charset="0"/>
                        </a:rPr>
                        <a:t>September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1" i="0" u="none" strike="noStrike">
                        <a:solidFill>
                          <a:srgbClr val="0033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1" i="0" u="none" strike="noStrike">
                          <a:solidFill>
                            <a:srgbClr val="003300"/>
                          </a:solidFill>
                          <a:effectLst/>
                          <a:latin typeface="Arial" panose="020B0604020202020204" pitchFamily="34" charset="0"/>
                        </a:rPr>
                        <a:t>2012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2013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2014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2015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bl>
          </a:graphicData>
        </a:graphic>
      </p:graphicFrame>
      <p:sp>
        <p:nvSpPr>
          <p:cNvPr id="141" name="Line 7"/>
          <p:cNvSpPr>
            <a:spLocks noChangeShapeType="1"/>
          </p:cNvSpPr>
          <p:nvPr/>
        </p:nvSpPr>
        <p:spPr bwMode="auto">
          <a:xfrm>
            <a:off x="193476" y="2268463"/>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42" name="Line 7"/>
          <p:cNvSpPr>
            <a:spLocks noChangeShapeType="1"/>
          </p:cNvSpPr>
          <p:nvPr/>
        </p:nvSpPr>
        <p:spPr bwMode="auto">
          <a:xfrm>
            <a:off x="193476" y="2628503"/>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43" name="Line 7"/>
          <p:cNvSpPr>
            <a:spLocks noChangeShapeType="1"/>
          </p:cNvSpPr>
          <p:nvPr/>
        </p:nvSpPr>
        <p:spPr bwMode="auto">
          <a:xfrm>
            <a:off x="193476" y="2988543"/>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44" name="Line 7"/>
          <p:cNvSpPr>
            <a:spLocks noChangeShapeType="1"/>
          </p:cNvSpPr>
          <p:nvPr/>
        </p:nvSpPr>
        <p:spPr bwMode="auto">
          <a:xfrm>
            <a:off x="193476" y="3348583"/>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45" name="Line 7"/>
          <p:cNvSpPr>
            <a:spLocks noChangeShapeType="1"/>
          </p:cNvSpPr>
          <p:nvPr/>
        </p:nvSpPr>
        <p:spPr bwMode="auto">
          <a:xfrm>
            <a:off x="193476" y="3708623"/>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46" name="Line 7"/>
          <p:cNvSpPr>
            <a:spLocks noChangeShapeType="1"/>
          </p:cNvSpPr>
          <p:nvPr/>
        </p:nvSpPr>
        <p:spPr bwMode="auto">
          <a:xfrm>
            <a:off x="193476" y="4068663"/>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47" name="Line 7"/>
          <p:cNvSpPr>
            <a:spLocks noChangeShapeType="1"/>
          </p:cNvSpPr>
          <p:nvPr/>
        </p:nvSpPr>
        <p:spPr bwMode="auto">
          <a:xfrm>
            <a:off x="193476" y="4428703"/>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48" name="Line 7"/>
          <p:cNvSpPr>
            <a:spLocks noChangeShapeType="1"/>
          </p:cNvSpPr>
          <p:nvPr/>
        </p:nvSpPr>
        <p:spPr bwMode="auto">
          <a:xfrm>
            <a:off x="193476" y="4788743"/>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49" name="Line 7"/>
          <p:cNvSpPr>
            <a:spLocks noChangeShapeType="1"/>
          </p:cNvSpPr>
          <p:nvPr/>
        </p:nvSpPr>
        <p:spPr bwMode="auto">
          <a:xfrm>
            <a:off x="193476" y="5220791"/>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50" name="Line 7"/>
          <p:cNvSpPr>
            <a:spLocks noChangeShapeType="1"/>
          </p:cNvSpPr>
          <p:nvPr/>
        </p:nvSpPr>
        <p:spPr bwMode="auto">
          <a:xfrm>
            <a:off x="193476" y="5580831"/>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51" name="Line 7"/>
          <p:cNvSpPr>
            <a:spLocks noChangeShapeType="1"/>
          </p:cNvSpPr>
          <p:nvPr/>
        </p:nvSpPr>
        <p:spPr bwMode="auto">
          <a:xfrm>
            <a:off x="193476" y="6012879"/>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152" name="Line 7"/>
          <p:cNvSpPr>
            <a:spLocks noChangeShapeType="1"/>
          </p:cNvSpPr>
          <p:nvPr/>
        </p:nvSpPr>
        <p:spPr bwMode="auto">
          <a:xfrm>
            <a:off x="193476" y="6444927"/>
            <a:ext cx="10337800"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lIns="104306" tIns="52153" rIns="104306" bIns="52153" anchor="ctr"/>
          <a:lstStyle/>
          <a:p>
            <a:endParaRPr lang="en-GB" dirty="0"/>
          </a:p>
        </p:txBody>
      </p:sp>
      <p:sp>
        <p:nvSpPr>
          <p:cNvPr id="36"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20</a:t>
            </a:fld>
            <a:endParaRPr lang="en-GB" dirty="0"/>
          </a:p>
        </p:txBody>
      </p:sp>
    </p:spTree>
    <p:extLst>
      <p:ext uri="{BB962C8B-B14F-4D97-AF65-F5344CB8AC3E}">
        <p14:creationId xmlns:p14="http://schemas.microsoft.com/office/powerpoint/2010/main" val="2684473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77800" y="1344613"/>
            <a:ext cx="10337800" cy="503237"/>
          </a:xfrm>
          <a:prstGeom prst="rect">
            <a:avLst/>
          </a:prstGeom>
          <a:solidFill>
            <a:srgbClr val="7DC24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4306" tIns="52153" rIns="104306" bIns="52153" anchor="ctr"/>
          <a:lstStyle/>
          <a:p>
            <a:endParaRPr lang="en-GB"/>
          </a:p>
        </p:txBody>
      </p:sp>
      <p:sp>
        <p:nvSpPr>
          <p:cNvPr id="21507" name="Rectangle 3"/>
          <p:cNvSpPr>
            <a:spLocks noChangeArrowheads="1"/>
          </p:cNvSpPr>
          <p:nvPr/>
        </p:nvSpPr>
        <p:spPr bwMode="auto">
          <a:xfrm>
            <a:off x="177800" y="268288"/>
            <a:ext cx="7931150" cy="688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4306" tIns="52153" rIns="104306" bIns="52153">
            <a:spAutoFit/>
          </a:bodyPr>
          <a:lstStyle/>
          <a:p>
            <a:pPr eaLnBrk="1" hangingPunct="1"/>
            <a:r>
              <a:rPr lang="en-GB" sz="3800" b="1" u="sng">
                <a:solidFill>
                  <a:srgbClr val="7DC242"/>
                </a:solidFill>
                <a:latin typeface="Arial" charset="0"/>
              </a:rPr>
              <a:t>Quarterly ASDA Income Tracker</a:t>
            </a:r>
          </a:p>
        </p:txBody>
      </p:sp>
      <p:sp>
        <p:nvSpPr>
          <p:cNvPr id="21508" name="Rectangle 4"/>
          <p:cNvSpPr>
            <a:spLocks noChangeArrowheads="1"/>
          </p:cNvSpPr>
          <p:nvPr/>
        </p:nvSpPr>
        <p:spPr bwMode="auto">
          <a:xfrm>
            <a:off x="4672013" y="1560513"/>
            <a:ext cx="211137" cy="5222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104306" tIns="52153" rIns="104306" bIns="52153">
            <a:spAutoFit/>
          </a:bodyPr>
          <a:lstStyle/>
          <a:p>
            <a:endParaRPr lang="en-GB"/>
          </a:p>
        </p:txBody>
      </p:sp>
      <p:sp>
        <p:nvSpPr>
          <p:cNvPr id="21509" name="Text Box 69"/>
          <p:cNvSpPr txBox="1">
            <a:spLocks noChangeArrowheads="1"/>
          </p:cNvSpPr>
          <p:nvPr/>
        </p:nvSpPr>
        <p:spPr bwMode="auto">
          <a:xfrm>
            <a:off x="177800" y="1404367"/>
            <a:ext cx="2584450" cy="382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Region</a:t>
            </a:r>
          </a:p>
        </p:txBody>
      </p:sp>
      <p:grpSp>
        <p:nvGrpSpPr>
          <p:cNvPr id="21511" name="Group 7"/>
          <p:cNvGrpSpPr>
            <a:grpSpLocks/>
          </p:cNvGrpSpPr>
          <p:nvPr/>
        </p:nvGrpSpPr>
        <p:grpSpPr bwMode="auto">
          <a:xfrm>
            <a:off x="2762250" y="1260475"/>
            <a:ext cx="5168900" cy="5461000"/>
            <a:chOff x="1488" y="768"/>
            <a:chExt cx="2784" cy="1728"/>
          </a:xfrm>
        </p:grpSpPr>
        <p:sp>
          <p:nvSpPr>
            <p:cNvPr id="21522" name="Line 8"/>
            <p:cNvSpPr>
              <a:spLocks noChangeShapeType="1"/>
            </p:cNvSpPr>
            <p:nvPr/>
          </p:nvSpPr>
          <p:spPr bwMode="auto">
            <a:xfrm>
              <a:off x="1488" y="768"/>
              <a:ext cx="0" cy="1728"/>
            </a:xfrm>
            <a:prstGeom prst="line">
              <a:avLst/>
            </a:prstGeom>
            <a:noFill/>
            <a:ln w="57150">
              <a:solidFill>
                <a:srgbClr val="F1F1F4"/>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3" name="Line 9"/>
            <p:cNvSpPr>
              <a:spLocks noChangeShapeType="1"/>
            </p:cNvSpPr>
            <p:nvPr/>
          </p:nvSpPr>
          <p:spPr bwMode="auto">
            <a:xfrm>
              <a:off x="2880" y="768"/>
              <a:ext cx="0" cy="1728"/>
            </a:xfrm>
            <a:prstGeom prst="line">
              <a:avLst/>
            </a:prstGeom>
            <a:noFill/>
            <a:ln w="57150">
              <a:solidFill>
                <a:srgbClr val="F1F1F4"/>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1524" name="Line 10"/>
            <p:cNvSpPr>
              <a:spLocks noChangeShapeType="1"/>
            </p:cNvSpPr>
            <p:nvPr/>
          </p:nvSpPr>
          <p:spPr bwMode="auto">
            <a:xfrm>
              <a:off x="4272" y="768"/>
              <a:ext cx="0" cy="1728"/>
            </a:xfrm>
            <a:prstGeom prst="line">
              <a:avLst/>
            </a:prstGeom>
            <a:noFill/>
            <a:ln w="57150">
              <a:solidFill>
                <a:srgbClr val="F1F1F4"/>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1512" name="Text Box 69"/>
          <p:cNvSpPr txBox="1">
            <a:spLocks noChangeArrowheads="1"/>
          </p:cNvSpPr>
          <p:nvPr/>
        </p:nvSpPr>
        <p:spPr bwMode="auto">
          <a:xfrm>
            <a:off x="2762250" y="1404367"/>
            <a:ext cx="2584450" cy="382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smtClean="0">
                <a:solidFill>
                  <a:srgbClr val="003C16"/>
                </a:solidFill>
                <a:latin typeface="Arial" charset="0"/>
              </a:rPr>
              <a:t>Q1 2014</a:t>
            </a:r>
            <a:endParaRPr lang="en-US" sz="1800" b="1" dirty="0">
              <a:solidFill>
                <a:srgbClr val="003C16"/>
              </a:solidFill>
              <a:latin typeface="Arial" charset="0"/>
            </a:endParaRPr>
          </a:p>
        </p:txBody>
      </p:sp>
      <p:sp>
        <p:nvSpPr>
          <p:cNvPr id="21513" name="Text Box 69"/>
          <p:cNvSpPr txBox="1">
            <a:spLocks noChangeArrowheads="1"/>
          </p:cNvSpPr>
          <p:nvPr/>
        </p:nvSpPr>
        <p:spPr bwMode="auto">
          <a:xfrm>
            <a:off x="5346700" y="1404367"/>
            <a:ext cx="2584450" cy="382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smtClean="0">
                <a:solidFill>
                  <a:srgbClr val="003C16"/>
                </a:solidFill>
                <a:latin typeface="Arial" charset="0"/>
              </a:rPr>
              <a:t>Q1 2015</a:t>
            </a:r>
            <a:endParaRPr lang="en-US" sz="1800" b="1" dirty="0">
              <a:solidFill>
                <a:srgbClr val="003C16"/>
              </a:solidFill>
              <a:latin typeface="Arial" charset="0"/>
            </a:endParaRPr>
          </a:p>
        </p:txBody>
      </p:sp>
      <p:sp>
        <p:nvSpPr>
          <p:cNvPr id="21514" name="Text Box 69"/>
          <p:cNvSpPr txBox="1">
            <a:spLocks noChangeArrowheads="1"/>
          </p:cNvSpPr>
          <p:nvPr/>
        </p:nvSpPr>
        <p:spPr bwMode="auto">
          <a:xfrm>
            <a:off x="7931150" y="1405129"/>
            <a:ext cx="2584450" cy="382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smtClean="0">
                <a:solidFill>
                  <a:srgbClr val="003C16"/>
                </a:solidFill>
                <a:latin typeface="Arial" charset="0"/>
              </a:rPr>
              <a:t>Q1 2016</a:t>
            </a:r>
            <a:endParaRPr lang="en-US" sz="1800" b="1" dirty="0">
              <a:solidFill>
                <a:srgbClr val="003C16"/>
              </a:solidFill>
              <a:latin typeface="Arial" charset="0"/>
            </a:endParaRPr>
          </a:p>
        </p:txBody>
      </p:sp>
      <p:sp>
        <p:nvSpPr>
          <p:cNvPr id="21515" name="Rectangle 14"/>
          <p:cNvSpPr>
            <a:spLocks noChangeArrowheads="1"/>
          </p:cNvSpPr>
          <p:nvPr/>
        </p:nvSpPr>
        <p:spPr bwMode="auto">
          <a:xfrm>
            <a:off x="177800" y="906463"/>
            <a:ext cx="10515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104306" tIns="52153" rIns="104306" bIns="52153">
            <a:spAutoFit/>
          </a:bodyPr>
          <a:lstStyle/>
          <a:p>
            <a:pPr eaLnBrk="1" hangingPunct="1"/>
            <a:r>
              <a:rPr lang="en-GB" sz="1700" b="1" dirty="0">
                <a:solidFill>
                  <a:srgbClr val="003C16"/>
                </a:solidFill>
                <a:latin typeface="Arial" charset="0"/>
              </a:rPr>
              <a:t>Table </a:t>
            </a:r>
            <a:r>
              <a:rPr lang="en-GB" sz="1700" b="1" dirty="0" smtClean="0">
                <a:solidFill>
                  <a:srgbClr val="003C16"/>
                </a:solidFill>
                <a:latin typeface="Arial" charset="0"/>
              </a:rPr>
              <a:t>2: </a:t>
            </a:r>
            <a:r>
              <a:rPr lang="en-GB" sz="1700" b="1" dirty="0">
                <a:solidFill>
                  <a:srgbClr val="003C16"/>
                </a:solidFill>
                <a:latin typeface="Arial" charset="0"/>
              </a:rPr>
              <a:t>Average household Income Tracker, £ per week, current prices, excluding bonuses</a:t>
            </a:r>
            <a:endParaRPr lang="en-GB" sz="5000" b="1" u="sng" dirty="0">
              <a:solidFill>
                <a:srgbClr val="62B030"/>
              </a:solidFill>
              <a:latin typeface="Arial" charset="0"/>
            </a:endParaRPr>
          </a:p>
        </p:txBody>
      </p:sp>
      <p:sp>
        <p:nvSpPr>
          <p:cNvPr id="21521" name="Rectangle 126"/>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a:solidFill>
                  <a:schemeClr val="bg2"/>
                </a:solidFill>
                <a:latin typeface="Arial" charset="0"/>
              </a:rPr>
              <a:t>Asda Income Tracker tables</a:t>
            </a:r>
            <a:endParaRPr lang="en-GB" sz="5000" b="1" u="sng">
              <a:solidFill>
                <a:srgbClr val="62B030"/>
              </a:solidFill>
              <a:latin typeface="Arial"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31807593"/>
              </p:ext>
            </p:extLst>
          </p:nvPr>
        </p:nvGraphicFramePr>
        <p:xfrm>
          <a:off x="177800" y="1908423"/>
          <a:ext cx="10337799" cy="4813056"/>
        </p:xfrm>
        <a:graphic>
          <a:graphicData uri="http://schemas.openxmlformats.org/drawingml/2006/table">
            <a:tbl>
              <a:tblPr>
                <a:tableStyleId>{5C22544A-7EE6-4342-B048-85BDC9FD1C3A}</a:tableStyleId>
              </a:tblPr>
              <a:tblGrid>
                <a:gridCol w="2576612"/>
                <a:gridCol w="2592288"/>
                <a:gridCol w="2592288"/>
                <a:gridCol w="2576611"/>
              </a:tblGrid>
              <a:tr h="401088">
                <a:tc>
                  <a:txBody>
                    <a:bodyPr/>
                    <a:lstStyle/>
                    <a:p>
                      <a:pPr algn="ctr" fontAlgn="b"/>
                      <a:r>
                        <a:rPr lang="en-GB" sz="1800" b="1" i="0" u="none" strike="noStrike" dirty="0">
                          <a:solidFill>
                            <a:srgbClr val="92D050"/>
                          </a:solidFill>
                          <a:effectLst/>
                          <a:latin typeface="Arial"/>
                        </a:rPr>
                        <a:t>Northern Ireland</a:t>
                      </a:r>
                    </a:p>
                  </a:txBody>
                  <a:tcPr marL="0" marR="0" marT="0" marB="0" anchor="ctr">
                    <a:noFill/>
                  </a:tcPr>
                </a:tc>
                <a:tc>
                  <a:txBody>
                    <a:bodyPr/>
                    <a:lstStyle/>
                    <a:p>
                      <a:pPr algn="ctr" fontAlgn="b"/>
                      <a:r>
                        <a:rPr lang="en-GB" sz="1800" b="1" i="0" u="none" strike="noStrike" dirty="0" smtClean="0">
                          <a:solidFill>
                            <a:srgbClr val="003300"/>
                          </a:solidFill>
                          <a:effectLst/>
                          <a:latin typeface="Arial"/>
                        </a:rPr>
                        <a:t>80</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93</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100</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a:solidFill>
                            <a:srgbClr val="92D050"/>
                          </a:solidFill>
                          <a:effectLst/>
                          <a:latin typeface="Arial"/>
                        </a:rPr>
                        <a:t>North East</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108</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123</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129</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dirty="0">
                          <a:solidFill>
                            <a:srgbClr val="92D050"/>
                          </a:solidFill>
                          <a:effectLst/>
                          <a:latin typeface="Arial"/>
                        </a:rPr>
                        <a:t>West Midlands</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144</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160</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173</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dirty="0">
                          <a:solidFill>
                            <a:srgbClr val="92D050"/>
                          </a:solidFill>
                          <a:effectLst/>
                          <a:latin typeface="Arial"/>
                        </a:rPr>
                        <a:t>Yorkshire &amp; Humber</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147</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164</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173</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dirty="0">
                          <a:solidFill>
                            <a:srgbClr val="92D050"/>
                          </a:solidFill>
                          <a:effectLst/>
                          <a:latin typeface="Arial"/>
                        </a:rPr>
                        <a:t>Wales</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150</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163</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177</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dirty="0">
                          <a:solidFill>
                            <a:srgbClr val="92D050"/>
                          </a:solidFill>
                          <a:effectLst/>
                          <a:latin typeface="Arial"/>
                        </a:rPr>
                        <a:t>East Midlands</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150</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167</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178</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dirty="0">
                          <a:solidFill>
                            <a:srgbClr val="92D050"/>
                          </a:solidFill>
                          <a:effectLst/>
                          <a:latin typeface="Arial"/>
                        </a:rPr>
                        <a:t>North West</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148</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165</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178</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dirty="0">
                          <a:solidFill>
                            <a:srgbClr val="92D050"/>
                          </a:solidFill>
                          <a:effectLst/>
                          <a:latin typeface="Arial"/>
                        </a:rPr>
                        <a:t>South West</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153</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170</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183</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dirty="0">
                          <a:solidFill>
                            <a:srgbClr val="92D050"/>
                          </a:solidFill>
                          <a:effectLst/>
                          <a:latin typeface="Arial"/>
                        </a:rPr>
                        <a:t>Scotland</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173</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187</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195</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a:solidFill>
                            <a:srgbClr val="92D050"/>
                          </a:solidFill>
                          <a:effectLst/>
                          <a:latin typeface="Arial"/>
                        </a:rPr>
                        <a:t>South East</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180</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199</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213</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a:solidFill>
                            <a:srgbClr val="92D050"/>
                          </a:solidFill>
                          <a:effectLst/>
                          <a:latin typeface="Arial"/>
                        </a:rPr>
                        <a:t>East</a:t>
                      </a:r>
                    </a:p>
                  </a:txBody>
                  <a:tcPr marL="0" marR="0" marT="0" marB="0" anchor="ctr">
                    <a:noFill/>
                  </a:tcPr>
                </a:tc>
                <a:tc>
                  <a:txBody>
                    <a:bodyPr/>
                    <a:lstStyle/>
                    <a:p>
                      <a:pPr algn="ctr" fontAlgn="b"/>
                      <a:r>
                        <a:rPr lang="en-GB" sz="1800" b="1" i="0" u="none" strike="noStrike" dirty="0" smtClean="0">
                          <a:solidFill>
                            <a:srgbClr val="003300"/>
                          </a:solidFill>
                          <a:effectLst/>
                          <a:latin typeface="Arial"/>
                        </a:rPr>
                        <a:t>190</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207</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226</a:t>
                      </a:r>
                      <a:endParaRPr lang="en-GB" sz="1800" b="1" i="0" u="none" strike="noStrike" dirty="0">
                        <a:solidFill>
                          <a:srgbClr val="003300"/>
                        </a:solidFill>
                        <a:effectLst/>
                        <a:latin typeface="Arial"/>
                      </a:endParaRPr>
                    </a:p>
                  </a:txBody>
                  <a:tcPr marL="0" marR="0" marT="0" marB="0" anchor="ctr">
                    <a:noFill/>
                  </a:tcPr>
                </a:tc>
              </a:tr>
              <a:tr h="401088">
                <a:tc>
                  <a:txBody>
                    <a:bodyPr/>
                    <a:lstStyle/>
                    <a:p>
                      <a:pPr algn="ctr" fontAlgn="b"/>
                      <a:r>
                        <a:rPr lang="en-GB" sz="1800" b="1" i="0" u="none" strike="noStrike">
                          <a:solidFill>
                            <a:srgbClr val="92D050"/>
                          </a:solidFill>
                          <a:effectLst/>
                          <a:latin typeface="Arial"/>
                        </a:rPr>
                        <a:t>London</a:t>
                      </a:r>
                    </a:p>
                  </a:txBody>
                  <a:tcPr marL="0" marR="0" marT="0" marB="0" anchor="ctr">
                    <a:noFill/>
                  </a:tcPr>
                </a:tc>
                <a:tc>
                  <a:txBody>
                    <a:bodyPr/>
                    <a:lstStyle/>
                    <a:p>
                      <a:pPr algn="ctr" fontAlgn="b"/>
                      <a:r>
                        <a:rPr lang="en-GB" sz="1800" b="1" i="0" u="none" strike="noStrike" dirty="0" smtClean="0">
                          <a:solidFill>
                            <a:srgbClr val="003300"/>
                          </a:solidFill>
                          <a:effectLst/>
                          <a:latin typeface="Arial"/>
                        </a:rPr>
                        <a:t>229</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252</a:t>
                      </a:r>
                      <a:endParaRPr lang="en-GB" sz="1800" b="1" i="0" u="none" strike="noStrike" dirty="0">
                        <a:solidFill>
                          <a:srgbClr val="003300"/>
                        </a:solidFill>
                        <a:effectLst/>
                        <a:latin typeface="Arial"/>
                      </a:endParaRPr>
                    </a:p>
                  </a:txBody>
                  <a:tcPr marL="0" marR="0" marT="0" marB="0" anchor="ctr">
                    <a:noFill/>
                  </a:tcPr>
                </a:tc>
                <a:tc>
                  <a:txBody>
                    <a:bodyPr/>
                    <a:lstStyle/>
                    <a:p>
                      <a:pPr algn="ctr" fontAlgn="b"/>
                      <a:r>
                        <a:rPr lang="en-GB" sz="1800" b="1" i="0" u="none" strike="noStrike" dirty="0" smtClean="0">
                          <a:solidFill>
                            <a:srgbClr val="003300"/>
                          </a:solidFill>
                          <a:effectLst/>
                          <a:latin typeface="Arial"/>
                        </a:rPr>
                        <a:t>266</a:t>
                      </a:r>
                      <a:endParaRPr lang="en-GB" sz="1800" b="1" i="0" u="none" strike="noStrike" dirty="0">
                        <a:solidFill>
                          <a:srgbClr val="003300"/>
                        </a:solidFill>
                        <a:effectLst/>
                        <a:latin typeface="Arial"/>
                      </a:endParaRPr>
                    </a:p>
                  </a:txBody>
                  <a:tcPr marL="0" marR="0" marT="0" marB="0" anchor="ctr">
                    <a:noFill/>
                  </a:tcPr>
                </a:tc>
              </a:tr>
            </a:tbl>
          </a:graphicData>
        </a:graphic>
      </p:graphicFrame>
      <p:sp>
        <p:nvSpPr>
          <p:cNvPr id="18" name="Slide Number Placeholder 1"/>
          <p:cNvSpPr txBox="1">
            <a:spLocks/>
          </p:cNvSpPr>
          <p:nvPr/>
        </p:nvSpPr>
        <p:spPr bwMode="auto">
          <a:xfrm flipH="1">
            <a:off x="18108" y="7115919"/>
            <a:ext cx="432048"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21</a:t>
            </a:fld>
            <a:endParaRPr lang="en-GB" dirty="0"/>
          </a:p>
        </p:txBody>
      </p:sp>
    </p:spTree>
    <p:extLst>
      <p:ext uri="{BB962C8B-B14F-4D97-AF65-F5344CB8AC3E}">
        <p14:creationId xmlns:p14="http://schemas.microsoft.com/office/powerpoint/2010/main" val="1790759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177800" y="2916238"/>
            <a:ext cx="9277350" cy="426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endParaRPr lang="en-GB" sz="1800" b="1" i="1" dirty="0">
              <a:solidFill>
                <a:srgbClr val="7BC23E"/>
              </a:solidFill>
              <a:latin typeface="Arial" charset="0"/>
              <a:cs typeface="Arial" charset="0"/>
            </a:endParaRPr>
          </a:p>
          <a:p>
            <a:pPr eaLnBrk="1" hangingPunct="1"/>
            <a:endParaRPr lang="en-GB" sz="1800" b="1" i="1" dirty="0">
              <a:solidFill>
                <a:srgbClr val="7BC23E"/>
              </a:solidFill>
              <a:latin typeface="Arial" charset="0"/>
              <a:cs typeface="Arial" charset="0"/>
            </a:endParaRPr>
          </a:p>
          <a:p>
            <a:pPr eaLnBrk="1" hangingPunct="1"/>
            <a:r>
              <a:rPr lang="en-GB" sz="1800" b="1" i="1" dirty="0">
                <a:solidFill>
                  <a:srgbClr val="7BC23E"/>
                </a:solidFill>
                <a:latin typeface="Arial" charset="0"/>
                <a:cs typeface="Arial" charset="0"/>
              </a:rPr>
              <a:t>Total household income</a:t>
            </a:r>
            <a:r>
              <a:rPr lang="en-GB" sz="1800" b="1" i="1" dirty="0">
                <a:solidFill>
                  <a:srgbClr val="000000"/>
                </a:solidFill>
                <a:latin typeface="Arial" charset="0"/>
                <a:cs typeface="Arial" charset="0"/>
              </a:rPr>
              <a:t> </a:t>
            </a:r>
            <a:r>
              <a:rPr lang="en-GB" sz="1800" b="1" dirty="0">
                <a:solidFill>
                  <a:srgbClr val="000000"/>
                </a:solidFill>
                <a:latin typeface="Arial" charset="0"/>
                <a:cs typeface="Arial" charset="0"/>
              </a:rPr>
              <a:t>for the United Kingdom is derived from the Living Costs and Food Survey </a:t>
            </a:r>
            <a:r>
              <a:rPr lang="en-GB" sz="1800" b="1" dirty="0" smtClean="0">
                <a:solidFill>
                  <a:srgbClr val="000000"/>
                </a:solidFill>
                <a:latin typeface="Arial" charset="0"/>
                <a:cs typeface="Arial" charset="0"/>
              </a:rPr>
              <a:t>2012 (released December 2013). </a:t>
            </a:r>
            <a:r>
              <a:rPr lang="en-GB" sz="1800" b="1" dirty="0">
                <a:solidFill>
                  <a:srgbClr val="000000"/>
                </a:solidFill>
                <a:latin typeface="Arial" charset="0"/>
                <a:cs typeface="Arial" charset="0"/>
              </a:rPr>
              <a:t>This is updated on a monthly basis using official statistics on average earnings, unemployment, social security payments, interest rates and pension income. Earnings data from the Office for National Statistics that is released in the month of the report refers to the previous month. We forecast earnings data for the month of the report.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US" sz="1800" b="1" i="1" dirty="0">
                <a:solidFill>
                  <a:srgbClr val="7BC23E"/>
                </a:solidFill>
                <a:latin typeface="Arial" charset="0"/>
                <a:cs typeface="Arial" charset="0"/>
              </a:rPr>
              <a:t>Taxes </a:t>
            </a:r>
            <a:r>
              <a:rPr lang="en-US" sz="1800" b="1" dirty="0">
                <a:solidFill>
                  <a:srgbClr val="000000"/>
                </a:solidFill>
                <a:latin typeface="Arial" charset="0"/>
                <a:cs typeface="Arial" charset="0"/>
              </a:rPr>
              <a:t>are subtracted from total household income to estimate the actual amount that can be spent on goods and services, i.e. net income or disposable income. The average amount of tax paid is calculated using the latest version of the Living Costs and Food Survey. This is updated on a monthly basis using Office for National Statistics data and Cebr modelling.</a:t>
            </a:r>
            <a:br>
              <a:rPr lang="en-US" sz="1800" b="1" dirty="0">
                <a:solidFill>
                  <a:srgbClr val="000000"/>
                </a:solidFill>
                <a:latin typeface="Arial" charset="0"/>
                <a:cs typeface="Arial" charset="0"/>
              </a:rPr>
            </a:br>
            <a:endParaRPr lang="en-GB" sz="1800" b="1" dirty="0">
              <a:solidFill>
                <a:srgbClr val="000000"/>
              </a:solidFill>
              <a:latin typeface="Arial" charset="0"/>
              <a:cs typeface="Arial" charset="0"/>
            </a:endParaRPr>
          </a:p>
        </p:txBody>
      </p:sp>
      <p:sp>
        <p:nvSpPr>
          <p:cNvPr id="2457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458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8436" name="Rectangle 4"/>
          <p:cNvSpPr>
            <a:spLocks noChangeArrowheads="1"/>
          </p:cNvSpPr>
          <p:nvPr/>
        </p:nvSpPr>
        <p:spPr bwMode="auto">
          <a:xfrm>
            <a:off x="177800" y="971550"/>
            <a:ext cx="7761288" cy="2368550"/>
          </a:xfrm>
          <a:prstGeom prst="rect">
            <a:avLst/>
          </a:prstGeom>
          <a:noFill/>
          <a:ln>
            <a:noFill/>
          </a:ln>
          <a:extLst/>
        </p:spPr>
        <p:txBody>
          <a:bodyPr lIns="104306" tIns="52153" rIns="104306" bIns="52153">
            <a:spAutoFit/>
          </a:bodyPr>
          <a:lstStyle/>
          <a:p>
            <a:pPr eaLnBrk="1" hangingPunct="1">
              <a:defRPr/>
            </a:pPr>
            <a:r>
              <a:rPr lang="en-US" sz="1800" b="1" dirty="0">
                <a:solidFill>
                  <a:srgbClr val="003C16"/>
                </a:solidFill>
                <a:latin typeface="Arial" charset="0"/>
                <a:cs typeface="Arial" charset="0"/>
              </a:rPr>
              <a:t>The Asda income tracker  is calculated from the following equations:</a:t>
            </a:r>
          </a:p>
          <a:p>
            <a:pPr eaLnBrk="1" hangingPunct="1">
              <a:defRPr/>
            </a:pPr>
            <a:endParaRPr lang="en-GB" sz="2100" b="1" dirty="0">
              <a:solidFill>
                <a:srgbClr val="003C16"/>
              </a:solidFill>
              <a:latin typeface="Arial" charset="0"/>
              <a:cs typeface="Arial" charset="0"/>
            </a:endParaRPr>
          </a:p>
          <a:p>
            <a:pPr marL="457200" indent="-457200" eaLnBrk="1" hangingPunct="1">
              <a:buFont typeface="Arial" pitchFamily="34" charset="0"/>
              <a:buChar char="•"/>
              <a:defRPr/>
            </a:pPr>
            <a:r>
              <a:rPr lang="en-GB" b="1" dirty="0">
                <a:solidFill>
                  <a:srgbClr val="E0B200"/>
                </a:solidFill>
                <a:latin typeface="Arial" charset="0"/>
                <a:cs typeface="Arial" charset="0"/>
              </a:rPr>
              <a:t>Total household income minus taxes</a:t>
            </a:r>
            <a:br>
              <a:rPr lang="en-GB" b="1" dirty="0">
                <a:solidFill>
                  <a:srgbClr val="E0B200"/>
                </a:solidFill>
                <a:latin typeface="Arial" charset="0"/>
                <a:cs typeface="Arial" charset="0"/>
              </a:rPr>
            </a:br>
            <a:r>
              <a:rPr lang="en-GB" b="1" dirty="0">
                <a:solidFill>
                  <a:srgbClr val="E0B200"/>
                </a:solidFill>
                <a:latin typeface="Arial" charset="0"/>
                <a:cs typeface="Arial" charset="0"/>
              </a:rPr>
              <a:t>equals net income</a:t>
            </a:r>
          </a:p>
          <a:p>
            <a:pPr marL="457200" indent="-457200" eaLnBrk="1" hangingPunct="1">
              <a:buFont typeface="Arial" pitchFamily="34" charset="0"/>
              <a:buChar char="•"/>
              <a:defRPr/>
            </a:pPr>
            <a:r>
              <a:rPr lang="en-GB" b="1" dirty="0">
                <a:solidFill>
                  <a:srgbClr val="7DC242"/>
                </a:solidFill>
                <a:latin typeface="Arial" charset="0"/>
                <a:cs typeface="Arial" charset="0"/>
              </a:rPr>
              <a:t>Net income minus basic spend equals Asda income tracker</a:t>
            </a:r>
          </a:p>
        </p:txBody>
      </p:sp>
      <p:sp>
        <p:nvSpPr>
          <p:cNvPr id="2458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22</a:t>
            </a:fld>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560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5604" name="Rectangle 5"/>
          <p:cNvSpPr>
            <a:spLocks noChangeArrowheads="1"/>
          </p:cNvSpPr>
          <p:nvPr/>
        </p:nvSpPr>
        <p:spPr bwMode="auto">
          <a:xfrm>
            <a:off x="177800" y="2208213"/>
            <a:ext cx="9277350"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800" b="1" i="1" dirty="0">
                <a:solidFill>
                  <a:srgbClr val="7BC23E"/>
                </a:solidFill>
                <a:latin typeface="Arial" charset="0"/>
                <a:cs typeface="Arial" charset="0"/>
              </a:rPr>
              <a:t>Net income</a:t>
            </a:r>
            <a:r>
              <a:rPr lang="en-US" sz="1800" b="1" i="1" dirty="0">
                <a:solidFill>
                  <a:srgbClr val="000000"/>
                </a:solidFill>
                <a:latin typeface="Arial" charset="0"/>
                <a:cs typeface="Arial" charset="0"/>
              </a:rPr>
              <a:t> </a:t>
            </a:r>
            <a:r>
              <a:rPr lang="en-US" sz="1800" b="1" dirty="0">
                <a:solidFill>
                  <a:srgbClr val="000000"/>
                </a:solidFill>
                <a:latin typeface="Arial" charset="0"/>
                <a:cs typeface="Arial" charset="0"/>
              </a:rPr>
              <a:t>is calculated by deducting our tax estimate from our total household income estimate. </a:t>
            </a:r>
            <a:br>
              <a:rPr lang="en-US" sz="1800" b="1" dirty="0">
                <a:solidFill>
                  <a:srgbClr val="000000"/>
                </a:solidFill>
                <a:latin typeface="Arial" charset="0"/>
                <a:cs typeface="Arial" charset="0"/>
              </a:rPr>
            </a:br>
            <a:r>
              <a:rPr lang="en-US" sz="1800" b="1" dirty="0">
                <a:solidFill>
                  <a:srgbClr val="000000"/>
                </a:solidFill>
                <a:latin typeface="Arial" charset="0"/>
                <a:cs typeface="Arial" charset="0"/>
              </a:rPr>
              <a:t/>
            </a:r>
            <a:br>
              <a:rPr lang="en-US" sz="1800" b="1" dirty="0">
                <a:solidFill>
                  <a:srgbClr val="000000"/>
                </a:solidFill>
                <a:latin typeface="Arial" charset="0"/>
                <a:cs typeface="Arial" charset="0"/>
              </a:rPr>
            </a:br>
            <a:r>
              <a:rPr lang="en-US" sz="1800" b="1" i="1" dirty="0">
                <a:solidFill>
                  <a:srgbClr val="7BC23E"/>
                </a:solidFill>
                <a:latin typeface="Arial" charset="0"/>
                <a:cs typeface="Arial" charset="0"/>
              </a:rPr>
              <a:t>Basic spend (cost of living)</a:t>
            </a:r>
            <a:r>
              <a:rPr lang="en-US" sz="1800" b="1" dirty="0">
                <a:solidFill>
                  <a:srgbClr val="000000"/>
                </a:solidFill>
                <a:latin typeface="Arial" charset="0"/>
                <a:cs typeface="Arial" charset="0"/>
              </a:rPr>
              <a:t> figures are updated using monthly consumer price data and the trend growth rate in the volume of essential goods and services purchased over the most recent ten year period. A full list of items constituting basic (or ‘essential’) spending was created in collaboration between Asda and Cebr when the income tracker concept was originally formed in 2008. This list is available on request.</a:t>
            </a:r>
            <a:br>
              <a:rPr lang="en-US"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The </a:t>
            </a:r>
            <a:r>
              <a:rPr lang="en-GB" sz="1800" b="1" i="1" dirty="0">
                <a:solidFill>
                  <a:srgbClr val="7BC23E"/>
                </a:solidFill>
                <a:latin typeface="Arial" charset="0"/>
                <a:cs typeface="Arial" charset="0"/>
              </a:rPr>
              <a:t>Asda income tracker</a:t>
            </a:r>
            <a:r>
              <a:rPr lang="en-GB" sz="1800" b="1" dirty="0">
                <a:solidFill>
                  <a:srgbClr val="000000"/>
                </a:solidFill>
                <a:latin typeface="Arial" charset="0"/>
                <a:cs typeface="Arial" charset="0"/>
              </a:rPr>
              <a:t> is a measure of ‘discretionary income’, reflecting the amount remaining after the average UK household has had taxes subtracted from their income and bought essential items such as: groceries, electricity, gas, transport costs and mortgage interest payments or rent. The income tracker measures the amount left over to spend on discretionary purchases such as leisure and recreation goods and services.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endParaRPr lang="en-GB" sz="1400" b="1" dirty="0">
              <a:solidFill>
                <a:srgbClr val="000000"/>
              </a:solidFill>
              <a:latin typeface="Arial" charset="0"/>
              <a:cs typeface="Arial" charset="0"/>
            </a:endParaRPr>
          </a:p>
        </p:txBody>
      </p:sp>
      <p:sp>
        <p:nvSpPr>
          <p:cNvPr id="25605" name="Rectangle 6"/>
          <p:cNvSpPr>
            <a:spLocks noChangeArrowheads="1"/>
          </p:cNvSpPr>
          <p:nvPr/>
        </p:nvSpPr>
        <p:spPr bwMode="auto">
          <a:xfrm>
            <a:off x="177800" y="1160463"/>
            <a:ext cx="7485063" cy="936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b="1" dirty="0">
                <a:solidFill>
                  <a:srgbClr val="E0B200"/>
                </a:solidFill>
                <a:latin typeface="Arial" charset="0"/>
                <a:cs typeface="Arial" charset="0"/>
              </a:rPr>
              <a:t>These components are based on official statistics and Cebr calculations.</a:t>
            </a:r>
            <a:r>
              <a:rPr lang="en-GB" b="1" dirty="0">
                <a:solidFill>
                  <a:srgbClr val="FF9900"/>
                </a:solidFill>
                <a:latin typeface="Arial" charset="0"/>
                <a:cs typeface="Arial" charset="0"/>
              </a:rPr>
              <a:t> </a:t>
            </a:r>
          </a:p>
        </p:txBody>
      </p:sp>
      <p:sp>
        <p:nvSpPr>
          <p:cNvPr id="25606"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23</a:t>
            </a:fld>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Disclaimer</a:t>
            </a:r>
            <a:endParaRPr lang="en-GB" sz="5000" b="1" u="sng" dirty="0">
              <a:solidFill>
                <a:srgbClr val="62B030"/>
              </a:solidFill>
              <a:latin typeface="Arial" charset="0"/>
            </a:endParaRPr>
          </a:p>
        </p:txBody>
      </p:sp>
      <p:sp>
        <p:nvSpPr>
          <p:cNvPr id="2662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6628" name="Rectangle 5"/>
          <p:cNvSpPr>
            <a:spLocks noChangeArrowheads="1"/>
          </p:cNvSpPr>
          <p:nvPr/>
        </p:nvSpPr>
        <p:spPr bwMode="auto">
          <a:xfrm>
            <a:off x="461963" y="2192338"/>
            <a:ext cx="9277350" cy="398330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2100" b="1" dirty="0">
                <a:solidFill>
                  <a:srgbClr val="003C16"/>
                </a:solidFill>
                <a:latin typeface="Arial" charset="0"/>
                <a:cs typeface="Arial" charset="0"/>
              </a:rPr>
              <a:t>This report was produced by the Centre for Economics and Business Research (Cebr), an independent economics and business research consultancy established in 1993 providing forecasts and advice to City institutions, government departments, local authorities and numerous blue-chip companies throughout Europe. The main contributors to this report are Cebr economists </a:t>
            </a:r>
            <a:r>
              <a:rPr lang="en-GB" sz="2100" b="1" dirty="0" smtClean="0">
                <a:solidFill>
                  <a:srgbClr val="003C16"/>
                </a:solidFill>
                <a:latin typeface="Arial" charset="0"/>
                <a:cs typeface="Arial" charset="0"/>
              </a:rPr>
              <a:t>Sam Alderson and Scott Corfe.</a:t>
            </a: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GB" sz="2100" b="1" dirty="0">
                <a:solidFill>
                  <a:srgbClr val="003C16"/>
                </a:solidFill>
                <a:latin typeface="Arial" charset="0"/>
                <a:cs typeface="Arial" charset="0"/>
              </a:rPr>
              <a:t>Whilst every effort has been made to ensure the accuracy of the material in this report, the authors and Cebr will not be liable for any loss or damages incurred through the use of this report.</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London, </a:t>
            </a:r>
            <a:r>
              <a:rPr lang="en-GB" sz="2100" b="1" dirty="0" smtClean="0">
                <a:solidFill>
                  <a:srgbClr val="003C16"/>
                </a:solidFill>
                <a:latin typeface="Arial" charset="0"/>
                <a:cs typeface="Arial" charset="0"/>
              </a:rPr>
              <a:t>April 2016</a:t>
            </a:r>
            <a:endParaRPr lang="en-GB" sz="2100" b="1" dirty="0">
              <a:solidFill>
                <a:srgbClr val="003C16"/>
              </a:solidFill>
              <a:latin typeface="Arial" charset="0"/>
              <a:cs typeface="Arial" charset="0"/>
            </a:endParaRPr>
          </a:p>
        </p:txBody>
      </p:sp>
      <p:sp>
        <p:nvSpPr>
          <p:cNvPr id="2662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Disclaimer</a:t>
            </a: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24</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ChangeArrowheads="1"/>
          </p:cNvSpPr>
          <p:nvPr/>
        </p:nvSpPr>
        <p:spPr bwMode="auto">
          <a:xfrm>
            <a:off x="246485" y="994204"/>
            <a:ext cx="5028207" cy="449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p>
            <a:r>
              <a:rPr lang="en-GB" sz="1600" b="1" dirty="0" smtClean="0">
                <a:solidFill>
                  <a:srgbClr val="7BC23E"/>
                </a:solidFill>
                <a:latin typeface="Arial" panose="020B0604020202020204" pitchFamily="34" charset="0"/>
                <a:cs typeface="Arial" panose="020B0604020202020204" pitchFamily="34" charset="0"/>
              </a:rPr>
              <a:t>“The </a:t>
            </a:r>
            <a:r>
              <a:rPr lang="en-GB" sz="1600" b="1" dirty="0">
                <a:solidFill>
                  <a:srgbClr val="7BC23E"/>
                </a:solidFill>
                <a:latin typeface="Arial" panose="020B0604020202020204" pitchFamily="34" charset="0"/>
                <a:cs typeface="Arial" panose="020B0604020202020204" pitchFamily="34" charset="0"/>
              </a:rPr>
              <a:t>sustained rise in discretionary income gives family finances a welcome boost ahead of the summer months. While inflation has slightly increased in recent months, low overall interest rates continue to be good news for </a:t>
            </a:r>
            <a:r>
              <a:rPr lang="en-GB" sz="1600" b="1" dirty="0" smtClean="0">
                <a:solidFill>
                  <a:srgbClr val="7BC23E"/>
                </a:solidFill>
                <a:latin typeface="Arial" panose="020B0604020202020204" pitchFamily="34" charset="0"/>
                <a:cs typeface="Arial" panose="020B0604020202020204" pitchFamily="34" charset="0"/>
              </a:rPr>
              <a:t>consumers.” </a:t>
            </a:r>
            <a:endParaRPr lang="en-GB" sz="1600" b="1" dirty="0">
              <a:solidFill>
                <a:srgbClr val="7BC23E"/>
              </a:solidFill>
              <a:latin typeface="Arial" panose="020B0604020202020204" pitchFamily="34" charset="0"/>
              <a:cs typeface="Arial" panose="020B0604020202020204" pitchFamily="34" charset="0"/>
            </a:endParaRPr>
          </a:p>
          <a:p>
            <a:endParaRPr lang="en-GB" sz="1600" b="1" dirty="0">
              <a:solidFill>
                <a:srgbClr val="7BC23E"/>
              </a:solidFill>
              <a:latin typeface="Arial" panose="020B0604020202020204" pitchFamily="34" charset="0"/>
              <a:cs typeface="Arial" panose="020B0604020202020204" pitchFamily="34" charset="0"/>
            </a:endParaRPr>
          </a:p>
          <a:p>
            <a:r>
              <a:rPr lang="en-GB" sz="1600" b="1" dirty="0" smtClean="0">
                <a:solidFill>
                  <a:srgbClr val="FF9900"/>
                </a:solidFill>
                <a:latin typeface="Arial" panose="020B0604020202020204" pitchFamily="34" charset="0"/>
                <a:cs typeface="Arial" panose="020B0604020202020204" pitchFamily="34" charset="0"/>
              </a:rPr>
              <a:t>“The</a:t>
            </a:r>
            <a:r>
              <a:rPr lang="en-GB" sz="1600" b="1" dirty="0">
                <a:solidFill>
                  <a:srgbClr val="FF9900"/>
                </a:solidFill>
                <a:latin typeface="Arial" panose="020B0604020202020204" pitchFamily="34" charset="0"/>
                <a:cs typeface="Arial" panose="020B0604020202020204" pitchFamily="34" charset="0"/>
              </a:rPr>
              <a:t> outlook remains cautiously positive, despite a slow-down in wage growth across the country as a whole, which really can be seen on a regional level where we are already noticing an increase in household income. Wage levels in Wales in particular are extremely encouraging, while discretionary income in Northern Ireland has reached a milestone of £100 – a promising figure. This represents a number of positive indicators which should give British families confidence for the coming </a:t>
            </a:r>
            <a:r>
              <a:rPr lang="en-GB" sz="1600" b="1" dirty="0" smtClean="0">
                <a:solidFill>
                  <a:srgbClr val="FF9900"/>
                </a:solidFill>
                <a:latin typeface="Arial" panose="020B0604020202020204" pitchFamily="34" charset="0"/>
                <a:cs typeface="Arial" panose="020B0604020202020204" pitchFamily="34" charset="0"/>
              </a:rPr>
              <a:t>months.</a:t>
            </a:r>
            <a:r>
              <a:rPr lang="en-US" sz="1600" b="1" dirty="0" smtClean="0">
                <a:solidFill>
                  <a:srgbClr val="FF9900"/>
                </a:solidFill>
                <a:latin typeface="Arial" panose="020B0604020202020204" pitchFamily="34" charset="0"/>
                <a:cs typeface="Arial" panose="020B0604020202020204" pitchFamily="34" charset="0"/>
              </a:rPr>
              <a:t>”</a:t>
            </a:r>
            <a:endParaRPr lang="en-GB" sz="1600" b="1" dirty="0">
              <a:solidFill>
                <a:srgbClr val="FF9900"/>
              </a:solidFill>
              <a:latin typeface="Arial" panose="020B0604020202020204" pitchFamily="34" charset="0"/>
              <a:cs typeface="Arial" panose="020B0604020202020204" pitchFamily="34" charset="0"/>
            </a:endParaRPr>
          </a:p>
          <a:p>
            <a:endParaRPr lang="en-GB" sz="1400" b="1" dirty="0">
              <a:solidFill>
                <a:srgbClr val="FF9900"/>
              </a:solidFill>
              <a:latin typeface="Arial" charset="0"/>
              <a:ea typeface="Times New Roman" pitchFamily="18" charset="0"/>
              <a:cs typeface="Arial" charset="0"/>
            </a:endParaRPr>
          </a:p>
        </p:txBody>
      </p:sp>
      <p:sp>
        <p:nvSpPr>
          <p:cNvPr id="409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cs typeface="Arial" charset="0"/>
              </a:rPr>
              <a:t>Introduction</a:t>
            </a:r>
            <a:endParaRPr lang="en-GB" sz="5000" b="1" u="sng" dirty="0">
              <a:solidFill>
                <a:srgbClr val="62B030"/>
              </a:solidFill>
              <a:latin typeface="Arial" charset="0"/>
              <a:cs typeface="Arial" charset="0"/>
            </a:endParaRPr>
          </a:p>
        </p:txBody>
      </p:sp>
      <p:sp>
        <p:nvSpPr>
          <p:cNvPr id="410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410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cs typeface="Arial" charset="0"/>
              </a:rPr>
              <a:t>Asda Income Tracker</a:t>
            </a:r>
            <a:endParaRPr lang="en-GB" sz="5000" b="1" u="sng" dirty="0">
              <a:solidFill>
                <a:srgbClr val="62B030"/>
              </a:solidFill>
              <a:latin typeface="Arial" charset="0"/>
              <a:cs typeface="Arial" charset="0"/>
            </a:endParaRPr>
          </a:p>
        </p:txBody>
      </p:sp>
      <p:sp>
        <p:nvSpPr>
          <p:cNvPr id="4105" name="Rectangle 12"/>
          <p:cNvSpPr>
            <a:spLocks noChangeArrowheads="1"/>
          </p:cNvSpPr>
          <p:nvPr/>
        </p:nvSpPr>
        <p:spPr bwMode="auto">
          <a:xfrm>
            <a:off x="250861" y="5557390"/>
            <a:ext cx="3732213" cy="350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600" b="1" dirty="0">
                <a:solidFill>
                  <a:srgbClr val="2E592C"/>
                </a:solidFill>
                <a:latin typeface="Arial" charset="0"/>
              </a:rPr>
              <a:t>Andy Clarke </a:t>
            </a:r>
            <a:r>
              <a:rPr lang="en-US" sz="1600" dirty="0">
                <a:solidFill>
                  <a:srgbClr val="2E592C"/>
                </a:solidFill>
                <a:latin typeface="Arial" charset="0"/>
              </a:rPr>
              <a:t>Asda President and CEO</a:t>
            </a: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3</a:t>
            </a:fld>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4732" y="1742236"/>
            <a:ext cx="4720139" cy="3215426"/>
          </a:xfrm>
          <a:prstGeom prst="rect">
            <a:avLst/>
          </a:prstGeom>
        </p:spPr>
      </p:pic>
    </p:spTree>
    <p:extLst>
      <p:ext uri="{BB962C8B-B14F-4D97-AF65-F5344CB8AC3E}">
        <p14:creationId xmlns:p14="http://schemas.microsoft.com/office/powerpoint/2010/main" val="201507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621588" y="1332359"/>
            <a:ext cx="2570162" cy="4433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Headlines – Asda Income Tracker</a:t>
            </a:r>
            <a:endParaRPr lang="en-GB" sz="5000" b="1" u="sng" dirty="0">
              <a:solidFill>
                <a:srgbClr val="62B030"/>
              </a:solidFill>
              <a:latin typeface="Arial" charset="0"/>
            </a:endParaRPr>
          </a:p>
        </p:txBody>
      </p:sp>
      <p:sp>
        <p:nvSpPr>
          <p:cNvPr id="512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5124" name="Rectangle 4"/>
          <p:cNvSpPr>
            <a:spLocks noChangeArrowheads="1"/>
          </p:cNvSpPr>
          <p:nvPr/>
        </p:nvSpPr>
        <p:spPr bwMode="auto">
          <a:xfrm>
            <a:off x="222250" y="1260351"/>
            <a:ext cx="6924650" cy="22597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US" sz="1400" b="1" dirty="0">
                <a:solidFill>
                  <a:srgbClr val="003C16"/>
                </a:solidFill>
                <a:latin typeface="Arial" charset="0"/>
              </a:rPr>
              <a:t>The average UK household had £</a:t>
            </a:r>
            <a:r>
              <a:rPr lang="en-US" sz="1400" b="1" dirty="0" smtClean="0">
                <a:solidFill>
                  <a:srgbClr val="003C16"/>
                </a:solidFill>
                <a:latin typeface="Arial" charset="0"/>
              </a:rPr>
              <a:t>198 </a:t>
            </a:r>
            <a:r>
              <a:rPr lang="en-US" sz="1400" b="1" dirty="0">
                <a:solidFill>
                  <a:srgbClr val="003C16"/>
                </a:solidFill>
                <a:latin typeface="Arial" charset="0"/>
              </a:rPr>
              <a:t>a week of discretionary income in </a:t>
            </a:r>
            <a:r>
              <a:rPr lang="en-US" sz="1400" b="1" dirty="0" smtClean="0">
                <a:solidFill>
                  <a:srgbClr val="003C16"/>
                </a:solidFill>
                <a:latin typeface="Arial" charset="0"/>
              </a:rPr>
              <a:t>March 2016, </a:t>
            </a:r>
            <a:r>
              <a:rPr lang="en-US" sz="1400" b="1" dirty="0">
                <a:solidFill>
                  <a:srgbClr val="003C16"/>
                </a:solidFill>
                <a:latin typeface="Arial" charset="0"/>
              </a:rPr>
              <a:t>up by </a:t>
            </a:r>
            <a:r>
              <a:rPr lang="en-US" sz="1400" b="1" dirty="0" smtClean="0">
                <a:solidFill>
                  <a:srgbClr val="003C16"/>
                </a:solidFill>
                <a:latin typeface="Arial" charset="0"/>
              </a:rPr>
              <a:t>£12 </a:t>
            </a:r>
            <a:r>
              <a:rPr lang="en-US" sz="1400" b="1" dirty="0">
                <a:solidFill>
                  <a:srgbClr val="003C16"/>
                </a:solidFill>
                <a:latin typeface="Arial" charset="0"/>
              </a:rPr>
              <a:t>a week on the same month a year before.</a:t>
            </a:r>
          </a:p>
          <a:p>
            <a:pPr eaLnBrk="1" hangingPunct="1"/>
            <a:endParaRPr lang="en-US" sz="1400" b="1" dirty="0">
              <a:solidFill>
                <a:srgbClr val="003C16"/>
              </a:solidFill>
              <a:latin typeface="Arial" charset="0"/>
            </a:endParaRPr>
          </a:p>
          <a:p>
            <a:pPr eaLnBrk="1" hangingPunct="1"/>
            <a:r>
              <a:rPr lang="en-GB" sz="1400" b="1" dirty="0" smtClean="0">
                <a:solidFill>
                  <a:srgbClr val="003C16"/>
                </a:solidFill>
                <a:latin typeface="Arial" charset="0"/>
              </a:rPr>
              <a:t>The gradual rise in inflation in recent months has weighed on the rate of increase in family spending power in each region of the UK since the turn of the year. </a:t>
            </a:r>
          </a:p>
          <a:p>
            <a:pPr eaLnBrk="1" hangingPunct="1"/>
            <a:endParaRPr lang="en-GB" sz="1400" b="1" dirty="0">
              <a:solidFill>
                <a:srgbClr val="003C16"/>
              </a:solidFill>
              <a:latin typeface="Arial" charset="0"/>
            </a:endParaRPr>
          </a:p>
          <a:p>
            <a:pPr eaLnBrk="1" hangingPunct="1"/>
            <a:r>
              <a:rPr lang="en-GB" sz="1400" b="1" dirty="0" smtClean="0">
                <a:solidFill>
                  <a:srgbClr val="003C16"/>
                </a:solidFill>
                <a:latin typeface="Arial" charset="0"/>
              </a:rPr>
              <a:t>However, growth across the board remains robust with the smallest rise equating to an additional £6 per week and, in nine of the 13 regions, annual growth in cash terms remains in double digits.  </a:t>
            </a:r>
          </a:p>
        </p:txBody>
      </p:sp>
      <p:sp>
        <p:nvSpPr>
          <p:cNvPr id="512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Headlines</a:t>
            </a:r>
            <a:endParaRPr lang="en-GB" sz="1300" b="1" dirty="0">
              <a:solidFill>
                <a:schemeClr val="bg2"/>
              </a:solidFill>
              <a:latin typeface="Arial" charset="0"/>
            </a:endParaRPr>
          </a:p>
        </p:txBody>
      </p:sp>
      <p:sp>
        <p:nvSpPr>
          <p:cNvPr id="5126" name="Rectangle 6"/>
          <p:cNvSpPr>
            <a:spLocks noChangeArrowheads="1"/>
          </p:cNvSpPr>
          <p:nvPr/>
        </p:nvSpPr>
        <p:spPr bwMode="auto">
          <a:xfrm>
            <a:off x="177800" y="3982770"/>
            <a:ext cx="7153275" cy="22143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r>
              <a:rPr lang="en-GB" sz="1400" b="1" dirty="0" smtClean="0">
                <a:solidFill>
                  <a:srgbClr val="FFC000"/>
                </a:solidFill>
                <a:latin typeface="Arial" panose="020B0604020202020204" pitchFamily="34" charset="0"/>
                <a:cs typeface="Arial" panose="020B0604020202020204" pitchFamily="34" charset="0"/>
              </a:rPr>
              <a:t>“While increases in inflation in recent months have weighed on growth rates, households across the country continued to benefit from robust annual increases in spending power in March. ”</a:t>
            </a:r>
          </a:p>
          <a:p>
            <a:endParaRPr lang="en-GB" sz="1400" b="1" dirty="0" smtClean="0">
              <a:solidFill>
                <a:srgbClr val="7BC23E"/>
              </a:solidFill>
              <a:latin typeface="Arial" panose="020B0604020202020204" pitchFamily="34" charset="0"/>
              <a:cs typeface="Arial" panose="020B0604020202020204" pitchFamily="34" charset="0"/>
            </a:endParaRPr>
          </a:p>
          <a:p>
            <a:r>
              <a:rPr lang="en-GB" sz="1400" b="1" dirty="0" smtClean="0">
                <a:solidFill>
                  <a:srgbClr val="7BC23E"/>
                </a:solidFill>
                <a:latin typeface="Arial" panose="020B0604020202020204" pitchFamily="34" charset="0"/>
                <a:cs typeface="Arial" panose="020B0604020202020204" pitchFamily="34" charset="0"/>
              </a:rPr>
              <a:t>“While assembly elections and the upcoming referendum on EU membership provide an uncertain background for consumers, the low levels of essential item inflation and growing discretionary incomes should continue to provide support to both consumer spending and overall economic growth.”</a:t>
            </a:r>
          </a:p>
          <a:p>
            <a:pPr>
              <a:spcAft>
                <a:spcPts val="0"/>
              </a:spcAft>
            </a:pPr>
            <a:endParaRPr lang="en-US" sz="1400" b="1" dirty="0" smtClean="0">
              <a:solidFill>
                <a:srgbClr val="7BC23E"/>
              </a:solidFill>
              <a:latin typeface="Arial" charset="0"/>
            </a:endParaRPr>
          </a:p>
          <a:p>
            <a:pPr eaLnBrk="1" hangingPunct="1">
              <a:lnSpc>
                <a:spcPct val="85000"/>
              </a:lnSpc>
            </a:pPr>
            <a:r>
              <a:rPr lang="en-US" sz="1300" b="1" dirty="0" smtClean="0">
                <a:solidFill>
                  <a:srgbClr val="30592D"/>
                </a:solidFill>
                <a:latin typeface="Arial" charset="0"/>
              </a:rPr>
              <a:t>Sam Alderson,</a:t>
            </a:r>
            <a:r>
              <a:rPr lang="en-US" sz="1300" dirty="0" smtClean="0">
                <a:solidFill>
                  <a:srgbClr val="30592D"/>
                </a:solidFill>
                <a:latin typeface="Arial" charset="0"/>
              </a:rPr>
              <a:t> Economist, </a:t>
            </a:r>
            <a:r>
              <a:rPr lang="en-US" sz="1300" dirty="0">
                <a:solidFill>
                  <a:srgbClr val="30592D"/>
                </a:solidFill>
                <a:latin typeface="Arial" charset="0"/>
              </a:rPr>
              <a:t>Cebr</a:t>
            </a:r>
            <a:endParaRPr lang="en-GB" sz="1300" dirty="0">
              <a:solidFill>
                <a:srgbClr val="30592D"/>
              </a:solidFill>
              <a:latin typeface="Arial" charset="0"/>
            </a:endParaRPr>
          </a:p>
        </p:txBody>
      </p:sp>
      <p:sp>
        <p:nvSpPr>
          <p:cNvPr id="5128" name="Text Box 8"/>
          <p:cNvSpPr txBox="1">
            <a:spLocks noChangeArrowheads="1"/>
          </p:cNvSpPr>
          <p:nvPr/>
        </p:nvSpPr>
        <p:spPr bwMode="auto">
          <a:xfrm>
            <a:off x="7973317" y="2146003"/>
            <a:ext cx="1837879" cy="3644755"/>
          </a:xfrm>
          <a:prstGeom prst="rect">
            <a:avLst/>
          </a:prstGeom>
          <a:noFill/>
          <a:ln>
            <a:noFill/>
          </a:ln>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eaLnBrk="1" hangingPunct="1">
              <a:buClr>
                <a:srgbClr val="000000"/>
              </a:buClr>
              <a:buSzPct val="100000"/>
              <a:defRPr/>
            </a:pPr>
            <a:r>
              <a:rPr lang="en-US" sz="2300" b="1" dirty="0" smtClean="0">
                <a:solidFill>
                  <a:srgbClr val="FFFFFF"/>
                </a:solidFill>
                <a:latin typeface="Arial Narrow" pitchFamily="34" charset="0"/>
                <a:cs typeface="Arial" charset="0"/>
              </a:rPr>
              <a:t>Family spending power was up by £12 a week year </a:t>
            </a:r>
            <a:r>
              <a:rPr lang="en-US" sz="2300" b="1" dirty="0">
                <a:solidFill>
                  <a:srgbClr val="FFFFFF"/>
                </a:solidFill>
                <a:latin typeface="Arial Narrow" pitchFamily="34" charset="0"/>
                <a:cs typeface="Arial" charset="0"/>
              </a:rPr>
              <a:t>on year</a:t>
            </a:r>
          </a:p>
          <a:p>
            <a:pPr algn="ctr" eaLnBrk="1" hangingPunct="1">
              <a:buClr>
                <a:srgbClr val="000000"/>
              </a:buClr>
              <a:buSzPct val="100000"/>
              <a:buFont typeface="Times New Roman" pitchFamily="18" charset="0"/>
              <a:buNone/>
              <a:defRPr/>
            </a:pPr>
            <a:r>
              <a:rPr lang="en-US" sz="2300" b="1" dirty="0" smtClean="0">
                <a:solidFill>
                  <a:srgbClr val="FFFFFF"/>
                </a:solidFill>
                <a:latin typeface="Arial Narrow" pitchFamily="34" charset="0"/>
                <a:cs typeface="Arial" charset="0"/>
              </a:rPr>
              <a:t> in March</a:t>
            </a:r>
          </a:p>
          <a:p>
            <a:pPr algn="ctr" eaLnBrk="1" hangingPunct="1">
              <a:buClr>
                <a:srgbClr val="000000"/>
              </a:buClr>
              <a:buSzPct val="100000"/>
              <a:buFont typeface="Times New Roman" pitchFamily="18" charset="0"/>
              <a:buNone/>
              <a:defRPr/>
            </a:pPr>
            <a:endParaRPr lang="en-US" sz="2300" b="1" dirty="0" smtClean="0">
              <a:solidFill>
                <a:srgbClr val="FFFFFF"/>
              </a:solidFill>
              <a:latin typeface="Arial Narrow" pitchFamily="34" charset="0"/>
              <a:cs typeface="Arial" charset="0"/>
            </a:endParaRPr>
          </a:p>
          <a:p>
            <a:pPr algn="ctr" eaLnBrk="1" hangingPunct="1">
              <a:buClr>
                <a:srgbClr val="000000"/>
              </a:buClr>
              <a:buSzPct val="100000"/>
              <a:buFont typeface="Times New Roman" pitchFamily="18" charset="0"/>
              <a:buNone/>
              <a:defRPr/>
            </a:pPr>
            <a:r>
              <a:rPr lang="en-US" sz="2300" b="1" dirty="0" smtClean="0">
                <a:solidFill>
                  <a:schemeClr val="accent4">
                    <a:lumMod val="75000"/>
                    <a:lumOff val="25000"/>
                  </a:schemeClr>
                </a:solidFill>
                <a:latin typeface="Arial Narrow" pitchFamily="34" charset="0"/>
                <a:cs typeface="Arial" charset="0"/>
              </a:rPr>
              <a:t>(a 6.3% annual increase)</a:t>
            </a:r>
          </a:p>
        </p:txBody>
      </p:sp>
      <p:sp>
        <p:nvSpPr>
          <p:cNvPr id="2" name="Flowchart: Process 1"/>
          <p:cNvSpPr/>
          <p:nvPr/>
        </p:nvSpPr>
        <p:spPr bwMode="auto">
          <a:xfrm>
            <a:off x="7527925" y="1476375"/>
            <a:ext cx="114300" cy="4824413"/>
          </a:xfrm>
          <a:prstGeom prst="flowChartProcess">
            <a:avLst/>
          </a:prstGeom>
          <a:solidFill>
            <a:schemeClr val="accent3">
              <a:lumMod val="95000"/>
            </a:schemeClr>
          </a:solidFill>
          <a:ln w="9525" cap="flat" cmpd="sng" algn="ctr">
            <a:noFill/>
            <a:prstDash val="solid"/>
            <a:round/>
            <a:headEnd type="none" w="med" len="med"/>
            <a:tailEnd type="none" w="med" len="med"/>
          </a:ln>
          <a:effectLst/>
          <a:extLst/>
        </p:spPr>
        <p:txBody>
          <a:bodyPr/>
          <a:lstStyle/>
          <a:p>
            <a:pPr>
              <a:defRPr/>
            </a:pPr>
            <a:endParaRPr lang="en-GB" sz="2400" dirty="0"/>
          </a:p>
        </p:txBody>
      </p:sp>
      <p:sp>
        <p:nvSpPr>
          <p:cNvPr id="16"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4</a:t>
            </a:fld>
            <a:endParaRPr lang="en-GB" dirty="0"/>
          </a:p>
        </p:txBody>
      </p:sp>
    </p:spTree>
    <p:extLst>
      <p:ext uri="{BB962C8B-B14F-4D97-AF65-F5344CB8AC3E}">
        <p14:creationId xmlns:p14="http://schemas.microsoft.com/office/powerpoint/2010/main" val="1118767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9"/>
          <p:cNvSpPr>
            <a:spLocks noChangeArrowheads="1"/>
          </p:cNvSpPr>
          <p:nvPr/>
        </p:nvSpPr>
        <p:spPr bwMode="auto">
          <a:xfrm>
            <a:off x="357188" y="1397000"/>
            <a:ext cx="3206750" cy="1344613"/>
          </a:xfrm>
          <a:prstGeom prst="rect">
            <a:avLst/>
          </a:prstGeom>
          <a:solidFill>
            <a:srgbClr val="7DC242">
              <a:alpha val="63136"/>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47" name="Rectangle 2"/>
          <p:cNvSpPr>
            <a:spLocks noChangeArrowheads="1"/>
          </p:cNvSpPr>
          <p:nvPr/>
        </p:nvSpPr>
        <p:spPr bwMode="auto">
          <a:xfrm>
            <a:off x="177800" y="268288"/>
            <a:ext cx="9445625" cy="688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Constructing the Asda Income Tracker</a:t>
            </a:r>
          </a:p>
        </p:txBody>
      </p:sp>
      <p:sp>
        <p:nvSpPr>
          <p:cNvPr id="6148" name="Rectangle 3"/>
          <p:cNvSpPr>
            <a:spLocks noChangeArrowheads="1"/>
          </p:cNvSpPr>
          <p:nvPr/>
        </p:nvSpPr>
        <p:spPr bwMode="auto">
          <a:xfrm>
            <a:off x="4672013" y="1865313"/>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6149" name="Rectangle 8"/>
          <p:cNvSpPr>
            <a:spLocks noChangeArrowheads="1"/>
          </p:cNvSpPr>
          <p:nvPr/>
        </p:nvSpPr>
        <p:spPr bwMode="auto">
          <a:xfrm>
            <a:off x="446088" y="1492250"/>
            <a:ext cx="2555875" cy="1216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Total household</a:t>
            </a: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£747 </a:t>
            </a:r>
            <a:r>
              <a:rPr lang="en-US" sz="2400" b="1" dirty="0">
                <a:solidFill>
                  <a:srgbClr val="FFFFFF"/>
                </a:solidFill>
                <a:latin typeface="Arial" charset="0"/>
              </a:rPr>
              <a:t>per week</a:t>
            </a:r>
          </a:p>
        </p:txBody>
      </p:sp>
      <p:sp>
        <p:nvSpPr>
          <p:cNvPr id="6150" name="Rectangle 11"/>
          <p:cNvSpPr>
            <a:spLocks noChangeArrowheads="1"/>
          </p:cNvSpPr>
          <p:nvPr/>
        </p:nvSpPr>
        <p:spPr bwMode="auto">
          <a:xfrm>
            <a:off x="5881688" y="1397000"/>
            <a:ext cx="3224212" cy="1344613"/>
          </a:xfrm>
          <a:prstGeom prst="rect">
            <a:avLst/>
          </a:prstGeom>
          <a:solidFill>
            <a:srgbClr val="64B034"/>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1" name="Rectangle 15"/>
          <p:cNvSpPr>
            <a:spLocks noChangeArrowheads="1"/>
          </p:cNvSpPr>
          <p:nvPr/>
        </p:nvSpPr>
        <p:spPr bwMode="auto">
          <a:xfrm>
            <a:off x="434975" y="2825750"/>
            <a:ext cx="2595563" cy="568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e.g</a:t>
            </a:r>
            <a:r>
              <a:rPr lang="en-US" sz="1000" b="1" dirty="0" smtClean="0">
                <a:solidFill>
                  <a:srgbClr val="003C16"/>
                </a:solidFill>
                <a:latin typeface="Arial" charset="0"/>
              </a:rPr>
              <a:t>. </a:t>
            </a:r>
            <a:r>
              <a:rPr lang="en-US" sz="1000" b="1" dirty="0">
                <a:solidFill>
                  <a:srgbClr val="003C16"/>
                </a:solidFill>
                <a:latin typeface="Arial" charset="0"/>
              </a:rPr>
              <a:t>wages, investment income, pensions, social security, self employment earnings</a:t>
            </a:r>
          </a:p>
        </p:txBody>
      </p:sp>
      <p:sp>
        <p:nvSpPr>
          <p:cNvPr id="6152" name="Rectangle 16"/>
          <p:cNvSpPr>
            <a:spLocks noChangeArrowheads="1"/>
          </p:cNvSpPr>
          <p:nvPr/>
        </p:nvSpPr>
        <p:spPr bwMode="auto">
          <a:xfrm>
            <a:off x="3652838" y="1649413"/>
            <a:ext cx="2139950" cy="4143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national insurance contributions, income tax</a:t>
            </a:r>
          </a:p>
        </p:txBody>
      </p:sp>
      <p:sp>
        <p:nvSpPr>
          <p:cNvPr id="6153" name="Rectangle 25"/>
          <p:cNvSpPr>
            <a:spLocks noChangeArrowheads="1"/>
          </p:cNvSpPr>
          <p:nvPr/>
        </p:nvSpPr>
        <p:spPr bwMode="auto">
          <a:xfrm>
            <a:off x="6594475" y="5597525"/>
            <a:ext cx="2851150" cy="723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holidays, cinema, theatre, eating out, toys, sports, savings, jewellery, national lottery and other gambling payments, computer software and games</a:t>
            </a:r>
          </a:p>
        </p:txBody>
      </p:sp>
      <p:sp>
        <p:nvSpPr>
          <p:cNvPr id="6154" name="Rectangle 26"/>
          <p:cNvSpPr>
            <a:spLocks noChangeArrowheads="1"/>
          </p:cNvSpPr>
          <p:nvPr/>
        </p:nvSpPr>
        <p:spPr bwMode="auto">
          <a:xfrm>
            <a:off x="3579813" y="4154488"/>
            <a:ext cx="2479675" cy="877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food, clothing, housing costs, bills, transport, communication costs, health, children’s schooling, house maintenance and repair</a:t>
            </a:r>
          </a:p>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1000" b="1" dirty="0">
              <a:solidFill>
                <a:srgbClr val="003C16"/>
              </a:solidFill>
              <a:latin typeface="Arial" charset="0"/>
            </a:endParaRPr>
          </a:p>
        </p:txBody>
      </p:sp>
      <p:sp>
        <p:nvSpPr>
          <p:cNvPr id="6155" name="Rectangle 27"/>
          <p:cNvSpPr>
            <a:spLocks noChangeArrowheads="1"/>
          </p:cNvSpPr>
          <p:nvPr/>
        </p:nvSpPr>
        <p:spPr bwMode="auto">
          <a:xfrm>
            <a:off x="6397625" y="2825750"/>
            <a:ext cx="2246313" cy="260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6" name="Rectangle 28"/>
          <p:cNvSpPr>
            <a:spLocks noChangeArrowheads="1"/>
          </p:cNvSpPr>
          <p:nvPr/>
        </p:nvSpPr>
        <p:spPr bwMode="auto">
          <a:xfrm>
            <a:off x="461963" y="5580063"/>
            <a:ext cx="2246312" cy="2617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7" name="Rectangle 9"/>
          <p:cNvSpPr>
            <a:spLocks noChangeArrowheads="1"/>
          </p:cNvSpPr>
          <p:nvPr/>
        </p:nvSpPr>
        <p:spPr bwMode="auto">
          <a:xfrm>
            <a:off x="3136900" y="2152650"/>
            <a:ext cx="3189288" cy="1260475"/>
          </a:xfrm>
          <a:prstGeom prst="rect">
            <a:avLst/>
          </a:prstGeom>
          <a:solidFill>
            <a:srgbClr val="E0B200">
              <a:alpha val="74901"/>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8" name="Rectangle 10"/>
          <p:cNvSpPr>
            <a:spLocks noChangeArrowheads="1"/>
          </p:cNvSpPr>
          <p:nvPr/>
        </p:nvSpPr>
        <p:spPr bwMode="auto">
          <a:xfrm>
            <a:off x="3534813" y="2257425"/>
            <a:ext cx="2363306" cy="10311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Taxes</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£119 </a:t>
            </a:r>
            <a:r>
              <a:rPr lang="en-US" sz="2500" b="1" dirty="0">
                <a:solidFill>
                  <a:srgbClr val="FFFFFF"/>
                </a:solidFill>
                <a:latin typeface="Arial" charset="0"/>
              </a:rPr>
              <a:t>per week</a:t>
            </a:r>
          </a:p>
        </p:txBody>
      </p:sp>
      <p:sp>
        <p:nvSpPr>
          <p:cNvPr id="6159" name="Rectangle 14"/>
          <p:cNvSpPr>
            <a:spLocks noChangeArrowheads="1"/>
          </p:cNvSpPr>
          <p:nvPr/>
        </p:nvSpPr>
        <p:spPr bwMode="auto">
          <a:xfrm>
            <a:off x="5881688" y="2152650"/>
            <a:ext cx="4445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0" name="Rectangle 29"/>
          <p:cNvSpPr>
            <a:spLocks noChangeArrowheads="1"/>
          </p:cNvSpPr>
          <p:nvPr/>
        </p:nvSpPr>
        <p:spPr bwMode="auto">
          <a:xfrm>
            <a:off x="3119438" y="2152650"/>
            <a:ext cx="4445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1" name="Rectangle 30"/>
          <p:cNvSpPr>
            <a:spLocks noChangeArrowheads="1"/>
          </p:cNvSpPr>
          <p:nvPr/>
        </p:nvSpPr>
        <p:spPr bwMode="auto">
          <a:xfrm>
            <a:off x="6703429" y="1649413"/>
            <a:ext cx="2296109" cy="8834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£628 </a:t>
            </a:r>
            <a:r>
              <a:rPr lang="en-US" sz="2400" b="1" dirty="0">
                <a:solidFill>
                  <a:srgbClr val="FFFFFF"/>
                </a:solidFill>
                <a:latin typeface="Arial" charset="0"/>
              </a:rPr>
              <a:t>per week</a:t>
            </a:r>
          </a:p>
        </p:txBody>
      </p:sp>
      <p:sp>
        <p:nvSpPr>
          <p:cNvPr id="6162" name="Rectangle 31"/>
          <p:cNvSpPr>
            <a:spLocks noChangeArrowheads="1"/>
          </p:cNvSpPr>
          <p:nvPr/>
        </p:nvSpPr>
        <p:spPr bwMode="auto">
          <a:xfrm>
            <a:off x="357188" y="4168775"/>
            <a:ext cx="3206750" cy="1344613"/>
          </a:xfrm>
          <a:prstGeom prst="rect">
            <a:avLst/>
          </a:prstGeom>
          <a:solidFill>
            <a:srgbClr val="64B034"/>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3" name="Rectangle 33"/>
          <p:cNvSpPr>
            <a:spLocks noChangeArrowheads="1"/>
          </p:cNvSpPr>
          <p:nvPr/>
        </p:nvSpPr>
        <p:spPr bwMode="auto">
          <a:xfrm>
            <a:off x="6059488" y="4168775"/>
            <a:ext cx="3224212" cy="1344613"/>
          </a:xfrm>
          <a:prstGeom prst="rect">
            <a:avLst/>
          </a:prstGeom>
          <a:solidFill>
            <a:schemeClr val="bg2"/>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4" name="Rectangle 34"/>
          <p:cNvSpPr>
            <a:spLocks noChangeArrowheads="1"/>
          </p:cNvSpPr>
          <p:nvPr/>
        </p:nvSpPr>
        <p:spPr bwMode="auto">
          <a:xfrm>
            <a:off x="3136900" y="4880013"/>
            <a:ext cx="3368675" cy="1258887"/>
          </a:xfrm>
          <a:prstGeom prst="rect">
            <a:avLst/>
          </a:prstGeom>
          <a:solidFill>
            <a:srgbClr val="003C16">
              <a:alpha val="74901"/>
            </a:srgbClr>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5" name="Rectangle 35"/>
          <p:cNvSpPr>
            <a:spLocks noChangeArrowheads="1"/>
          </p:cNvSpPr>
          <p:nvPr/>
        </p:nvSpPr>
        <p:spPr bwMode="auto">
          <a:xfrm>
            <a:off x="3592636" y="5030788"/>
            <a:ext cx="2381004" cy="10311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Cost of living</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£430 </a:t>
            </a:r>
            <a:r>
              <a:rPr lang="en-US" sz="2500" b="1" dirty="0">
                <a:solidFill>
                  <a:srgbClr val="FFFFFF"/>
                </a:solidFill>
                <a:latin typeface="Arial" charset="0"/>
              </a:rPr>
              <a:t>per week</a:t>
            </a:r>
          </a:p>
        </p:txBody>
      </p:sp>
      <p:sp>
        <p:nvSpPr>
          <p:cNvPr id="6166" name="Rectangle 36"/>
          <p:cNvSpPr>
            <a:spLocks noChangeArrowheads="1"/>
          </p:cNvSpPr>
          <p:nvPr/>
        </p:nvSpPr>
        <p:spPr bwMode="auto">
          <a:xfrm>
            <a:off x="6059488" y="4926013"/>
            <a:ext cx="446087"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7" name="Rectangle 37"/>
          <p:cNvSpPr>
            <a:spLocks noChangeArrowheads="1"/>
          </p:cNvSpPr>
          <p:nvPr/>
        </p:nvSpPr>
        <p:spPr bwMode="auto">
          <a:xfrm>
            <a:off x="3119438" y="4926013"/>
            <a:ext cx="444500"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8" name="Rectangle 38"/>
          <p:cNvSpPr>
            <a:spLocks noChangeArrowheads="1"/>
          </p:cNvSpPr>
          <p:nvPr/>
        </p:nvSpPr>
        <p:spPr bwMode="auto">
          <a:xfrm>
            <a:off x="446088" y="4421188"/>
            <a:ext cx="2296044" cy="8834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£628 per </a:t>
            </a:r>
            <a:r>
              <a:rPr lang="en-US" sz="2400" b="1" dirty="0">
                <a:solidFill>
                  <a:srgbClr val="FFFFFF"/>
                </a:solidFill>
                <a:latin typeface="Arial" charset="0"/>
              </a:rPr>
              <a:t>week</a:t>
            </a:r>
          </a:p>
        </p:txBody>
      </p:sp>
      <p:sp>
        <p:nvSpPr>
          <p:cNvPr id="6169" name="Rectangle 32"/>
          <p:cNvSpPr>
            <a:spLocks noChangeArrowheads="1"/>
          </p:cNvSpPr>
          <p:nvPr/>
        </p:nvSpPr>
        <p:spPr bwMode="auto">
          <a:xfrm>
            <a:off x="6615113" y="4265613"/>
            <a:ext cx="2563812" cy="1216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Average family</a:t>
            </a: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spending power</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£198 per </a:t>
            </a:r>
            <a:r>
              <a:rPr lang="en-US" sz="2400" b="1" dirty="0">
                <a:solidFill>
                  <a:srgbClr val="FFFFFF"/>
                </a:solidFill>
                <a:latin typeface="Arial" charset="0"/>
              </a:rPr>
              <a:t>week</a:t>
            </a:r>
          </a:p>
        </p:txBody>
      </p:sp>
      <p:sp>
        <p:nvSpPr>
          <p:cNvPr id="617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Model</a:t>
            </a:r>
            <a:endParaRPr lang="en-GB" sz="5000" b="1" u="sng" dirty="0">
              <a:solidFill>
                <a:srgbClr val="62B030"/>
              </a:solidFill>
              <a:latin typeface="Arial" charset="0"/>
            </a:endParaRPr>
          </a:p>
        </p:txBody>
      </p:sp>
      <p:sp>
        <p:nvSpPr>
          <p:cNvPr id="29"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5</a:t>
            </a:fld>
            <a:endParaRPr lang="en-GB" dirty="0"/>
          </a:p>
        </p:txBody>
      </p:sp>
    </p:spTree>
    <p:extLst>
      <p:ext uri="{BB962C8B-B14F-4D97-AF65-F5344CB8AC3E}">
        <p14:creationId xmlns:p14="http://schemas.microsoft.com/office/powerpoint/2010/main" val="1711850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9"/>
          <p:cNvSpPr>
            <a:spLocks noChangeArrowheads="1"/>
          </p:cNvSpPr>
          <p:nvPr/>
        </p:nvSpPr>
        <p:spPr bwMode="auto">
          <a:xfrm>
            <a:off x="4187825" y="1081088"/>
            <a:ext cx="3654425" cy="598487"/>
          </a:xfrm>
          <a:prstGeom prst="rect">
            <a:avLst/>
          </a:prstGeom>
          <a:solidFill>
            <a:srgbClr val="7DC24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1" name="Rectangle 48"/>
          <p:cNvSpPr>
            <a:spLocks noChangeArrowheads="1"/>
          </p:cNvSpPr>
          <p:nvPr/>
        </p:nvSpPr>
        <p:spPr bwMode="auto">
          <a:xfrm>
            <a:off x="266700" y="1081088"/>
            <a:ext cx="3654425" cy="598487"/>
          </a:xfrm>
          <a:prstGeom prst="rect">
            <a:avLst/>
          </a:prstGeom>
          <a:solidFill>
            <a:srgbClr val="7DC24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2" name="Rectangle 2"/>
          <p:cNvSpPr>
            <a:spLocks noChangeArrowheads="1"/>
          </p:cNvSpPr>
          <p:nvPr/>
        </p:nvSpPr>
        <p:spPr bwMode="auto">
          <a:xfrm>
            <a:off x="90116" y="268288"/>
            <a:ext cx="10512797" cy="6824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50" b="1" u="sng" dirty="0">
                <a:solidFill>
                  <a:srgbClr val="7DC242"/>
                </a:solidFill>
                <a:latin typeface="Arial" charset="0"/>
              </a:rPr>
              <a:t>Asda Income Tracker Dashboard: </a:t>
            </a:r>
            <a:r>
              <a:rPr lang="en-GB" sz="3750" b="1" u="sng" dirty="0" smtClean="0">
                <a:solidFill>
                  <a:srgbClr val="7DC242"/>
                </a:solidFill>
                <a:latin typeface="Arial" charset="0"/>
              </a:rPr>
              <a:t>March</a:t>
            </a:r>
            <a:endParaRPr lang="en-GB" sz="3750" b="1" u="sng" dirty="0">
              <a:solidFill>
                <a:srgbClr val="7DC242"/>
              </a:solidFill>
              <a:latin typeface="Arial" charset="0"/>
            </a:endParaRPr>
          </a:p>
        </p:txBody>
      </p:sp>
      <p:sp>
        <p:nvSpPr>
          <p:cNvPr id="7173" name="Rectangle 3"/>
          <p:cNvSpPr>
            <a:spLocks noChangeArrowheads="1"/>
          </p:cNvSpPr>
          <p:nvPr/>
        </p:nvSpPr>
        <p:spPr bwMode="auto">
          <a:xfrm>
            <a:off x="4672013" y="1477963"/>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7174" name="Text Box 67"/>
          <p:cNvSpPr txBox="1">
            <a:spLocks noChangeArrowheads="1"/>
          </p:cNvSpPr>
          <p:nvPr/>
        </p:nvSpPr>
        <p:spPr bwMode="auto">
          <a:xfrm>
            <a:off x="4251325" y="1160463"/>
            <a:ext cx="3536950"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Annual percentage change</a:t>
            </a:r>
          </a:p>
        </p:txBody>
      </p:sp>
      <p:sp>
        <p:nvSpPr>
          <p:cNvPr id="7175" name="Text Box 69"/>
          <p:cNvSpPr txBox="1">
            <a:spLocks noChangeArrowheads="1"/>
          </p:cNvSpPr>
          <p:nvPr/>
        </p:nvSpPr>
        <p:spPr bwMode="auto">
          <a:xfrm>
            <a:off x="379413" y="1160463"/>
            <a:ext cx="3452812"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Indicator</a:t>
            </a:r>
          </a:p>
        </p:txBody>
      </p:sp>
      <p:sp>
        <p:nvSpPr>
          <p:cNvPr id="7176" name="Text Box 79"/>
          <p:cNvSpPr txBox="1">
            <a:spLocks noChangeArrowheads="1"/>
          </p:cNvSpPr>
          <p:nvPr/>
        </p:nvSpPr>
        <p:spPr bwMode="auto">
          <a:xfrm>
            <a:off x="4276725" y="1763713"/>
            <a:ext cx="3427413"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+2.2% </a:t>
            </a:r>
            <a:r>
              <a:rPr lang="en-US" sz="1800" b="1" dirty="0">
                <a:latin typeface="Arial" charset="0"/>
              </a:rPr>
              <a:t>(excl. bonuses)</a:t>
            </a:r>
          </a:p>
        </p:txBody>
      </p:sp>
      <p:sp>
        <p:nvSpPr>
          <p:cNvPr id="7177" name="Text Box 81"/>
          <p:cNvSpPr txBox="1">
            <a:spLocks noChangeArrowheads="1"/>
          </p:cNvSpPr>
          <p:nvPr/>
        </p:nvSpPr>
        <p:spPr bwMode="auto">
          <a:xfrm>
            <a:off x="357188" y="1763713"/>
            <a:ext cx="3694112" cy="382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Regular earnings growth (Feb)</a:t>
            </a:r>
            <a:endParaRPr lang="en-US" sz="1800" b="1" dirty="0">
              <a:latin typeface="Arial" charset="0"/>
            </a:endParaRPr>
          </a:p>
        </p:txBody>
      </p:sp>
      <p:sp>
        <p:nvSpPr>
          <p:cNvPr id="7178" name="Text Box 122"/>
          <p:cNvSpPr txBox="1">
            <a:spLocks noChangeArrowheads="1"/>
          </p:cNvSpPr>
          <p:nvPr/>
        </p:nvSpPr>
        <p:spPr bwMode="auto">
          <a:xfrm>
            <a:off x="4276724" y="2677964"/>
            <a:ext cx="3374231" cy="382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5.1% (-0.5% points on year)</a:t>
            </a:r>
            <a:endParaRPr lang="en-US" sz="1800" b="1" dirty="0">
              <a:latin typeface="Arial" charset="0"/>
            </a:endParaRPr>
          </a:p>
        </p:txBody>
      </p:sp>
      <p:sp>
        <p:nvSpPr>
          <p:cNvPr id="7179" name="Text Box 124"/>
          <p:cNvSpPr txBox="1">
            <a:spLocks noChangeArrowheads="1"/>
          </p:cNvSpPr>
          <p:nvPr/>
        </p:nvSpPr>
        <p:spPr bwMode="auto">
          <a:xfrm>
            <a:off x="357188" y="2677964"/>
            <a:ext cx="3475037"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Unemployment rate (Feb)</a:t>
            </a:r>
            <a:endParaRPr lang="en-US" sz="1800" b="1" dirty="0">
              <a:latin typeface="Arial" charset="0"/>
            </a:endParaRPr>
          </a:p>
        </p:txBody>
      </p:sp>
      <p:sp>
        <p:nvSpPr>
          <p:cNvPr id="7180" name="Rectangle 51"/>
          <p:cNvSpPr>
            <a:spLocks noChangeArrowheads="1"/>
          </p:cNvSpPr>
          <p:nvPr/>
        </p:nvSpPr>
        <p:spPr bwMode="auto">
          <a:xfrm>
            <a:off x="8108950" y="1081088"/>
            <a:ext cx="2317750" cy="598487"/>
          </a:xfrm>
          <a:prstGeom prst="rect">
            <a:avLst/>
          </a:prstGeom>
          <a:solidFill>
            <a:srgbClr val="7DC24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81" name="Text Box 67"/>
          <p:cNvSpPr txBox="1">
            <a:spLocks noChangeArrowheads="1"/>
          </p:cNvSpPr>
          <p:nvPr/>
        </p:nvSpPr>
        <p:spPr bwMode="auto">
          <a:xfrm>
            <a:off x="8208963" y="1160463"/>
            <a:ext cx="2201862"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smtClean="0">
                <a:solidFill>
                  <a:srgbClr val="003C16"/>
                </a:solidFill>
                <a:latin typeface="Arial" charset="0"/>
              </a:rPr>
              <a:t>Recent trend</a:t>
            </a:r>
            <a:endParaRPr lang="en-US" sz="1800" b="1" baseline="30000" dirty="0">
              <a:solidFill>
                <a:srgbClr val="003C16"/>
              </a:solidFill>
              <a:latin typeface="Arial" charset="0"/>
              <a:cs typeface="Arial" charset="0"/>
            </a:endParaRPr>
          </a:p>
        </p:txBody>
      </p:sp>
      <p:grpSp>
        <p:nvGrpSpPr>
          <p:cNvPr id="7182" name="Group 56"/>
          <p:cNvGrpSpPr>
            <a:grpSpLocks/>
          </p:cNvGrpSpPr>
          <p:nvPr/>
        </p:nvGrpSpPr>
        <p:grpSpPr bwMode="auto">
          <a:xfrm>
            <a:off x="266700" y="2184400"/>
            <a:ext cx="10160000" cy="0"/>
            <a:chOff x="144" y="1440"/>
            <a:chExt cx="5472" cy="0"/>
          </a:xfrm>
        </p:grpSpPr>
        <p:sp>
          <p:nvSpPr>
            <p:cNvPr id="7249" name="Line 53"/>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50" name="Line 54"/>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51" name="Line 55"/>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grpSp>
        <p:nvGrpSpPr>
          <p:cNvPr id="7183" name="Group 57"/>
          <p:cNvGrpSpPr>
            <a:grpSpLocks/>
          </p:cNvGrpSpPr>
          <p:nvPr/>
        </p:nvGrpSpPr>
        <p:grpSpPr bwMode="auto">
          <a:xfrm>
            <a:off x="266700" y="3060551"/>
            <a:ext cx="10160000" cy="0"/>
            <a:chOff x="144" y="1440"/>
            <a:chExt cx="5472" cy="0"/>
          </a:xfrm>
        </p:grpSpPr>
        <p:sp>
          <p:nvSpPr>
            <p:cNvPr id="7246"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47"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48"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7184" name="Text Box 122"/>
          <p:cNvSpPr txBox="1">
            <a:spLocks noChangeArrowheads="1"/>
          </p:cNvSpPr>
          <p:nvPr/>
        </p:nvSpPr>
        <p:spPr bwMode="auto">
          <a:xfrm>
            <a:off x="4276725" y="3110011"/>
            <a:ext cx="3119438" cy="382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+2.3%</a:t>
            </a:r>
            <a:endParaRPr lang="en-US" sz="1800" b="1" dirty="0">
              <a:latin typeface="Arial" charset="0"/>
            </a:endParaRPr>
          </a:p>
        </p:txBody>
      </p:sp>
      <p:sp>
        <p:nvSpPr>
          <p:cNvPr id="7185" name="Text Box 124"/>
          <p:cNvSpPr txBox="1">
            <a:spLocks noChangeArrowheads="1"/>
          </p:cNvSpPr>
          <p:nvPr/>
        </p:nvSpPr>
        <p:spPr bwMode="auto">
          <a:xfrm>
            <a:off x="357188" y="3110011"/>
            <a:ext cx="3295650" cy="382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Net income</a:t>
            </a:r>
          </a:p>
        </p:txBody>
      </p:sp>
      <p:grpSp>
        <p:nvGrpSpPr>
          <p:cNvPr id="7186" name="Group 67"/>
          <p:cNvGrpSpPr>
            <a:grpSpLocks/>
          </p:cNvGrpSpPr>
          <p:nvPr/>
        </p:nvGrpSpPr>
        <p:grpSpPr bwMode="auto">
          <a:xfrm>
            <a:off x="266700" y="3527548"/>
            <a:ext cx="10160000" cy="0"/>
            <a:chOff x="144" y="1440"/>
            <a:chExt cx="5472" cy="0"/>
          </a:xfrm>
        </p:grpSpPr>
        <p:sp>
          <p:nvSpPr>
            <p:cNvPr id="7243" name="Line 6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44" name="Line 6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45" name="Line 7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7187" name="Text Box 122"/>
          <p:cNvSpPr txBox="1">
            <a:spLocks noChangeArrowheads="1"/>
          </p:cNvSpPr>
          <p:nvPr/>
        </p:nvSpPr>
        <p:spPr bwMode="auto">
          <a:xfrm>
            <a:off x="4276725" y="3611686"/>
            <a:ext cx="3119438"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-1.6%</a:t>
            </a:r>
            <a:endParaRPr lang="en-US" sz="1800" b="1" dirty="0">
              <a:latin typeface="Arial" charset="0"/>
            </a:endParaRPr>
          </a:p>
        </p:txBody>
      </p:sp>
      <p:sp>
        <p:nvSpPr>
          <p:cNvPr id="7188" name="Text Box 124"/>
          <p:cNvSpPr txBox="1">
            <a:spLocks noChangeArrowheads="1"/>
          </p:cNvSpPr>
          <p:nvPr/>
        </p:nvSpPr>
        <p:spPr bwMode="auto">
          <a:xfrm>
            <a:off x="353786" y="3570733"/>
            <a:ext cx="3456538"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Mortgage costs</a:t>
            </a:r>
          </a:p>
        </p:txBody>
      </p:sp>
      <p:grpSp>
        <p:nvGrpSpPr>
          <p:cNvPr id="7189" name="Group 73"/>
          <p:cNvGrpSpPr>
            <a:grpSpLocks/>
          </p:cNvGrpSpPr>
          <p:nvPr/>
        </p:nvGrpSpPr>
        <p:grpSpPr bwMode="auto">
          <a:xfrm>
            <a:off x="266700" y="3999036"/>
            <a:ext cx="10160000" cy="0"/>
            <a:chOff x="144" y="1440"/>
            <a:chExt cx="5472" cy="0"/>
          </a:xfrm>
        </p:grpSpPr>
        <p:sp>
          <p:nvSpPr>
            <p:cNvPr id="7240" name="Line 7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41" name="Line 7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42" name="Line 7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7190" name="Text Box 122"/>
          <p:cNvSpPr txBox="1">
            <a:spLocks noChangeArrowheads="1"/>
          </p:cNvSpPr>
          <p:nvPr/>
        </p:nvSpPr>
        <p:spPr bwMode="auto">
          <a:xfrm>
            <a:off x="4276725" y="4048598"/>
            <a:ext cx="3119438"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-2.7%</a:t>
            </a:r>
            <a:endParaRPr lang="en-US" sz="1800" b="1" dirty="0">
              <a:latin typeface="Arial" charset="0"/>
            </a:endParaRPr>
          </a:p>
        </p:txBody>
      </p:sp>
      <p:sp>
        <p:nvSpPr>
          <p:cNvPr id="7191" name="Text Box 124"/>
          <p:cNvSpPr txBox="1">
            <a:spLocks noChangeArrowheads="1"/>
          </p:cNvSpPr>
          <p:nvPr/>
        </p:nvSpPr>
        <p:spPr bwMode="auto">
          <a:xfrm>
            <a:off x="357188" y="4065711"/>
            <a:ext cx="329565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Food &amp; non-alcoholic drinks</a:t>
            </a:r>
            <a:endParaRPr lang="en-US" sz="1800" b="1" dirty="0">
              <a:latin typeface="Arial" charset="0"/>
            </a:endParaRPr>
          </a:p>
        </p:txBody>
      </p:sp>
      <p:grpSp>
        <p:nvGrpSpPr>
          <p:cNvPr id="7192" name="Group 79"/>
          <p:cNvGrpSpPr>
            <a:grpSpLocks/>
          </p:cNvGrpSpPr>
          <p:nvPr/>
        </p:nvGrpSpPr>
        <p:grpSpPr bwMode="auto">
          <a:xfrm>
            <a:off x="266700" y="4451473"/>
            <a:ext cx="10160000" cy="0"/>
            <a:chOff x="144" y="1440"/>
            <a:chExt cx="5472" cy="0"/>
          </a:xfrm>
        </p:grpSpPr>
        <p:sp>
          <p:nvSpPr>
            <p:cNvPr id="7237" name="Line 80"/>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38" name="Line 81"/>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39" name="Line 82"/>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7193" name="Text Box 122"/>
          <p:cNvSpPr txBox="1">
            <a:spLocks noChangeArrowheads="1"/>
          </p:cNvSpPr>
          <p:nvPr/>
        </p:nvSpPr>
        <p:spPr bwMode="auto">
          <a:xfrm>
            <a:off x="4276725" y="4535611"/>
            <a:ext cx="3119438"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-9.2%</a:t>
            </a:r>
            <a:endParaRPr lang="en-US" sz="1800" b="1" dirty="0">
              <a:latin typeface="Arial" charset="0"/>
            </a:endParaRPr>
          </a:p>
        </p:txBody>
      </p:sp>
      <p:sp>
        <p:nvSpPr>
          <p:cNvPr id="7194" name="Text Box 124"/>
          <p:cNvSpPr txBox="1">
            <a:spLocks noChangeArrowheads="1"/>
          </p:cNvSpPr>
          <p:nvPr/>
        </p:nvSpPr>
        <p:spPr bwMode="auto">
          <a:xfrm>
            <a:off x="357188" y="4535611"/>
            <a:ext cx="3295650"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Vehicle fuels</a:t>
            </a:r>
          </a:p>
        </p:txBody>
      </p:sp>
      <p:grpSp>
        <p:nvGrpSpPr>
          <p:cNvPr id="7195" name="Group 85"/>
          <p:cNvGrpSpPr>
            <a:grpSpLocks/>
          </p:cNvGrpSpPr>
          <p:nvPr/>
        </p:nvGrpSpPr>
        <p:grpSpPr bwMode="auto">
          <a:xfrm>
            <a:off x="266700" y="4922961"/>
            <a:ext cx="10160000" cy="0"/>
            <a:chOff x="144" y="1440"/>
            <a:chExt cx="5472" cy="0"/>
          </a:xfrm>
        </p:grpSpPr>
        <p:sp>
          <p:nvSpPr>
            <p:cNvPr id="7234" name="Line 86"/>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35" name="Line 87"/>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36" name="Line 88"/>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7196" name="Text Box 122"/>
          <p:cNvSpPr txBox="1">
            <a:spLocks noChangeArrowheads="1"/>
          </p:cNvSpPr>
          <p:nvPr/>
        </p:nvSpPr>
        <p:spPr bwMode="auto">
          <a:xfrm>
            <a:off x="4276725" y="4989636"/>
            <a:ext cx="3119438"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-3.7%</a:t>
            </a:r>
            <a:endParaRPr lang="en-US" sz="1800" b="1" dirty="0">
              <a:latin typeface="Arial" charset="0"/>
            </a:endParaRPr>
          </a:p>
        </p:txBody>
      </p:sp>
      <p:sp>
        <p:nvSpPr>
          <p:cNvPr id="7197" name="Text Box 124"/>
          <p:cNvSpPr txBox="1">
            <a:spLocks noChangeArrowheads="1"/>
          </p:cNvSpPr>
          <p:nvPr/>
        </p:nvSpPr>
        <p:spPr bwMode="auto">
          <a:xfrm>
            <a:off x="357188" y="4989636"/>
            <a:ext cx="3295650"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Home electricity, gas &amp; fuel</a:t>
            </a:r>
            <a:endParaRPr lang="en-US" sz="1800" b="1" dirty="0">
              <a:latin typeface="Arial" charset="0"/>
            </a:endParaRPr>
          </a:p>
        </p:txBody>
      </p:sp>
      <p:grpSp>
        <p:nvGrpSpPr>
          <p:cNvPr id="7198" name="Group 91"/>
          <p:cNvGrpSpPr>
            <a:grpSpLocks/>
          </p:cNvGrpSpPr>
          <p:nvPr/>
        </p:nvGrpSpPr>
        <p:grpSpPr bwMode="auto">
          <a:xfrm>
            <a:off x="266700" y="5375398"/>
            <a:ext cx="10160000" cy="0"/>
            <a:chOff x="144" y="1440"/>
            <a:chExt cx="5472" cy="0"/>
          </a:xfrm>
        </p:grpSpPr>
        <p:sp>
          <p:nvSpPr>
            <p:cNvPr id="7231" name="Line 92"/>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32" name="Line 93"/>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33" name="Line 94"/>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7199" name="Text Box 122"/>
          <p:cNvSpPr txBox="1">
            <a:spLocks noChangeArrowheads="1"/>
          </p:cNvSpPr>
          <p:nvPr/>
        </p:nvSpPr>
        <p:spPr bwMode="auto">
          <a:xfrm>
            <a:off x="4276725" y="5459536"/>
            <a:ext cx="3119438"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a:t>
            </a:r>
            <a:r>
              <a:rPr lang="en-US" sz="1800" b="1" dirty="0" smtClean="0">
                <a:latin typeface="Arial" charset="0"/>
              </a:rPr>
              <a:t>0.1%</a:t>
            </a:r>
            <a:endParaRPr lang="en-US" sz="1800" b="1" dirty="0">
              <a:latin typeface="Arial" charset="0"/>
            </a:endParaRPr>
          </a:p>
        </p:txBody>
      </p:sp>
      <p:sp>
        <p:nvSpPr>
          <p:cNvPr id="7200" name="Text Box 124"/>
          <p:cNvSpPr txBox="1">
            <a:spLocks noChangeArrowheads="1"/>
          </p:cNvSpPr>
          <p:nvPr/>
        </p:nvSpPr>
        <p:spPr bwMode="auto">
          <a:xfrm>
            <a:off x="357188" y="5459536"/>
            <a:ext cx="3295650"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Essential item inflation</a:t>
            </a:r>
          </a:p>
        </p:txBody>
      </p:sp>
      <p:grpSp>
        <p:nvGrpSpPr>
          <p:cNvPr id="7201" name="Group 97"/>
          <p:cNvGrpSpPr>
            <a:grpSpLocks/>
          </p:cNvGrpSpPr>
          <p:nvPr/>
        </p:nvGrpSpPr>
        <p:grpSpPr bwMode="auto">
          <a:xfrm>
            <a:off x="266700" y="5846886"/>
            <a:ext cx="10160000" cy="0"/>
            <a:chOff x="144" y="1440"/>
            <a:chExt cx="5472" cy="0"/>
          </a:xfrm>
        </p:grpSpPr>
        <p:sp>
          <p:nvSpPr>
            <p:cNvPr id="7228" name="Line 9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29" name="Line 9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30" name="Line 10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7202" name="Text Box 122"/>
          <p:cNvSpPr txBox="1">
            <a:spLocks noChangeArrowheads="1"/>
          </p:cNvSpPr>
          <p:nvPr/>
        </p:nvSpPr>
        <p:spPr bwMode="auto">
          <a:xfrm>
            <a:off x="4276725" y="5913561"/>
            <a:ext cx="3119438"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+6.3%</a:t>
            </a:r>
            <a:endParaRPr lang="en-US" sz="1800" b="1" dirty="0">
              <a:latin typeface="Arial" charset="0"/>
            </a:endParaRPr>
          </a:p>
        </p:txBody>
      </p:sp>
      <p:sp>
        <p:nvSpPr>
          <p:cNvPr id="7203" name="Text Box 124"/>
          <p:cNvSpPr txBox="1">
            <a:spLocks noChangeArrowheads="1"/>
          </p:cNvSpPr>
          <p:nvPr/>
        </p:nvSpPr>
        <p:spPr bwMode="auto">
          <a:xfrm>
            <a:off x="357188" y="5913561"/>
            <a:ext cx="3295650" cy="382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Family spending power</a:t>
            </a:r>
          </a:p>
        </p:txBody>
      </p:sp>
      <p:grpSp>
        <p:nvGrpSpPr>
          <p:cNvPr id="7204" name="Group 103"/>
          <p:cNvGrpSpPr>
            <a:grpSpLocks/>
          </p:cNvGrpSpPr>
          <p:nvPr/>
        </p:nvGrpSpPr>
        <p:grpSpPr bwMode="auto">
          <a:xfrm>
            <a:off x="266700" y="6300911"/>
            <a:ext cx="10160000" cy="0"/>
            <a:chOff x="144" y="1440"/>
            <a:chExt cx="5472" cy="0"/>
          </a:xfrm>
        </p:grpSpPr>
        <p:sp>
          <p:nvSpPr>
            <p:cNvPr id="7225" name="Line 10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26" name="Line 10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7227" name="Line 10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7205" name="Rectangle 108"/>
          <p:cNvSpPr>
            <a:spLocks noChangeArrowheads="1"/>
          </p:cNvSpPr>
          <p:nvPr/>
        </p:nvSpPr>
        <p:spPr bwMode="auto">
          <a:xfrm>
            <a:off x="438150" y="6372919"/>
            <a:ext cx="50165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7DC242"/>
                </a:solidFill>
                <a:latin typeface="Arial" charset="0"/>
              </a:rPr>
              <a:t>KEY</a:t>
            </a:r>
          </a:p>
        </p:txBody>
      </p:sp>
      <p:sp>
        <p:nvSpPr>
          <p:cNvPr id="7206" name="Rectangle 109"/>
          <p:cNvSpPr>
            <a:spLocks noChangeArrowheads="1"/>
          </p:cNvSpPr>
          <p:nvPr/>
        </p:nvSpPr>
        <p:spPr bwMode="auto">
          <a:xfrm>
            <a:off x="884238" y="6372919"/>
            <a:ext cx="1544348"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IMPROVING TREND</a:t>
            </a:r>
            <a:endParaRPr lang="en-US" sz="1100" b="1" dirty="0">
              <a:solidFill>
                <a:srgbClr val="003C16"/>
              </a:solidFill>
              <a:latin typeface="Arial" charset="0"/>
            </a:endParaRPr>
          </a:p>
        </p:txBody>
      </p:sp>
      <p:sp>
        <p:nvSpPr>
          <p:cNvPr id="7207" name="Oval 122"/>
          <p:cNvSpPr>
            <a:spLocks noChangeArrowheads="1"/>
          </p:cNvSpPr>
          <p:nvPr/>
        </p:nvSpPr>
        <p:spPr bwMode="auto">
          <a:xfrm>
            <a:off x="2322364" y="6372919"/>
            <a:ext cx="268287" cy="252413"/>
          </a:xfrm>
          <a:prstGeom prst="ellipse">
            <a:avLst/>
          </a:prstGeom>
          <a:solidFill>
            <a:srgbClr val="0099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08" name="Rectangle 123"/>
          <p:cNvSpPr>
            <a:spLocks noChangeArrowheads="1"/>
          </p:cNvSpPr>
          <p:nvPr/>
        </p:nvSpPr>
        <p:spPr bwMode="auto">
          <a:xfrm>
            <a:off x="2740025" y="6372919"/>
            <a:ext cx="2722555"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003C16"/>
                </a:solidFill>
                <a:latin typeface="Arial" charset="0"/>
              </a:rPr>
              <a:t>NO SIGNIFICANT </a:t>
            </a:r>
            <a:r>
              <a:rPr lang="en-US" sz="1100" b="1" dirty="0" smtClean="0">
                <a:solidFill>
                  <a:srgbClr val="003C16"/>
                </a:solidFill>
                <a:latin typeface="Arial" charset="0"/>
              </a:rPr>
              <a:t>CHANGE IN TREND</a:t>
            </a:r>
            <a:endParaRPr lang="en-US" sz="1100" b="1" dirty="0">
              <a:solidFill>
                <a:srgbClr val="003C16"/>
              </a:solidFill>
              <a:latin typeface="Arial" charset="0"/>
            </a:endParaRPr>
          </a:p>
        </p:txBody>
      </p:sp>
      <p:sp>
        <p:nvSpPr>
          <p:cNvPr id="7209" name="Oval 124"/>
          <p:cNvSpPr>
            <a:spLocks noChangeArrowheads="1"/>
          </p:cNvSpPr>
          <p:nvPr/>
        </p:nvSpPr>
        <p:spPr bwMode="auto">
          <a:xfrm>
            <a:off x="5366445" y="6372919"/>
            <a:ext cx="268287" cy="252413"/>
          </a:xfrm>
          <a:prstGeom prst="ellipse">
            <a:avLst/>
          </a:prstGeom>
          <a:solidFill>
            <a:srgbClr val="E0C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0" name="Rectangle 125"/>
          <p:cNvSpPr>
            <a:spLocks noChangeArrowheads="1"/>
          </p:cNvSpPr>
          <p:nvPr/>
        </p:nvSpPr>
        <p:spPr bwMode="auto">
          <a:xfrm>
            <a:off x="5886742" y="6372919"/>
            <a:ext cx="1908230"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DETERIORATING TREND</a:t>
            </a:r>
            <a:endParaRPr lang="en-US" sz="1100" b="1" dirty="0">
              <a:solidFill>
                <a:srgbClr val="003C16"/>
              </a:solidFill>
              <a:latin typeface="Arial" charset="0"/>
            </a:endParaRPr>
          </a:p>
        </p:txBody>
      </p:sp>
      <p:sp>
        <p:nvSpPr>
          <p:cNvPr id="7211" name="Oval 126"/>
          <p:cNvSpPr>
            <a:spLocks noChangeArrowheads="1"/>
          </p:cNvSpPr>
          <p:nvPr/>
        </p:nvSpPr>
        <p:spPr bwMode="auto">
          <a:xfrm>
            <a:off x="7742708" y="6372919"/>
            <a:ext cx="268288" cy="252413"/>
          </a:xfrm>
          <a:prstGeom prst="ellipse">
            <a:avLst/>
          </a:prstGeom>
          <a:solidFill>
            <a:srgbClr val="A7212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Dashboard</a:t>
            </a:r>
            <a:endParaRPr lang="en-GB" sz="5000" b="1" u="sng" dirty="0">
              <a:solidFill>
                <a:srgbClr val="62B030"/>
              </a:solidFill>
              <a:latin typeface="Arial" charset="0"/>
            </a:endParaRPr>
          </a:p>
        </p:txBody>
      </p:sp>
      <p:grpSp>
        <p:nvGrpSpPr>
          <p:cNvPr id="83" name="Group 57"/>
          <p:cNvGrpSpPr>
            <a:grpSpLocks/>
          </p:cNvGrpSpPr>
          <p:nvPr/>
        </p:nvGrpSpPr>
        <p:grpSpPr bwMode="auto">
          <a:xfrm>
            <a:off x="266700" y="2628503"/>
            <a:ext cx="10160000" cy="0"/>
            <a:chOff x="144" y="1440"/>
            <a:chExt cx="5472" cy="0"/>
          </a:xfrm>
        </p:grpSpPr>
        <p:sp>
          <p:nvSpPr>
            <p:cNvPr id="84"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85"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sp>
          <p:nvSpPr>
            <p:cNvPr id="86"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GB" dirty="0"/>
            </a:p>
          </p:txBody>
        </p:sp>
      </p:grpSp>
      <p:sp>
        <p:nvSpPr>
          <p:cNvPr id="87" name="Text Box 122"/>
          <p:cNvSpPr txBox="1">
            <a:spLocks noChangeArrowheads="1"/>
          </p:cNvSpPr>
          <p:nvPr/>
        </p:nvSpPr>
        <p:spPr bwMode="auto">
          <a:xfrm>
            <a:off x="4273322" y="2245915"/>
            <a:ext cx="4529762" cy="382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+1.2% (+360,000 employment on year)</a:t>
            </a:r>
            <a:endParaRPr lang="en-US" sz="1800" b="1" dirty="0">
              <a:latin typeface="Arial" charset="0"/>
            </a:endParaRPr>
          </a:p>
        </p:txBody>
      </p:sp>
      <p:sp>
        <p:nvSpPr>
          <p:cNvPr id="88" name="Text Box 124"/>
          <p:cNvSpPr txBox="1">
            <a:spLocks noChangeArrowheads="1"/>
          </p:cNvSpPr>
          <p:nvPr/>
        </p:nvSpPr>
        <p:spPr bwMode="auto">
          <a:xfrm>
            <a:off x="353785" y="2245915"/>
            <a:ext cx="3295650" cy="3825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Employment growth (Feb)</a:t>
            </a:r>
            <a:endParaRPr lang="en-US" sz="1800" b="1" dirty="0">
              <a:latin typeface="Arial" charset="0"/>
            </a:endParaRPr>
          </a:p>
        </p:txBody>
      </p:sp>
      <p:sp>
        <p:nvSpPr>
          <p:cNvPr id="9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6</a:t>
            </a:fld>
            <a:endParaRPr lang="en-GB" dirty="0"/>
          </a:p>
        </p:txBody>
      </p:sp>
      <p:sp>
        <p:nvSpPr>
          <p:cNvPr id="95" name="Oval 220"/>
          <p:cNvSpPr>
            <a:spLocks noChangeArrowheads="1"/>
          </p:cNvSpPr>
          <p:nvPr/>
        </p:nvSpPr>
        <p:spPr bwMode="auto">
          <a:xfrm>
            <a:off x="9019105" y="5003600"/>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2" name="Text Box 143"/>
          <p:cNvSpPr txBox="1">
            <a:spLocks noChangeArrowheads="1"/>
          </p:cNvSpPr>
          <p:nvPr/>
        </p:nvSpPr>
        <p:spPr bwMode="auto">
          <a:xfrm>
            <a:off x="379413" y="6660951"/>
            <a:ext cx="10104437" cy="2899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200" dirty="0">
                <a:latin typeface="Arial Narrow" pitchFamily="34" charset="0"/>
              </a:rPr>
              <a:t>* </a:t>
            </a:r>
            <a:r>
              <a:rPr lang="en-GB" sz="1200" dirty="0" smtClean="0">
                <a:latin typeface="Arial Narrow" pitchFamily="34" charset="0"/>
              </a:rPr>
              <a:t>three-month average, to </a:t>
            </a:r>
            <a:r>
              <a:rPr lang="en-GB" sz="1200" dirty="0">
                <a:latin typeface="Arial Narrow" pitchFamily="34" charset="0"/>
              </a:rPr>
              <a:t>month stated 	**unemployment rate for three months to month </a:t>
            </a:r>
            <a:r>
              <a:rPr lang="en-GB" sz="1200" dirty="0" smtClean="0">
                <a:latin typeface="Arial Narrow" pitchFamily="34" charset="0"/>
              </a:rPr>
              <a:t>stated</a:t>
            </a:r>
            <a:endParaRPr lang="en-GB" sz="1200" dirty="0">
              <a:latin typeface="Arial Narrow" pitchFamily="34" charset="0"/>
            </a:endParaRPr>
          </a:p>
        </p:txBody>
      </p:sp>
      <p:sp>
        <p:nvSpPr>
          <p:cNvPr id="97" name="Oval 220"/>
          <p:cNvSpPr>
            <a:spLocks noChangeArrowheads="1"/>
          </p:cNvSpPr>
          <p:nvPr/>
        </p:nvSpPr>
        <p:spPr bwMode="auto">
          <a:xfrm>
            <a:off x="9008717" y="3645818"/>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0" name="Oval 220"/>
          <p:cNvSpPr>
            <a:spLocks noChangeArrowheads="1"/>
          </p:cNvSpPr>
          <p:nvPr/>
        </p:nvSpPr>
        <p:spPr bwMode="auto">
          <a:xfrm>
            <a:off x="9019102" y="4089523"/>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9" name="Oval 220"/>
          <p:cNvSpPr>
            <a:spLocks noChangeArrowheads="1"/>
          </p:cNvSpPr>
          <p:nvPr/>
        </p:nvSpPr>
        <p:spPr bwMode="auto">
          <a:xfrm>
            <a:off x="9019100" y="4550245"/>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4" name="Oval 220"/>
          <p:cNvSpPr>
            <a:spLocks noChangeArrowheads="1"/>
          </p:cNvSpPr>
          <p:nvPr/>
        </p:nvSpPr>
        <p:spPr bwMode="auto">
          <a:xfrm>
            <a:off x="9008716" y="2286273"/>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7" name="Oval 124"/>
          <p:cNvSpPr>
            <a:spLocks noChangeArrowheads="1"/>
          </p:cNvSpPr>
          <p:nvPr/>
        </p:nvSpPr>
        <p:spPr bwMode="auto">
          <a:xfrm>
            <a:off x="9021121" y="5974179"/>
            <a:ext cx="268287" cy="252413"/>
          </a:xfrm>
          <a:prstGeom prst="ellipse">
            <a:avLst/>
          </a:prstGeom>
          <a:solidFill>
            <a:srgbClr val="E0C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93" name="Oval 124"/>
          <p:cNvSpPr>
            <a:spLocks noChangeArrowheads="1"/>
          </p:cNvSpPr>
          <p:nvPr/>
        </p:nvSpPr>
        <p:spPr bwMode="auto">
          <a:xfrm>
            <a:off x="9014896" y="1825061"/>
            <a:ext cx="268287" cy="252413"/>
          </a:xfrm>
          <a:prstGeom prst="ellipse">
            <a:avLst/>
          </a:prstGeom>
          <a:solidFill>
            <a:srgbClr val="E0C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94" name="Oval 124"/>
          <p:cNvSpPr>
            <a:spLocks noChangeArrowheads="1"/>
          </p:cNvSpPr>
          <p:nvPr/>
        </p:nvSpPr>
        <p:spPr bwMode="auto">
          <a:xfrm>
            <a:off x="9023956" y="2730921"/>
            <a:ext cx="268287" cy="252413"/>
          </a:xfrm>
          <a:prstGeom prst="ellipse">
            <a:avLst/>
          </a:prstGeom>
          <a:solidFill>
            <a:srgbClr val="E0C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96" name="Oval 124"/>
          <p:cNvSpPr>
            <a:spLocks noChangeArrowheads="1"/>
          </p:cNvSpPr>
          <p:nvPr/>
        </p:nvSpPr>
        <p:spPr bwMode="auto">
          <a:xfrm>
            <a:off x="8999538" y="1825587"/>
            <a:ext cx="268287" cy="252413"/>
          </a:xfrm>
          <a:prstGeom prst="ellipse">
            <a:avLst/>
          </a:prstGeom>
          <a:solidFill>
            <a:srgbClr val="E0C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101" name="Oval 124"/>
          <p:cNvSpPr>
            <a:spLocks noChangeArrowheads="1"/>
          </p:cNvSpPr>
          <p:nvPr/>
        </p:nvSpPr>
        <p:spPr bwMode="auto">
          <a:xfrm>
            <a:off x="9004185" y="3175098"/>
            <a:ext cx="268287" cy="252413"/>
          </a:xfrm>
          <a:prstGeom prst="ellipse">
            <a:avLst/>
          </a:prstGeom>
          <a:solidFill>
            <a:srgbClr val="E0C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108" name="Oval 124"/>
          <p:cNvSpPr>
            <a:spLocks noChangeArrowheads="1"/>
          </p:cNvSpPr>
          <p:nvPr/>
        </p:nvSpPr>
        <p:spPr bwMode="auto">
          <a:xfrm>
            <a:off x="9019100" y="5494754"/>
            <a:ext cx="268287" cy="252413"/>
          </a:xfrm>
          <a:prstGeom prst="ellipse">
            <a:avLst/>
          </a:prstGeom>
          <a:solidFill>
            <a:srgbClr val="E0C000"/>
          </a:solidFill>
          <a:ln>
            <a:noFill/>
          </a:ln>
          <a:extLst>
            <a:ext uri="{91240B29-F687-4f45-9708-019B960494DF}">
              <a14:hiddenLine xmlns=""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Tree>
    <p:extLst>
      <p:ext uri="{BB962C8B-B14F-4D97-AF65-F5344CB8AC3E}">
        <p14:creationId xmlns:p14="http://schemas.microsoft.com/office/powerpoint/2010/main" val="2806258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77652" y="307898"/>
            <a:ext cx="10065444" cy="12748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rgbClr val="7DC242"/>
                </a:solidFill>
                <a:latin typeface="Arial" charset="0"/>
              </a:rPr>
              <a:t>Annual increase in spending power continues to slow</a:t>
            </a:r>
          </a:p>
        </p:txBody>
      </p:sp>
      <p:sp>
        <p:nvSpPr>
          <p:cNvPr id="819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8196" name="Rectangle 4"/>
          <p:cNvSpPr>
            <a:spLocks noChangeArrowheads="1"/>
          </p:cNvSpPr>
          <p:nvPr/>
        </p:nvSpPr>
        <p:spPr bwMode="auto">
          <a:xfrm>
            <a:off x="186441" y="2199857"/>
            <a:ext cx="5097464" cy="449114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In March 2016, average household discretionary incomes excluding bonuses were 6.3% higher than the same month in 2015. This represents a slight fall from the rate recorded in February and matches that seen in January. </a:t>
            </a:r>
          </a:p>
          <a:p>
            <a:pPr algn="just" eaLnBrk="1" hangingPunct="1"/>
            <a:endParaRPr lang="en-US" sz="11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In pound terms, annual growth remained in double digits, the 17</a:t>
            </a:r>
            <a:r>
              <a:rPr lang="en-US" sz="1400" b="1" baseline="30000" dirty="0" smtClean="0">
                <a:solidFill>
                  <a:schemeClr val="hlink"/>
                </a:solidFill>
                <a:latin typeface="Arial" charset="0"/>
              </a:rPr>
              <a:t>th</a:t>
            </a:r>
            <a:r>
              <a:rPr lang="en-US" sz="1400" b="1" dirty="0" smtClean="0">
                <a:solidFill>
                  <a:schemeClr val="hlink"/>
                </a:solidFill>
                <a:latin typeface="Arial" charset="0"/>
              </a:rPr>
              <a:t> consecutive month that spending power growth has stood above £10 per week. </a:t>
            </a:r>
          </a:p>
          <a:p>
            <a:pPr algn="just" eaLnBrk="1" hangingPunct="1"/>
            <a:endParaRPr lang="en-US" sz="1100" b="1" dirty="0" smtClean="0">
              <a:solidFill>
                <a:schemeClr val="hlink"/>
              </a:solidFill>
              <a:latin typeface="Arial" charset="0"/>
            </a:endParaRPr>
          </a:p>
          <a:p>
            <a:pPr algn="just" eaLnBrk="1" hangingPunct="1"/>
            <a:r>
              <a:rPr lang="en-US" sz="1400" b="1" dirty="0" smtClean="0">
                <a:solidFill>
                  <a:schemeClr val="hlink"/>
                </a:solidFill>
                <a:latin typeface="Arial" charset="0"/>
              </a:rPr>
              <a:t>• The steady pick-up in inflation since the latter months of 2015 has placed downward pressure on spending power growth.</a:t>
            </a:r>
          </a:p>
          <a:p>
            <a:pPr algn="just" eaLnBrk="1" hangingPunct="1"/>
            <a:endParaRPr lang="en-US" sz="11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Similarly, </a:t>
            </a:r>
            <a:r>
              <a:rPr lang="en-GB" sz="1400" b="1" dirty="0" smtClean="0">
                <a:solidFill>
                  <a:schemeClr val="hlink"/>
                </a:solidFill>
                <a:latin typeface="Arial" charset="0"/>
              </a:rPr>
              <a:t>after </a:t>
            </a:r>
            <a:r>
              <a:rPr lang="en-GB" sz="1400" b="1" dirty="0">
                <a:solidFill>
                  <a:schemeClr val="hlink"/>
                </a:solidFill>
                <a:latin typeface="Arial" charset="0"/>
              </a:rPr>
              <a:t>a short period of relatively healthy growth around the middle of 2015, the rate of increase of earnings has fallen </a:t>
            </a:r>
            <a:r>
              <a:rPr lang="en-GB" sz="1400" b="1" dirty="0" smtClean="0">
                <a:solidFill>
                  <a:schemeClr val="hlink"/>
                </a:solidFill>
                <a:latin typeface="Arial" charset="0"/>
              </a:rPr>
              <a:t>back. </a:t>
            </a:r>
            <a:endParaRPr lang="en-US" sz="1400" b="1" dirty="0" smtClean="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Still, earnings growth continues to outstrip inflation and, with employment continuing to rise, spending power has grown further since the beginning of the year. </a:t>
            </a:r>
            <a:endParaRPr lang="en-US" sz="1800" b="1" dirty="0">
              <a:solidFill>
                <a:schemeClr val="hlink"/>
              </a:solidFill>
              <a:latin typeface="Arial" charset="0"/>
            </a:endParaRPr>
          </a:p>
        </p:txBody>
      </p:sp>
      <p:sp>
        <p:nvSpPr>
          <p:cNvPr id="819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8200" name="Rectangle 13"/>
          <p:cNvSpPr>
            <a:spLocks noChangeArrowheads="1"/>
          </p:cNvSpPr>
          <p:nvPr/>
        </p:nvSpPr>
        <p:spPr bwMode="auto">
          <a:xfrm>
            <a:off x="5659437" y="1761927"/>
            <a:ext cx="4295775" cy="290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Year-on-year change in Asda income </a:t>
            </a:r>
            <a:r>
              <a:rPr lang="en-US" sz="1200" b="1" dirty="0" smtClean="0">
                <a:latin typeface="Arial" charset="0"/>
              </a:rPr>
              <a:t>tracker</a:t>
            </a:r>
            <a:r>
              <a:rPr lang="en-US" sz="1200" b="1" dirty="0">
                <a:latin typeface="Arial" charset="0"/>
              </a:rPr>
              <a:t>, £</a:t>
            </a:r>
          </a:p>
        </p:txBody>
      </p:sp>
      <p:sp>
        <p:nvSpPr>
          <p:cNvPr id="11" name="Text Box 14"/>
          <p:cNvSpPr txBox="1">
            <a:spLocks noChangeArrowheads="1"/>
          </p:cNvSpPr>
          <p:nvPr/>
        </p:nvSpPr>
        <p:spPr bwMode="auto">
          <a:xfrm>
            <a:off x="177653" y="1540119"/>
            <a:ext cx="5097463" cy="628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£12 a week higher in March 2016 than a year before</a:t>
            </a:r>
            <a:endParaRPr lang="en-US" sz="1700" b="1" dirty="0">
              <a:solidFill>
                <a:srgbClr val="003C16"/>
              </a:solidFill>
              <a:latin typeface="Arial" charset="0"/>
            </a:endParaRPr>
          </a:p>
        </p:txBody>
      </p:sp>
      <p:graphicFrame>
        <p:nvGraphicFramePr>
          <p:cNvPr id="2" name="Chart 1"/>
          <p:cNvGraphicFramePr/>
          <p:nvPr>
            <p:extLst>
              <p:ext uri="{D42A27DB-BD31-4B8C-83A1-F6EECF244321}">
                <p14:modId xmlns:p14="http://schemas.microsoft.com/office/powerpoint/2010/main" val="1217035639"/>
              </p:ext>
            </p:extLst>
          </p:nvPr>
        </p:nvGraphicFramePr>
        <p:xfrm>
          <a:off x="5275263" y="2031946"/>
          <a:ext cx="5240337" cy="4556997"/>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672013" y="1812925"/>
            <a:ext cx="211137" cy="520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9219" name="Rectangle 3"/>
          <p:cNvSpPr>
            <a:spLocks noChangeArrowheads="1"/>
          </p:cNvSpPr>
          <p:nvPr/>
        </p:nvSpPr>
        <p:spPr bwMode="auto">
          <a:xfrm>
            <a:off x="177801" y="2461615"/>
            <a:ext cx="4592836" cy="50605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rgbClr val="7BC23E"/>
                </a:solidFill>
                <a:latin typeface="Arial" charset="0"/>
              </a:rPr>
              <a:t>• The average UK household had £198 a week of discretionary income in March 2016, up from £186 at the same point a year ago.</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After recovering in February, year-on-year net income growth slowed slightly once again in the latest reading, standing at 2.3%.</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With the overall price of essential items beginning to rise on an annual basis, increased costs are having a more notable impact on discretionary incomes.</a:t>
            </a:r>
          </a:p>
          <a:p>
            <a:pPr algn="just" eaLnBrk="1" hangingPunct="1"/>
            <a:endParaRPr lang="en-US" sz="1400" b="1" dirty="0">
              <a:solidFill>
                <a:srgbClr val="7BC23E"/>
              </a:solidFill>
              <a:latin typeface="Arial" charset="0"/>
            </a:endParaRPr>
          </a:p>
          <a:p>
            <a:pPr algn="just" eaLnBrk="1" hangingPunct="1"/>
            <a:r>
              <a:rPr lang="en-US" sz="1400" b="1" dirty="0" smtClean="0">
                <a:solidFill>
                  <a:srgbClr val="7BC23E"/>
                </a:solidFill>
                <a:latin typeface="Arial" charset="0"/>
              </a:rPr>
              <a:t>• Given that total pay growth fell below 2% in the latest reading, spending power including the effect of bonus payments has also seen the pace of growth slow. The annual rate including bonuses stood at 4.9%, down from the 5.8% recorded in February.   </a:t>
            </a:r>
          </a:p>
          <a:p>
            <a:pPr algn="just" eaLnBrk="1" hangingPunct="1"/>
            <a:endParaRPr lang="en-US" sz="1400" b="1" dirty="0">
              <a:solidFill>
                <a:srgbClr val="7BC23E"/>
              </a:solidFill>
              <a:latin typeface="Arial" charset="0"/>
            </a:endParaRPr>
          </a:p>
          <a:p>
            <a:pPr algn="just" eaLnBrk="1" hangingPunct="1"/>
            <a:endParaRPr lang="en-US" sz="1400" b="1" dirty="0">
              <a:solidFill>
                <a:srgbClr val="7BC23E"/>
              </a:solidFill>
              <a:latin typeface="Arial" charset="0"/>
            </a:endParaRPr>
          </a:p>
          <a:p>
            <a:pPr algn="just" eaLnBrk="1" hangingPunct="1"/>
            <a:endParaRPr lang="en-US" sz="1400" b="1" dirty="0">
              <a:solidFill>
                <a:srgbClr val="7BC23E"/>
              </a:solidFill>
              <a:latin typeface="Arial" charset="0"/>
            </a:endParaRPr>
          </a:p>
          <a:p>
            <a:pPr algn="just" eaLnBrk="1" hangingPunct="1"/>
            <a:endParaRPr lang="en-US" sz="1400" b="1" dirty="0">
              <a:solidFill>
                <a:srgbClr val="FF0000"/>
              </a:solidFill>
              <a:latin typeface="Arial" charset="0"/>
            </a:endParaRPr>
          </a:p>
        </p:txBody>
      </p:sp>
      <p:sp>
        <p:nvSpPr>
          <p:cNvPr id="9223" name="Rectangle 13"/>
          <p:cNvSpPr>
            <a:spLocks noChangeArrowheads="1"/>
          </p:cNvSpPr>
          <p:nvPr/>
        </p:nvSpPr>
        <p:spPr bwMode="auto">
          <a:xfrm>
            <a:off x="6642844" y="1617663"/>
            <a:ext cx="3600399" cy="4746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smtClean="0">
                <a:latin typeface="Arial" charset="0"/>
              </a:rPr>
              <a:t>Contributions to annual change in the Income Tracker (excluding bonuses), March 2016</a:t>
            </a:r>
            <a:endParaRPr lang="en-US" sz="1200" b="1" dirty="0">
              <a:latin typeface="Arial" charset="0"/>
            </a:endParaRPr>
          </a:p>
        </p:txBody>
      </p:sp>
      <p:sp>
        <p:nvSpPr>
          <p:cNvPr id="9225" name="Rectangle 2"/>
          <p:cNvSpPr>
            <a:spLocks noChangeArrowheads="1"/>
          </p:cNvSpPr>
          <p:nvPr/>
        </p:nvSpPr>
        <p:spPr bwMode="auto">
          <a:xfrm>
            <a:off x="177800" y="345515"/>
            <a:ext cx="10337800" cy="12440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00" b="1" u="sng" dirty="0" smtClean="0">
                <a:solidFill>
                  <a:srgbClr val="7DC242"/>
                </a:solidFill>
                <a:latin typeface="Arial" charset="0"/>
              </a:rPr>
              <a:t>Slowing wage growth provides largest drag on discretionary income growth</a:t>
            </a:r>
            <a:endParaRPr lang="en-GB" sz="3700" b="1" u="sng" dirty="0">
              <a:solidFill>
                <a:srgbClr val="7DC242"/>
              </a:solidFill>
              <a:latin typeface="Arial" charset="0"/>
            </a:endParaRPr>
          </a:p>
        </p:txBody>
      </p:sp>
      <p:graphicFrame>
        <p:nvGraphicFramePr>
          <p:cNvPr id="2" name="Chart 1"/>
          <p:cNvGraphicFramePr/>
          <p:nvPr>
            <p:extLst>
              <p:ext uri="{D42A27DB-BD31-4B8C-83A1-F6EECF244321}">
                <p14:modId xmlns:p14="http://schemas.microsoft.com/office/powerpoint/2010/main" val="4292443609"/>
              </p:ext>
            </p:extLst>
          </p:nvPr>
        </p:nvGraphicFramePr>
        <p:xfrm>
          <a:off x="5202684" y="2073275"/>
          <a:ext cx="5312916" cy="458767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13"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8</a:t>
            </a:fld>
            <a:endParaRPr lang="en-GB" dirty="0"/>
          </a:p>
        </p:txBody>
      </p:sp>
      <p:sp>
        <p:nvSpPr>
          <p:cNvPr id="11" name="Text Box 14"/>
          <p:cNvSpPr txBox="1">
            <a:spLocks noChangeArrowheads="1"/>
          </p:cNvSpPr>
          <p:nvPr/>
        </p:nvSpPr>
        <p:spPr bwMode="auto">
          <a:xfrm>
            <a:off x="177800" y="1717675"/>
            <a:ext cx="5097463" cy="628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12 </a:t>
            </a:r>
            <a:r>
              <a:rPr lang="en-US" sz="1700" b="1" dirty="0">
                <a:solidFill>
                  <a:srgbClr val="003C16"/>
                </a:solidFill>
                <a:latin typeface="Arial" charset="0"/>
              </a:rPr>
              <a:t>a week higher in </a:t>
            </a:r>
            <a:r>
              <a:rPr lang="en-US" sz="1700" b="1" dirty="0" smtClean="0">
                <a:solidFill>
                  <a:srgbClr val="003C16"/>
                </a:solidFill>
                <a:latin typeface="Arial" charset="0"/>
              </a:rPr>
              <a:t>March 2016 than </a:t>
            </a:r>
            <a:r>
              <a:rPr lang="en-US" sz="1700" b="1" dirty="0">
                <a:solidFill>
                  <a:srgbClr val="003C16"/>
                </a:solidFill>
                <a:latin typeface="Arial" charset="0"/>
              </a:rPr>
              <a:t>a year before</a:t>
            </a:r>
          </a:p>
        </p:txBody>
      </p:sp>
    </p:spTree>
    <p:extLst>
      <p:ext uri="{BB962C8B-B14F-4D97-AF65-F5344CB8AC3E}">
        <p14:creationId xmlns:p14="http://schemas.microsoft.com/office/powerpoint/2010/main" val="3951130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88484" y="90426"/>
            <a:ext cx="9433047" cy="1213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04306" tIns="52153" rIns="104306" bIns="52153">
            <a:spAutoFit/>
          </a:bodyPr>
          <a:lstStyle/>
          <a:p>
            <a:pPr eaLnBrk="1" hangingPunct="1"/>
            <a:r>
              <a:rPr lang="en-GB" sz="3600" b="1" u="sng" dirty="0" smtClean="0">
                <a:solidFill>
                  <a:srgbClr val="7BC23E"/>
                </a:solidFill>
                <a:latin typeface="Arial" charset="0"/>
              </a:rPr>
              <a:t>Earlier </a:t>
            </a:r>
            <a:r>
              <a:rPr lang="en-GB" sz="3600" b="1" u="sng" dirty="0">
                <a:solidFill>
                  <a:srgbClr val="7BC23E"/>
                </a:solidFill>
                <a:latin typeface="Arial" charset="0"/>
              </a:rPr>
              <a:t>E</a:t>
            </a:r>
            <a:r>
              <a:rPr lang="en-GB" sz="3600" b="1" u="sng" dirty="0" smtClean="0">
                <a:solidFill>
                  <a:srgbClr val="7BC23E"/>
                </a:solidFill>
                <a:latin typeface="Arial" charset="0"/>
              </a:rPr>
              <a:t>aster holidays help inflation jump up in March</a:t>
            </a:r>
            <a:endParaRPr lang="en-GB" sz="3600" b="1" u="sng" dirty="0">
              <a:solidFill>
                <a:srgbClr val="7BC23E"/>
              </a:solidFill>
              <a:latin typeface="Arial" charset="0"/>
            </a:endParaRPr>
          </a:p>
        </p:txBody>
      </p:sp>
      <p:sp>
        <p:nvSpPr>
          <p:cNvPr id="1024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0244" name="Rectangle 4"/>
          <p:cNvSpPr>
            <a:spLocks noChangeArrowheads="1"/>
          </p:cNvSpPr>
          <p:nvPr/>
        </p:nvSpPr>
        <p:spPr bwMode="auto">
          <a:xfrm>
            <a:off x="186441" y="1950066"/>
            <a:ext cx="4930319" cy="57068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a:solidFill>
                  <a:srgbClr val="7BC23E"/>
                </a:solidFill>
                <a:latin typeface="Arial" charset="0"/>
              </a:rPr>
              <a:t>• Annual consumer price inflation </a:t>
            </a:r>
            <a:r>
              <a:rPr lang="en-US" sz="1400" b="1" dirty="0" smtClean="0">
                <a:solidFill>
                  <a:srgbClr val="7BC23E"/>
                </a:solidFill>
                <a:latin typeface="Arial" charset="0"/>
              </a:rPr>
              <a:t>rose to 0.5% in March, up from the 0.3% recorded in the previous two readings.</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The latest data represent the highest rate of headline inflation since December 2014. However, headline inflation was pushed upwards in the latest month </a:t>
            </a:r>
            <a:r>
              <a:rPr lang="en-GB" sz="1400" b="1" dirty="0">
                <a:solidFill>
                  <a:srgbClr val="7BC23E"/>
                </a:solidFill>
                <a:latin typeface="Arial" charset="0"/>
              </a:rPr>
              <a:t>by the seasonal effects of this year’s early Easter on the price of goods and services such as air fares</a:t>
            </a:r>
            <a:r>
              <a:rPr lang="en-GB" sz="1400" b="1" dirty="0" smtClean="0">
                <a:solidFill>
                  <a:srgbClr val="7BC23E"/>
                </a:solidFill>
                <a:latin typeface="Arial" charset="0"/>
              </a:rPr>
              <a:t>.</a:t>
            </a:r>
          </a:p>
          <a:p>
            <a:pPr algn="just" eaLnBrk="1" hangingPunct="1"/>
            <a:endParaRPr lang="en-US" sz="1400" b="1" dirty="0">
              <a:solidFill>
                <a:srgbClr val="7BC23E"/>
              </a:solidFill>
              <a:latin typeface="Arial" charset="0"/>
            </a:endParaRPr>
          </a:p>
          <a:p>
            <a:pPr algn="just" eaLnBrk="1" hangingPunct="1"/>
            <a:r>
              <a:rPr lang="en-US" sz="1400" b="1" dirty="0" smtClean="0">
                <a:solidFill>
                  <a:srgbClr val="7BC23E"/>
                </a:solidFill>
                <a:latin typeface="Arial" panose="020B0604020202020204" pitchFamily="34" charset="0"/>
                <a:cs typeface="Arial" panose="020B0604020202020204" pitchFamily="34" charset="0"/>
              </a:rPr>
              <a:t>•</a:t>
            </a:r>
            <a:r>
              <a:rPr lang="en-GB" sz="1400" b="1" dirty="0">
                <a:solidFill>
                  <a:srgbClr val="7BC23E"/>
                </a:solidFill>
                <a:latin typeface="Arial" panose="020B0604020202020204" pitchFamily="34" charset="0"/>
                <a:cs typeface="Arial" panose="020B0604020202020204" pitchFamily="34" charset="0"/>
              </a:rPr>
              <a:t> </a:t>
            </a:r>
            <a:r>
              <a:rPr lang="en-GB" sz="1400" b="1" dirty="0" smtClean="0">
                <a:solidFill>
                  <a:srgbClr val="7BC23E"/>
                </a:solidFill>
                <a:latin typeface="Arial" panose="020B0604020202020204" pitchFamily="34" charset="0"/>
                <a:cs typeface="Arial" panose="020B0604020202020204" pitchFamily="34" charset="0"/>
              </a:rPr>
              <a:t>Still, despite rising, inflation remains well below the Bank of England’s central 2% target and, given the scale of falls in commodity prices, headline inflation is projected to remain below 1% through 2016 in the Bank’s latest quarterly inflation report. </a:t>
            </a:r>
            <a:endParaRPr lang="en-US" sz="1400" b="1" dirty="0">
              <a:solidFill>
                <a:srgbClr val="FF0000"/>
              </a:solidFill>
              <a:latin typeface="Arial" charset="0"/>
            </a:endParaRPr>
          </a:p>
          <a:p>
            <a:pPr algn="just" eaLnBrk="1" hangingPunct="1"/>
            <a:endParaRPr lang="en-US" sz="1400" b="1" dirty="0">
              <a:solidFill>
                <a:srgbClr val="FF0000"/>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In line with the headline rate, annual </a:t>
            </a:r>
            <a:r>
              <a:rPr lang="en-US" sz="1400" b="1" dirty="0">
                <a:solidFill>
                  <a:srgbClr val="7BC23E"/>
                </a:solidFill>
                <a:latin typeface="Arial" charset="0"/>
              </a:rPr>
              <a:t>essential item inflation also </a:t>
            </a:r>
            <a:r>
              <a:rPr lang="en-US" sz="1400" b="1" dirty="0" smtClean="0">
                <a:solidFill>
                  <a:srgbClr val="7BC23E"/>
                </a:solidFill>
                <a:latin typeface="Arial" charset="0"/>
              </a:rPr>
              <a:t>rose in March, </a:t>
            </a:r>
            <a:r>
              <a:rPr lang="en-US" sz="1400" b="1" dirty="0">
                <a:solidFill>
                  <a:srgbClr val="7BC23E"/>
                </a:solidFill>
                <a:latin typeface="Arial" charset="0"/>
              </a:rPr>
              <a:t>standing at </a:t>
            </a:r>
            <a:r>
              <a:rPr lang="en-US" sz="1400" b="1" dirty="0" smtClean="0">
                <a:solidFill>
                  <a:srgbClr val="7BC23E"/>
                </a:solidFill>
                <a:latin typeface="Arial" charset="0"/>
              </a:rPr>
              <a:t>0.1% </a:t>
            </a:r>
            <a:r>
              <a:rPr lang="en-US" sz="1400" b="1" dirty="0">
                <a:solidFill>
                  <a:srgbClr val="7BC23E"/>
                </a:solidFill>
                <a:latin typeface="Arial" charset="0"/>
              </a:rPr>
              <a:t>compared with </a:t>
            </a:r>
            <a:r>
              <a:rPr lang="en-US" sz="1400" b="1" dirty="0" smtClean="0">
                <a:solidFill>
                  <a:srgbClr val="7BC23E"/>
                </a:solidFill>
                <a:latin typeface="Arial" charset="0"/>
              </a:rPr>
              <a:t>0.0% </a:t>
            </a:r>
            <a:r>
              <a:rPr lang="en-US" sz="1400" b="1" dirty="0">
                <a:solidFill>
                  <a:srgbClr val="7BC23E"/>
                </a:solidFill>
                <a:latin typeface="Arial" charset="0"/>
              </a:rPr>
              <a:t>in </a:t>
            </a:r>
            <a:r>
              <a:rPr lang="en-US" sz="1400" b="1" dirty="0" smtClean="0">
                <a:solidFill>
                  <a:srgbClr val="7BC23E"/>
                </a:solidFill>
                <a:latin typeface="Arial" charset="0"/>
              </a:rPr>
              <a:t>February</a:t>
            </a:r>
            <a:r>
              <a:rPr lang="en-GB" sz="1400" b="1" dirty="0" smtClean="0">
                <a:solidFill>
                  <a:srgbClr val="7BC23E"/>
                </a:solidFill>
                <a:latin typeface="Arial" charset="0"/>
              </a:rPr>
              <a:t>. This marks the first time since the end of 2014 that this measure has stood above zero. </a:t>
            </a:r>
            <a:endParaRPr lang="en-US" sz="1400" b="1" dirty="0">
              <a:solidFill>
                <a:srgbClr val="7BC23E"/>
              </a:solidFill>
              <a:latin typeface="Arial" charset="0"/>
            </a:endParaRPr>
          </a:p>
          <a:p>
            <a:pPr algn="just" eaLnBrk="1" hangingPunct="1"/>
            <a:r>
              <a:rPr lang="en-US" sz="1400" b="1" dirty="0" smtClean="0">
                <a:solidFill>
                  <a:srgbClr val="7BC23E"/>
                </a:solidFill>
                <a:latin typeface="Arial" charset="0"/>
              </a:rPr>
              <a:t> </a:t>
            </a:r>
          </a:p>
          <a:p>
            <a:pPr algn="just" eaLnBrk="1" hangingPunct="1"/>
            <a:endParaRPr lang="en-GB" sz="1400" b="1" dirty="0" smtClean="0">
              <a:solidFill>
                <a:srgbClr val="7BC23E"/>
              </a:solidFill>
              <a:latin typeface="Arial" charset="0"/>
            </a:endParaRPr>
          </a:p>
          <a:p>
            <a:pPr algn="just" eaLnBrk="1" hangingPunct="1"/>
            <a:endParaRPr lang="en-GB"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endParaRPr lang="en-GB" sz="1400" b="1" dirty="0" smtClean="0">
              <a:solidFill>
                <a:schemeClr val="hlink"/>
              </a:solidFill>
              <a:latin typeface="Arial" charset="0"/>
            </a:endParaRPr>
          </a:p>
        </p:txBody>
      </p:sp>
      <p:sp>
        <p:nvSpPr>
          <p:cNvPr id="1024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0248" name="Text Box 11"/>
          <p:cNvSpPr txBox="1">
            <a:spLocks noChangeArrowheads="1"/>
          </p:cNvSpPr>
          <p:nvPr/>
        </p:nvSpPr>
        <p:spPr bwMode="auto">
          <a:xfrm>
            <a:off x="186441" y="1291562"/>
            <a:ext cx="4880868" cy="6285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700" b="1">
                <a:solidFill>
                  <a:srgbClr val="003C16"/>
                </a:solidFill>
                <a:latin typeface="Arial"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dirty="0"/>
              <a:t>Essential item </a:t>
            </a:r>
            <a:r>
              <a:rPr lang="en-US" dirty="0" smtClean="0"/>
              <a:t>inflation ticks into positive territory</a:t>
            </a:r>
            <a:endParaRPr lang="en-US" dirty="0"/>
          </a:p>
        </p:txBody>
      </p:sp>
      <p:sp>
        <p:nvSpPr>
          <p:cNvPr id="10249" name="Rectangle 8"/>
          <p:cNvSpPr>
            <a:spLocks noChangeArrowheads="1"/>
          </p:cNvSpPr>
          <p:nvPr/>
        </p:nvSpPr>
        <p:spPr bwMode="auto">
          <a:xfrm>
            <a:off x="5778748" y="1692399"/>
            <a:ext cx="4700587" cy="474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4306" tIns="52153" rIns="104306" bIns="52153">
            <a:spAutoFit/>
          </a:bodyPr>
          <a:lstStyle/>
          <a:p>
            <a:r>
              <a:rPr lang="en-US" sz="1200" b="1" dirty="0" smtClean="0">
                <a:latin typeface="Arial" charset="0"/>
              </a:rPr>
              <a:t>Annual inflation on the consumer </a:t>
            </a:r>
            <a:r>
              <a:rPr lang="en-US" sz="1200" b="1" dirty="0">
                <a:latin typeface="Arial" charset="0"/>
              </a:rPr>
              <a:t>price index </a:t>
            </a:r>
            <a:r>
              <a:rPr lang="en-US" sz="1200" b="1" dirty="0" smtClean="0">
                <a:latin typeface="Arial" charset="0"/>
              </a:rPr>
              <a:t>(CPI), and essential item annual inflation</a:t>
            </a:r>
            <a:endParaRPr lang="en-US" sz="1200" b="1" dirty="0">
              <a:latin typeface="Arial" charset="0"/>
            </a:endParaRP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9</a:t>
            </a:fld>
            <a:endParaRPr lang="en-GB" dirty="0"/>
          </a:p>
        </p:txBody>
      </p:sp>
      <p:graphicFrame>
        <p:nvGraphicFramePr>
          <p:cNvPr id="2" name="Chart 1"/>
          <p:cNvGraphicFramePr/>
          <p:nvPr>
            <p:extLst>
              <p:ext uri="{D42A27DB-BD31-4B8C-83A1-F6EECF244321}">
                <p14:modId xmlns:p14="http://schemas.microsoft.com/office/powerpoint/2010/main" val="1733692933"/>
              </p:ext>
            </p:extLst>
          </p:nvPr>
        </p:nvGraphicFramePr>
        <p:xfrm>
          <a:off x="5274692" y="2167055"/>
          <a:ext cx="5204643" cy="45156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4964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BC23E"/>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47480</TotalTime>
  <Words>2917</Words>
  <Application>Microsoft Macintosh PowerPoint</Application>
  <PresentationFormat>Custom</PresentationFormat>
  <Paragraphs>483</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 Narrow</vt:lpstr>
      <vt:lpstr>Calibri</vt:lpstr>
      <vt:lpstr>Lucida Sans Unicode</vt:lpstr>
      <vt:lpstr>Times</vt:lpstr>
      <vt:lpstr>Times New Roman</vt:lpstr>
      <vt:lpstr>Arial</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Michael Bodansky</cp:lastModifiedBy>
  <cp:revision>3092</cp:revision>
  <cp:lastPrinted>2016-04-20T15:54:14Z</cp:lastPrinted>
  <dcterms:created xsi:type="dcterms:W3CDTF">2010-04-21T08:31:46Z</dcterms:created>
  <dcterms:modified xsi:type="dcterms:W3CDTF">2016-04-22T14:35:44Z</dcterms:modified>
</cp:coreProperties>
</file>