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xlsx" ContentType="application/vnd.openxmlformats-officedocument.spreadsheetml.sheet"/>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4.xml" ContentType="application/vnd.openxmlformats-officedocument.drawingml.chart+xml"/>
  <Override PartName="/ppt/notesSlides/notesSlide11.xml" ContentType="application/vnd.openxmlformats-officedocument.presentationml.notesSlide+xml"/>
  <Override PartName="/ppt/charts/chart5.xml" ContentType="application/vnd.openxmlformats-officedocument.drawingml.chart+xml"/>
  <Override PartName="/ppt/notesSlides/notesSlide12.xml" ContentType="application/vnd.openxmlformats-officedocument.presentationml.notesSlide+xml"/>
  <Override PartName="/ppt/charts/chart6.xml" ContentType="application/vnd.openxmlformats-officedocument.drawingml.chart+xml"/>
  <Override PartName="/ppt/notesSlides/notesSlide13.xml" ContentType="application/vnd.openxmlformats-officedocument.presentationml.notesSlide+xml"/>
  <Override PartName="/ppt/charts/chart7.xml" ContentType="application/vnd.openxmlformats-officedocument.drawingml.chart+xml"/>
  <Override PartName="/ppt/notesSlides/notesSlide14.xml" ContentType="application/vnd.openxmlformats-officedocument.presentationml.notesSlide+xml"/>
  <Override PartName="/ppt/charts/chart8.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9.xml" ContentType="application/vnd.openxmlformats-officedocument.drawingml.chart+xml"/>
  <Override PartName="/ppt/notesSlides/notesSlide17.xml" ContentType="application/vnd.openxmlformats-officedocument.presentationml.notesSlide+xml"/>
  <Override PartName="/ppt/charts/chart10.xml" ContentType="application/vnd.openxmlformats-officedocument.drawingml.chart+xml"/>
  <Override PartName="/ppt/notesSlides/notesSlide18.xml" ContentType="application/vnd.openxmlformats-officedocument.presentationml.notesSlide+xml"/>
  <Override PartName="/ppt/charts/chart11.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347" r:id="rId3"/>
    <p:sldId id="323" r:id="rId4"/>
    <p:sldId id="328" r:id="rId5"/>
    <p:sldId id="329" r:id="rId6"/>
    <p:sldId id="330" r:id="rId7"/>
    <p:sldId id="301" r:id="rId8"/>
    <p:sldId id="322" r:id="rId9"/>
    <p:sldId id="334" r:id="rId10"/>
    <p:sldId id="335" r:id="rId11"/>
    <p:sldId id="305" r:id="rId12"/>
    <p:sldId id="348" r:id="rId13"/>
    <p:sldId id="349" r:id="rId14"/>
    <p:sldId id="350" r:id="rId15"/>
    <p:sldId id="287" r:id="rId16"/>
    <p:sldId id="324" r:id="rId17"/>
    <p:sldId id="325" r:id="rId18"/>
    <p:sldId id="326" r:id="rId19"/>
    <p:sldId id="327" r:id="rId20"/>
    <p:sldId id="306" r:id="rId21"/>
    <p:sldId id="307" r:id="rId22"/>
    <p:sldId id="293" r:id="rId23"/>
  </p:sldIdLst>
  <p:sldSz cx="10693400" cy="7561263"/>
  <p:notesSz cx="6797675" cy="9926638"/>
  <p:defaultTextStyle>
    <a:defPPr>
      <a:defRPr lang="en-US"/>
    </a:defPPr>
    <a:lvl1pPr algn="l" rtl="0" eaLnBrk="0" fontAlgn="base" hangingPunct="0">
      <a:spcBef>
        <a:spcPct val="0"/>
      </a:spcBef>
      <a:spcAft>
        <a:spcPct val="0"/>
      </a:spcAft>
      <a:defRPr sz="2700" kern="1200">
        <a:solidFill>
          <a:schemeClr val="tx1"/>
        </a:solidFill>
        <a:latin typeface="Times" pitchFamily="18" charset="0"/>
        <a:ea typeface="+mn-ea"/>
        <a:cs typeface="+mn-cs"/>
      </a:defRPr>
    </a:lvl1pPr>
    <a:lvl2pPr marL="520700" indent="-63500" algn="l" rtl="0" eaLnBrk="0" fontAlgn="base" hangingPunct="0">
      <a:spcBef>
        <a:spcPct val="0"/>
      </a:spcBef>
      <a:spcAft>
        <a:spcPct val="0"/>
      </a:spcAft>
      <a:defRPr sz="2700" kern="1200">
        <a:solidFill>
          <a:schemeClr val="tx1"/>
        </a:solidFill>
        <a:latin typeface="Times" pitchFamily="18" charset="0"/>
        <a:ea typeface="+mn-ea"/>
        <a:cs typeface="+mn-cs"/>
      </a:defRPr>
    </a:lvl2pPr>
    <a:lvl3pPr marL="1042988" indent="-128588" algn="l" rtl="0" eaLnBrk="0" fontAlgn="base" hangingPunct="0">
      <a:spcBef>
        <a:spcPct val="0"/>
      </a:spcBef>
      <a:spcAft>
        <a:spcPct val="0"/>
      </a:spcAft>
      <a:defRPr sz="2700" kern="1200">
        <a:solidFill>
          <a:schemeClr val="tx1"/>
        </a:solidFill>
        <a:latin typeface="Times" pitchFamily="18" charset="0"/>
        <a:ea typeface="+mn-ea"/>
        <a:cs typeface="+mn-cs"/>
      </a:defRPr>
    </a:lvl3pPr>
    <a:lvl4pPr marL="1563688" indent="-192088" algn="l" rtl="0" eaLnBrk="0" fontAlgn="base" hangingPunct="0">
      <a:spcBef>
        <a:spcPct val="0"/>
      </a:spcBef>
      <a:spcAft>
        <a:spcPct val="0"/>
      </a:spcAft>
      <a:defRPr sz="2700" kern="1200">
        <a:solidFill>
          <a:schemeClr val="tx1"/>
        </a:solidFill>
        <a:latin typeface="Times" pitchFamily="18" charset="0"/>
        <a:ea typeface="+mn-ea"/>
        <a:cs typeface="+mn-cs"/>
      </a:defRPr>
    </a:lvl4pPr>
    <a:lvl5pPr marL="2085975" indent="-257175" algn="l" rtl="0" eaLnBrk="0" fontAlgn="base" hangingPunct="0">
      <a:spcBef>
        <a:spcPct val="0"/>
      </a:spcBef>
      <a:spcAft>
        <a:spcPct val="0"/>
      </a:spcAft>
      <a:defRPr sz="2700" kern="1200">
        <a:solidFill>
          <a:schemeClr val="tx1"/>
        </a:solidFill>
        <a:latin typeface="Times" pitchFamily="18" charset="0"/>
        <a:ea typeface="+mn-ea"/>
        <a:cs typeface="+mn-cs"/>
      </a:defRPr>
    </a:lvl5pPr>
    <a:lvl6pPr marL="2286000" algn="l" defTabSz="914400" rtl="0" eaLnBrk="1" latinLnBrk="0" hangingPunct="1">
      <a:defRPr sz="2700" kern="1200">
        <a:solidFill>
          <a:schemeClr val="tx1"/>
        </a:solidFill>
        <a:latin typeface="Times" pitchFamily="18" charset="0"/>
        <a:ea typeface="+mn-ea"/>
        <a:cs typeface="+mn-cs"/>
      </a:defRPr>
    </a:lvl6pPr>
    <a:lvl7pPr marL="2743200" algn="l" defTabSz="914400" rtl="0" eaLnBrk="1" latinLnBrk="0" hangingPunct="1">
      <a:defRPr sz="2700" kern="1200">
        <a:solidFill>
          <a:schemeClr val="tx1"/>
        </a:solidFill>
        <a:latin typeface="Times" pitchFamily="18" charset="0"/>
        <a:ea typeface="+mn-ea"/>
        <a:cs typeface="+mn-cs"/>
      </a:defRPr>
    </a:lvl7pPr>
    <a:lvl8pPr marL="3200400" algn="l" defTabSz="914400" rtl="0" eaLnBrk="1" latinLnBrk="0" hangingPunct="1">
      <a:defRPr sz="2700" kern="1200">
        <a:solidFill>
          <a:schemeClr val="tx1"/>
        </a:solidFill>
        <a:latin typeface="Times" pitchFamily="18" charset="0"/>
        <a:ea typeface="+mn-ea"/>
        <a:cs typeface="+mn-cs"/>
      </a:defRPr>
    </a:lvl8pPr>
    <a:lvl9pPr marL="3657600" algn="l" defTabSz="914400" rtl="0" eaLnBrk="1" latinLnBrk="0" hangingPunct="1">
      <a:defRPr sz="27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xmlns="">
        <p15:guide id="1" orient="horz" pos="794">
          <p15:clr>
            <a:srgbClr val="A4A3A4"/>
          </p15:clr>
        </p15:guide>
        <p15:guide id="2" pos="3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C23E"/>
    <a:srgbClr val="009900"/>
    <a:srgbClr val="008000"/>
    <a:srgbClr val="FFCC00"/>
    <a:srgbClr val="0066FF"/>
    <a:srgbClr val="003C16"/>
    <a:srgbClr val="79B43C"/>
    <a:srgbClr val="FF9900"/>
    <a:srgbClr val="FF0000"/>
    <a:srgbClr val="E0B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5" autoAdjust="0"/>
    <p:restoredTop sz="94664" autoAdjust="0"/>
  </p:normalViewPr>
  <p:slideViewPr>
    <p:cSldViewPr>
      <p:cViewPr varScale="1">
        <p:scale>
          <a:sx n="114" d="100"/>
          <a:sy n="114" d="100"/>
        </p:scale>
        <p:origin x="-120" y="-256"/>
      </p:cViewPr>
      <p:guideLst>
        <p:guide orient="horz" pos="794"/>
        <p:guide pos="336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YoY change in Asda Income Tracker excluding bonus</c:v>
                </c:pt>
              </c:strCache>
            </c:strRef>
          </c:tx>
          <c:spPr>
            <a:solidFill>
              <a:srgbClr val="FFCC00"/>
            </a:solidFill>
            <a:ln>
              <a:solidFill>
                <a:schemeClr val="bg1">
                  <a:lumMod val="50000"/>
                </a:schemeClr>
              </a:solidFill>
            </a:ln>
          </c:spPr>
          <c:invertIfNegative val="0"/>
          <c:cat>
            <c:numRef>
              <c:f>Sheet1!$A$2:$A$104</c:f>
              <c:numCache>
                <c:formatCode>mmm\-yy</c:formatCode>
                <c:ptCount val="103"/>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numCache>
            </c:numRef>
          </c:cat>
          <c:val>
            <c:numRef>
              <c:f>Sheet1!$B$2:$B$104</c:f>
              <c:numCache>
                <c:formatCode>"£"#,##0.0</c:formatCode>
                <c:ptCount val="103"/>
                <c:pt idx="0">
                  <c:v>9.98318753092343</c:v>
                </c:pt>
                <c:pt idx="1">
                  <c:v>10.39162461191552</c:v>
                </c:pt>
                <c:pt idx="2">
                  <c:v>10.74179582788406</c:v>
                </c:pt>
                <c:pt idx="3">
                  <c:v>14.72023388162478</c:v>
                </c:pt>
                <c:pt idx="4">
                  <c:v>13.22897301058907</c:v>
                </c:pt>
                <c:pt idx="5">
                  <c:v>10.78879850859215</c:v>
                </c:pt>
                <c:pt idx="6">
                  <c:v>6.010070646683175</c:v>
                </c:pt>
                <c:pt idx="7">
                  <c:v>4.978125165066501</c:v>
                </c:pt>
                <c:pt idx="8">
                  <c:v>2.318508173438999</c:v>
                </c:pt>
                <c:pt idx="9">
                  <c:v>3.801325010493372</c:v>
                </c:pt>
                <c:pt idx="10">
                  <c:v>6.859308741365851</c:v>
                </c:pt>
                <c:pt idx="11">
                  <c:v>16.278856867299</c:v>
                </c:pt>
                <c:pt idx="12">
                  <c:v>18.43876638174429</c:v>
                </c:pt>
                <c:pt idx="13">
                  <c:v>16.98515878405902</c:v>
                </c:pt>
                <c:pt idx="14">
                  <c:v>18.1360269265154</c:v>
                </c:pt>
                <c:pt idx="15">
                  <c:v>17.13650320923546</c:v>
                </c:pt>
                <c:pt idx="16">
                  <c:v>17.60310955214203</c:v>
                </c:pt>
                <c:pt idx="17">
                  <c:v>20.62231307045073</c:v>
                </c:pt>
                <c:pt idx="18">
                  <c:v>21.77378118031169</c:v>
                </c:pt>
                <c:pt idx="19">
                  <c:v>22.19648301606111</c:v>
                </c:pt>
                <c:pt idx="20">
                  <c:v>24.30970839111313</c:v>
                </c:pt>
                <c:pt idx="21">
                  <c:v>23.6627426342062</c:v>
                </c:pt>
                <c:pt idx="22">
                  <c:v>20.42961515156992</c:v>
                </c:pt>
                <c:pt idx="23">
                  <c:v>11.07061719754449</c:v>
                </c:pt>
                <c:pt idx="24">
                  <c:v>5.721333640438274</c:v>
                </c:pt>
                <c:pt idx="25">
                  <c:v>7.12306058562507</c:v>
                </c:pt>
                <c:pt idx="26">
                  <c:v>5.63111499372468</c:v>
                </c:pt>
                <c:pt idx="27">
                  <c:v>-0.370678851744287</c:v>
                </c:pt>
                <c:pt idx="28">
                  <c:v>-0.0320735063406801</c:v>
                </c:pt>
                <c:pt idx="29">
                  <c:v>-0.946487662339393</c:v>
                </c:pt>
                <c:pt idx="30">
                  <c:v>-0.428590551629611</c:v>
                </c:pt>
                <c:pt idx="31">
                  <c:v>0.436171292291817</c:v>
                </c:pt>
                <c:pt idx="32">
                  <c:v>0.537814429048297</c:v>
                </c:pt>
                <c:pt idx="33">
                  <c:v>-0.0881865905366795</c:v>
                </c:pt>
                <c:pt idx="34">
                  <c:v>-1.254422951758102</c:v>
                </c:pt>
                <c:pt idx="35">
                  <c:v>-4.125060970445076</c:v>
                </c:pt>
                <c:pt idx="36">
                  <c:v>-3.773103697415536</c:v>
                </c:pt>
                <c:pt idx="37">
                  <c:v>-5.377399494101156</c:v>
                </c:pt>
                <c:pt idx="38">
                  <c:v>-5.155037365986799</c:v>
                </c:pt>
                <c:pt idx="39">
                  <c:v>-6.225693958792533</c:v>
                </c:pt>
                <c:pt idx="40">
                  <c:v>-6.77283398511969</c:v>
                </c:pt>
                <c:pt idx="41">
                  <c:v>-6.529835525257624</c:v>
                </c:pt>
                <c:pt idx="42">
                  <c:v>-8.395103915250617</c:v>
                </c:pt>
                <c:pt idx="43">
                  <c:v>-10.33172650226749</c:v>
                </c:pt>
                <c:pt idx="44">
                  <c:v>-12.89819163139697</c:v>
                </c:pt>
                <c:pt idx="45">
                  <c:v>-12.11079578994815</c:v>
                </c:pt>
                <c:pt idx="46" formatCode="&quot;£&quot;#,##0">
                  <c:v>-11.0826595598017</c:v>
                </c:pt>
                <c:pt idx="47">
                  <c:v>-8.712186612495656</c:v>
                </c:pt>
                <c:pt idx="48">
                  <c:v>-8.015219047995515</c:v>
                </c:pt>
                <c:pt idx="49">
                  <c:v>-7.082025017495027</c:v>
                </c:pt>
                <c:pt idx="50">
                  <c:v>-6.929663281466503</c:v>
                </c:pt>
                <c:pt idx="51">
                  <c:v>-1.166058642149437</c:v>
                </c:pt>
                <c:pt idx="52">
                  <c:v>1.950110514788946</c:v>
                </c:pt>
                <c:pt idx="53">
                  <c:v>3.516569586797686</c:v>
                </c:pt>
                <c:pt idx="54">
                  <c:v>4.829805004868774</c:v>
                </c:pt>
                <c:pt idx="55">
                  <c:v>6.32557782924931</c:v>
                </c:pt>
                <c:pt idx="56">
                  <c:v>6.93096010508316</c:v>
                </c:pt>
                <c:pt idx="57">
                  <c:v>4.192399020339565</c:v>
                </c:pt>
                <c:pt idx="58">
                  <c:v>4.056640249524548</c:v>
                </c:pt>
                <c:pt idx="59">
                  <c:v>2.971873675307336</c:v>
                </c:pt>
                <c:pt idx="60">
                  <c:v>2.387259195967658</c:v>
                </c:pt>
                <c:pt idx="61">
                  <c:v>0.466726427846368</c:v>
                </c:pt>
                <c:pt idx="62">
                  <c:v>-0.770392352171655</c:v>
                </c:pt>
                <c:pt idx="63">
                  <c:v>1.364275532659519</c:v>
                </c:pt>
                <c:pt idx="64">
                  <c:v>-0.865678072077969</c:v>
                </c:pt>
                <c:pt idx="65">
                  <c:v>-0.437793249551078</c:v>
                </c:pt>
                <c:pt idx="66" formatCode="&quot;£&quot;#,##0.00">
                  <c:v>-2.023125705795394</c:v>
                </c:pt>
                <c:pt idx="67" formatCode="&quot;£&quot;#,##0.00">
                  <c:v>-3.3037477831366</c:v>
                </c:pt>
                <c:pt idx="68" formatCode="&quot;£&quot;#,##0.00">
                  <c:v>-2.135865367290535</c:v>
                </c:pt>
                <c:pt idx="69" formatCode="&quot;£&quot;#,##0.00">
                  <c:v>0.859962791669204</c:v>
                </c:pt>
                <c:pt idx="70" formatCode="&quot;£&quot;#,##0.00">
                  <c:v>0.345975609031086</c:v>
                </c:pt>
                <c:pt idx="71" formatCode="&quot;£&quot;#,##0.00">
                  <c:v>1.245927641595187</c:v>
                </c:pt>
                <c:pt idx="72" formatCode="&quot;£&quot;#,##0.00">
                  <c:v>3.877980412229647</c:v>
                </c:pt>
                <c:pt idx="73" formatCode="&quot;£&quot;#,##0.00">
                  <c:v>5.876054348322157</c:v>
                </c:pt>
                <c:pt idx="74" formatCode="&quot;£&quot;#,##0.00">
                  <c:v>6.249121003867401</c:v>
                </c:pt>
                <c:pt idx="75" formatCode="&quot;£&quot;#,##0.00">
                  <c:v>3.142062324857704</c:v>
                </c:pt>
                <c:pt idx="76" formatCode="&quot;£&quot;#,##0.00">
                  <c:v>4.231939274441231</c:v>
                </c:pt>
                <c:pt idx="77" formatCode="&quot;£&quot;#,##0.00">
                  <c:v>2.045032434114432</c:v>
                </c:pt>
                <c:pt idx="78" formatCode="&quot;£&quot;#,##0.00">
                  <c:v>4.86416152925193</c:v>
                </c:pt>
                <c:pt idx="79" formatCode="&quot;£&quot;#,##0.00">
                  <c:v>6.21266343586018</c:v>
                </c:pt>
                <c:pt idx="80" formatCode="&quot;£&quot;#,##0.00">
                  <c:v>7.828613470391416</c:v>
                </c:pt>
                <c:pt idx="81" formatCode="&quot;£&quot;#,##0.00">
                  <c:v>8.852333186211012</c:v>
                </c:pt>
                <c:pt idx="82" formatCode="&quot;£&quot;#,##0.00">
                  <c:v>12.4331796402497</c:v>
                </c:pt>
                <c:pt idx="83" formatCode="&quot;£&quot;#,##0.00">
                  <c:v>15.1581070473926</c:v>
                </c:pt>
                <c:pt idx="84" formatCode="&quot;£&quot;#,##0.00">
                  <c:v>15.12731753651343</c:v>
                </c:pt>
                <c:pt idx="85" formatCode="&quot;£&quot;#,##0.00">
                  <c:v>15.99656800600019</c:v>
                </c:pt>
                <c:pt idx="86" formatCode="&quot;£&quot;#,##0.00">
                  <c:v>17.7280902687097</c:v>
                </c:pt>
                <c:pt idx="87" formatCode="&quot;£&quot;#,##0.00">
                  <c:v>17.77116863217435</c:v>
                </c:pt>
                <c:pt idx="88" formatCode="&quot;£&quot;#,##0.00">
                  <c:v>16.95795076897605</c:v>
                </c:pt>
                <c:pt idx="89" formatCode="&quot;£&quot;#,##0.00">
                  <c:v>18.25483120252483</c:v>
                </c:pt>
                <c:pt idx="90" formatCode="&quot;£&quot;#,##0.00">
                  <c:v>17.8931544364345</c:v>
                </c:pt>
                <c:pt idx="91" formatCode="&quot;£&quot;#,##0.00">
                  <c:v>18.31382951979515</c:v>
                </c:pt>
                <c:pt idx="92" formatCode="&quot;£&quot;#,##0.00">
                  <c:v>18.37037204930231</c:v>
                </c:pt>
                <c:pt idx="93" formatCode="&quot;£&quot;#,##0.00">
                  <c:v>16.62848316679219</c:v>
                </c:pt>
                <c:pt idx="94" formatCode="&quot;£&quot;#,##0.00">
                  <c:v>13.95711641370491</c:v>
                </c:pt>
                <c:pt idx="95" formatCode="&quot;£&quot;#,##0.00">
                  <c:v>12.3710188364529</c:v>
                </c:pt>
                <c:pt idx="96" formatCode="&quot;£&quot;#,##0.00">
                  <c:v>11.67523069335977</c:v>
                </c:pt>
                <c:pt idx="97" formatCode="&quot;£&quot;#,##0.00">
                  <c:v>12.45788554167297</c:v>
                </c:pt>
                <c:pt idx="98" formatCode="&quot;£&quot;#,##0.00">
                  <c:v>11.33136790807617</c:v>
                </c:pt>
                <c:pt idx="99" formatCode="&quot;£&quot;#,##0.00">
                  <c:v>13.27384317717372</c:v>
                </c:pt>
                <c:pt idx="100" formatCode="&quot;£&quot;#,##0.00">
                  <c:v>13.27623519996655</c:v>
                </c:pt>
                <c:pt idx="101" formatCode="&quot;£&quot;#,##0.00">
                  <c:v>11.67042139605735</c:v>
                </c:pt>
                <c:pt idx="102" formatCode="&quot;£&quot;#,##0.00">
                  <c:v>10.38220904844707</c:v>
                </c:pt>
              </c:numCache>
            </c:numRef>
          </c:val>
        </c:ser>
        <c:dLbls>
          <c:showLegendKey val="0"/>
          <c:showVal val="0"/>
          <c:showCatName val="0"/>
          <c:showSerName val="0"/>
          <c:showPercent val="0"/>
          <c:showBubbleSize val="0"/>
        </c:dLbls>
        <c:gapWidth val="0"/>
        <c:axId val="2048502584"/>
        <c:axId val="-2145509128"/>
      </c:barChart>
      <c:dateAx>
        <c:axId val="2048502584"/>
        <c:scaling>
          <c:orientation val="minMax"/>
          <c:min val="39630.0"/>
        </c:scaling>
        <c:delete val="0"/>
        <c:axPos val="b"/>
        <c:minorGridlines/>
        <c:numFmt formatCode="mmm\-yy" sourceLinked="1"/>
        <c:majorTickMark val="out"/>
        <c:minorTickMark val="none"/>
        <c:tickLblPos val="low"/>
        <c:spPr>
          <a:ln>
            <a:solidFill>
              <a:schemeClr val="tx1"/>
            </a:solidFill>
          </a:ln>
        </c:spPr>
        <c:crossAx val="-2145509128"/>
        <c:crosses val="autoZero"/>
        <c:auto val="1"/>
        <c:lblOffset val="100"/>
        <c:baseTimeUnit val="months"/>
        <c:majorUnit val="3.0"/>
        <c:majorTimeUnit val="months"/>
        <c:minorUnit val="12.0"/>
        <c:minorTimeUnit val="months"/>
      </c:dateAx>
      <c:valAx>
        <c:axId val="-2145509128"/>
        <c:scaling>
          <c:orientation val="minMax"/>
          <c:min val="-15.0"/>
        </c:scaling>
        <c:delete val="0"/>
        <c:axPos val="l"/>
        <c:majorGridlines>
          <c:spPr>
            <a:ln>
              <a:solidFill>
                <a:schemeClr val="bg1">
                  <a:lumMod val="75000"/>
                </a:schemeClr>
              </a:solidFill>
            </a:ln>
          </c:spPr>
        </c:majorGridlines>
        <c:numFmt formatCode="&quot;£&quot;#,##0" sourceLinked="0"/>
        <c:majorTickMark val="out"/>
        <c:minorTickMark val="none"/>
        <c:tickLblPos val="nextTo"/>
        <c:crossAx val="2048502584"/>
        <c:crosses val="autoZero"/>
        <c:crossBetween val="between"/>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656931151492276"/>
          <c:y val="0.0340537280353685"/>
          <c:w val="0.920488874671933"/>
          <c:h val="0.701791800255683"/>
        </c:manualLayout>
      </c:layout>
      <c:lineChart>
        <c:grouping val="standard"/>
        <c:varyColors val="0"/>
        <c:ser>
          <c:idx val="0"/>
          <c:order val="0"/>
          <c:tx>
            <c:strRef>
              <c:f>Sheet1!$B$1</c:f>
              <c:strCache>
                <c:ptCount val="1"/>
                <c:pt idx="0">
                  <c:v>Asda Income Tracker including Bonuses</c:v>
                </c:pt>
              </c:strCache>
            </c:strRef>
          </c:tx>
          <c:spPr>
            <a:ln w="31750">
              <a:solidFill>
                <a:srgbClr val="FFCC00"/>
              </a:solidFill>
            </a:ln>
          </c:spPr>
          <c:marker>
            <c:symbol val="none"/>
          </c:marker>
          <c:cat>
            <c:numRef>
              <c:f>Sheet1!$A$2:$A$105</c:f>
              <c:numCache>
                <c:formatCode>mmm\-yy</c:formatCode>
                <c:ptCount val="104"/>
                <c:pt idx="0">
                  <c:v>39417.0</c:v>
                </c:pt>
                <c:pt idx="1">
                  <c:v>39448.0</c:v>
                </c:pt>
                <c:pt idx="2">
                  <c:v>39479.0</c:v>
                </c:pt>
                <c:pt idx="3">
                  <c:v>39508.0</c:v>
                </c:pt>
                <c:pt idx="4">
                  <c:v>39539.0</c:v>
                </c:pt>
                <c:pt idx="5">
                  <c:v>39569.0</c:v>
                </c:pt>
                <c:pt idx="6">
                  <c:v>39600.0</c:v>
                </c:pt>
                <c:pt idx="7">
                  <c:v>39630.0</c:v>
                </c:pt>
                <c:pt idx="8">
                  <c:v>39661.0</c:v>
                </c:pt>
                <c:pt idx="9">
                  <c:v>39692.0</c:v>
                </c:pt>
                <c:pt idx="10">
                  <c:v>39722.0</c:v>
                </c:pt>
                <c:pt idx="11">
                  <c:v>39753.0</c:v>
                </c:pt>
                <c:pt idx="12">
                  <c:v>39783.0</c:v>
                </c:pt>
                <c:pt idx="13">
                  <c:v>39814.0</c:v>
                </c:pt>
                <c:pt idx="14">
                  <c:v>39845.0</c:v>
                </c:pt>
                <c:pt idx="15">
                  <c:v>39873.0</c:v>
                </c:pt>
                <c:pt idx="16">
                  <c:v>39904.0</c:v>
                </c:pt>
                <c:pt idx="17">
                  <c:v>39934.0</c:v>
                </c:pt>
                <c:pt idx="18">
                  <c:v>39965.0</c:v>
                </c:pt>
                <c:pt idx="19">
                  <c:v>39995.0</c:v>
                </c:pt>
                <c:pt idx="20">
                  <c:v>40026.0</c:v>
                </c:pt>
                <c:pt idx="21">
                  <c:v>40057.0</c:v>
                </c:pt>
                <c:pt idx="22">
                  <c:v>40087.0</c:v>
                </c:pt>
                <c:pt idx="23">
                  <c:v>40118.0</c:v>
                </c:pt>
                <c:pt idx="24">
                  <c:v>40148.0</c:v>
                </c:pt>
                <c:pt idx="25">
                  <c:v>40179.0</c:v>
                </c:pt>
                <c:pt idx="26">
                  <c:v>40210.0</c:v>
                </c:pt>
                <c:pt idx="27">
                  <c:v>40238.0</c:v>
                </c:pt>
                <c:pt idx="28">
                  <c:v>40269.0</c:v>
                </c:pt>
                <c:pt idx="29">
                  <c:v>40299.0</c:v>
                </c:pt>
                <c:pt idx="30">
                  <c:v>40330.0</c:v>
                </c:pt>
                <c:pt idx="31">
                  <c:v>40360.0</c:v>
                </c:pt>
                <c:pt idx="32">
                  <c:v>40391.0</c:v>
                </c:pt>
                <c:pt idx="33">
                  <c:v>40422.0</c:v>
                </c:pt>
                <c:pt idx="34">
                  <c:v>40452.0</c:v>
                </c:pt>
                <c:pt idx="35">
                  <c:v>40483.0</c:v>
                </c:pt>
                <c:pt idx="36">
                  <c:v>40513.0</c:v>
                </c:pt>
                <c:pt idx="37">
                  <c:v>40544.0</c:v>
                </c:pt>
                <c:pt idx="38">
                  <c:v>40575.0</c:v>
                </c:pt>
                <c:pt idx="39">
                  <c:v>40603.0</c:v>
                </c:pt>
                <c:pt idx="40">
                  <c:v>40634.0</c:v>
                </c:pt>
                <c:pt idx="41">
                  <c:v>40664.0</c:v>
                </c:pt>
                <c:pt idx="42">
                  <c:v>40695.0</c:v>
                </c:pt>
                <c:pt idx="43">
                  <c:v>40725.0</c:v>
                </c:pt>
                <c:pt idx="44">
                  <c:v>40756.0</c:v>
                </c:pt>
                <c:pt idx="45">
                  <c:v>40787.0</c:v>
                </c:pt>
                <c:pt idx="46">
                  <c:v>40817.0</c:v>
                </c:pt>
                <c:pt idx="47">
                  <c:v>40848.0</c:v>
                </c:pt>
                <c:pt idx="48">
                  <c:v>40878.0</c:v>
                </c:pt>
                <c:pt idx="49">
                  <c:v>40909.0</c:v>
                </c:pt>
                <c:pt idx="50">
                  <c:v>40940.0</c:v>
                </c:pt>
                <c:pt idx="51">
                  <c:v>40969.0</c:v>
                </c:pt>
                <c:pt idx="52">
                  <c:v>41000.0</c:v>
                </c:pt>
                <c:pt idx="53">
                  <c:v>41030.0</c:v>
                </c:pt>
                <c:pt idx="54">
                  <c:v>41061.0</c:v>
                </c:pt>
                <c:pt idx="55">
                  <c:v>41091.0</c:v>
                </c:pt>
                <c:pt idx="56">
                  <c:v>41122.0</c:v>
                </c:pt>
                <c:pt idx="57">
                  <c:v>41153.0</c:v>
                </c:pt>
                <c:pt idx="58">
                  <c:v>41183.0</c:v>
                </c:pt>
                <c:pt idx="59">
                  <c:v>41214.0</c:v>
                </c:pt>
                <c:pt idx="60">
                  <c:v>41244.0</c:v>
                </c:pt>
                <c:pt idx="61">
                  <c:v>41275.0</c:v>
                </c:pt>
                <c:pt idx="62">
                  <c:v>41306.0</c:v>
                </c:pt>
                <c:pt idx="63">
                  <c:v>41334.0</c:v>
                </c:pt>
                <c:pt idx="64">
                  <c:v>41365.0</c:v>
                </c:pt>
                <c:pt idx="65">
                  <c:v>41395.0</c:v>
                </c:pt>
                <c:pt idx="66">
                  <c:v>41426.0</c:v>
                </c:pt>
                <c:pt idx="67">
                  <c:v>41456.0</c:v>
                </c:pt>
                <c:pt idx="68">
                  <c:v>41487.0</c:v>
                </c:pt>
                <c:pt idx="69">
                  <c:v>41518.0</c:v>
                </c:pt>
                <c:pt idx="70">
                  <c:v>41548.0</c:v>
                </c:pt>
                <c:pt idx="71">
                  <c:v>41579.0</c:v>
                </c:pt>
                <c:pt idx="72">
                  <c:v>41609.0</c:v>
                </c:pt>
                <c:pt idx="73">
                  <c:v>41640.0</c:v>
                </c:pt>
                <c:pt idx="74">
                  <c:v>41671.0</c:v>
                </c:pt>
                <c:pt idx="75">
                  <c:v>41699.0</c:v>
                </c:pt>
                <c:pt idx="76">
                  <c:v>41730.0</c:v>
                </c:pt>
                <c:pt idx="77">
                  <c:v>41760.0</c:v>
                </c:pt>
                <c:pt idx="78">
                  <c:v>41791.0</c:v>
                </c:pt>
                <c:pt idx="79">
                  <c:v>41821.0</c:v>
                </c:pt>
                <c:pt idx="80">
                  <c:v>41852.0</c:v>
                </c:pt>
                <c:pt idx="81">
                  <c:v>41883.0</c:v>
                </c:pt>
                <c:pt idx="82">
                  <c:v>41913.0</c:v>
                </c:pt>
                <c:pt idx="83">
                  <c:v>41944.0</c:v>
                </c:pt>
                <c:pt idx="84">
                  <c:v>41974.0</c:v>
                </c:pt>
                <c:pt idx="85">
                  <c:v>42005.0</c:v>
                </c:pt>
                <c:pt idx="86">
                  <c:v>42036.0</c:v>
                </c:pt>
                <c:pt idx="87">
                  <c:v>42064.0</c:v>
                </c:pt>
                <c:pt idx="88">
                  <c:v>42095.0</c:v>
                </c:pt>
                <c:pt idx="89">
                  <c:v>42125.0</c:v>
                </c:pt>
                <c:pt idx="90">
                  <c:v>42156.0</c:v>
                </c:pt>
                <c:pt idx="91">
                  <c:v>42186.0</c:v>
                </c:pt>
                <c:pt idx="92">
                  <c:v>42217.0</c:v>
                </c:pt>
                <c:pt idx="93">
                  <c:v>42248.0</c:v>
                </c:pt>
                <c:pt idx="94">
                  <c:v>42278.0</c:v>
                </c:pt>
                <c:pt idx="95">
                  <c:v>42309.0</c:v>
                </c:pt>
                <c:pt idx="96">
                  <c:v>42339.0</c:v>
                </c:pt>
                <c:pt idx="97">
                  <c:v>42370.0</c:v>
                </c:pt>
                <c:pt idx="98">
                  <c:v>42401.0</c:v>
                </c:pt>
                <c:pt idx="99">
                  <c:v>42430.0</c:v>
                </c:pt>
                <c:pt idx="100">
                  <c:v>42461.0</c:v>
                </c:pt>
                <c:pt idx="101">
                  <c:v>42491.0</c:v>
                </c:pt>
                <c:pt idx="102">
                  <c:v>42522.0</c:v>
                </c:pt>
                <c:pt idx="103">
                  <c:v>42552.0</c:v>
                </c:pt>
              </c:numCache>
            </c:numRef>
          </c:cat>
          <c:val>
            <c:numRef>
              <c:f>Sheet1!$B$2:$B$105</c:f>
              <c:numCache>
                <c:formatCode>"£"#,##0.00</c:formatCode>
                <c:ptCount val="104"/>
                <c:pt idx="0">
                  <c:v>9.871302602001094</c:v>
                </c:pt>
                <c:pt idx="1">
                  <c:v>9.79378803730134</c:v>
                </c:pt>
                <c:pt idx="2">
                  <c:v>10.77780732843109</c:v>
                </c:pt>
                <c:pt idx="3">
                  <c:v>12.74661711033963</c:v>
                </c:pt>
                <c:pt idx="4">
                  <c:v>17.27104787892892</c:v>
                </c:pt>
                <c:pt idx="5">
                  <c:v>15.66631672476217</c:v>
                </c:pt>
                <c:pt idx="6">
                  <c:v>12.05359822110728</c:v>
                </c:pt>
                <c:pt idx="7">
                  <c:v>7.216592022758335</c:v>
                </c:pt>
                <c:pt idx="8">
                  <c:v>5.02863161940894</c:v>
                </c:pt>
                <c:pt idx="9">
                  <c:v>1.764474059060944</c:v>
                </c:pt>
                <c:pt idx="10">
                  <c:v>3.477215490294497</c:v>
                </c:pt>
                <c:pt idx="11">
                  <c:v>5.907408799861344</c:v>
                </c:pt>
                <c:pt idx="12">
                  <c:v>15.01732837389699</c:v>
                </c:pt>
                <c:pt idx="13">
                  <c:v>16.00900317943734</c:v>
                </c:pt>
                <c:pt idx="14">
                  <c:v>4.453137910559349</c:v>
                </c:pt>
                <c:pt idx="15">
                  <c:v>-1.298181050977917</c:v>
                </c:pt>
                <c:pt idx="16">
                  <c:v>-1.738915889209352</c:v>
                </c:pt>
                <c:pt idx="17">
                  <c:v>7.700813735018244</c:v>
                </c:pt>
                <c:pt idx="18">
                  <c:v>17.0972983519668</c:v>
                </c:pt>
                <c:pt idx="19">
                  <c:v>16.92347855742315</c:v>
                </c:pt>
                <c:pt idx="20">
                  <c:v>18.5048200365689</c:v>
                </c:pt>
                <c:pt idx="21">
                  <c:v>21.19325248839147</c:v>
                </c:pt>
                <c:pt idx="22">
                  <c:v>21.16589646942577</c:v>
                </c:pt>
                <c:pt idx="23">
                  <c:v>18.26267536894931</c:v>
                </c:pt>
                <c:pt idx="24">
                  <c:v>10.88730265502307</c:v>
                </c:pt>
                <c:pt idx="25">
                  <c:v>5.280129994758795</c:v>
                </c:pt>
                <c:pt idx="26">
                  <c:v>11.98211532103352</c:v>
                </c:pt>
                <c:pt idx="27">
                  <c:v>14.96013639133372</c:v>
                </c:pt>
                <c:pt idx="28">
                  <c:v>8.916215161785658</c:v>
                </c:pt>
                <c:pt idx="29">
                  <c:v>4.334700222102241</c:v>
                </c:pt>
                <c:pt idx="30">
                  <c:v>-1.5130722882339</c:v>
                </c:pt>
                <c:pt idx="31">
                  <c:v>-0.159698152039425</c:v>
                </c:pt>
                <c:pt idx="32">
                  <c:v>0.155128405733933</c:v>
                </c:pt>
                <c:pt idx="33">
                  <c:v>-0.0450141639149138</c:v>
                </c:pt>
                <c:pt idx="34">
                  <c:v>-0.686044118918403</c:v>
                </c:pt>
                <c:pt idx="35">
                  <c:v>-1.578216195602636</c:v>
                </c:pt>
                <c:pt idx="36">
                  <c:v>-5.57269258288494</c:v>
                </c:pt>
                <c:pt idx="37">
                  <c:v>-2.397459729304387</c:v>
                </c:pt>
                <c:pt idx="38">
                  <c:v>-4.523299334168428</c:v>
                </c:pt>
                <c:pt idx="39">
                  <c:v>-2.097294616577415</c:v>
                </c:pt>
                <c:pt idx="40">
                  <c:v>-5.112026760895389</c:v>
                </c:pt>
                <c:pt idx="41">
                  <c:v>-4.327568651602006</c:v>
                </c:pt>
                <c:pt idx="42">
                  <c:v>-3.834601379631124</c:v>
                </c:pt>
                <c:pt idx="43">
                  <c:v>-4.377683299207432</c:v>
                </c:pt>
                <c:pt idx="44">
                  <c:v>-6.085442241913768</c:v>
                </c:pt>
                <c:pt idx="45">
                  <c:v>-10.27590753765668</c:v>
                </c:pt>
                <c:pt idx="46">
                  <c:v>-10.60938131869068</c:v>
                </c:pt>
                <c:pt idx="47">
                  <c:v>-10.11388629189122</c:v>
                </c:pt>
                <c:pt idx="48">
                  <c:v>-7.997115303311715</c:v>
                </c:pt>
                <c:pt idx="49">
                  <c:v>-8.962642197265498</c:v>
                </c:pt>
                <c:pt idx="50">
                  <c:v>-9.11707129250186</c:v>
                </c:pt>
                <c:pt idx="51">
                  <c:v>-9.798395693597795</c:v>
                </c:pt>
                <c:pt idx="52">
                  <c:v>-3.25236070085191</c:v>
                </c:pt>
                <c:pt idx="53">
                  <c:v>0.737909168976728</c:v>
                </c:pt>
                <c:pt idx="54">
                  <c:v>2.312369444906835</c:v>
                </c:pt>
                <c:pt idx="55">
                  <c:v>2.886810935352457</c:v>
                </c:pt>
                <c:pt idx="56">
                  <c:v>4.705733037965331</c:v>
                </c:pt>
                <c:pt idx="57">
                  <c:v>6.967218821914344</c:v>
                </c:pt>
                <c:pt idx="58">
                  <c:v>4.525533471429354</c:v>
                </c:pt>
                <c:pt idx="59">
                  <c:v>4.36848353297921</c:v>
                </c:pt>
                <c:pt idx="60">
                  <c:v>2.993727735154323</c:v>
                </c:pt>
                <c:pt idx="61">
                  <c:v>2.635080309727868</c:v>
                </c:pt>
                <c:pt idx="62">
                  <c:v>0.724909598098805</c:v>
                </c:pt>
                <c:pt idx="63">
                  <c:v>-2.17113432638945</c:v>
                </c:pt>
                <c:pt idx="64">
                  <c:v>4.603445468363077</c:v>
                </c:pt>
                <c:pt idx="65">
                  <c:v>2.919731333483866</c:v>
                </c:pt>
                <c:pt idx="66">
                  <c:v>5.061721730411023</c:v>
                </c:pt>
                <c:pt idx="67">
                  <c:v>-0.195907850381161</c:v>
                </c:pt>
                <c:pt idx="68">
                  <c:v>-2.017255113937721</c:v>
                </c:pt>
                <c:pt idx="69">
                  <c:v>-1.065076308300263</c:v>
                </c:pt>
                <c:pt idx="70">
                  <c:v>1.970261016422228</c:v>
                </c:pt>
                <c:pt idx="71">
                  <c:v>1.439456143249856</c:v>
                </c:pt>
                <c:pt idx="72">
                  <c:v>2.63161525064146</c:v>
                </c:pt>
                <c:pt idx="73">
                  <c:v>5.37607359924465</c:v>
                </c:pt>
                <c:pt idx="74">
                  <c:v>8.216514312928724</c:v>
                </c:pt>
                <c:pt idx="75">
                  <c:v>9.710374792151297</c:v>
                </c:pt>
                <c:pt idx="76">
                  <c:v>3.430397099896539</c:v>
                </c:pt>
                <c:pt idx="77">
                  <c:v>3.864389929936749</c:v>
                </c:pt>
                <c:pt idx="78">
                  <c:v>-0.752467923519589</c:v>
                </c:pt>
                <c:pt idx="79">
                  <c:v>5.884699726900692</c:v>
                </c:pt>
                <c:pt idx="80">
                  <c:v>6.86217269255468</c:v>
                </c:pt>
                <c:pt idx="81">
                  <c:v>7.988431143639162</c:v>
                </c:pt>
                <c:pt idx="82">
                  <c:v>9.050466769337846</c:v>
                </c:pt>
                <c:pt idx="83">
                  <c:v>13.39421063792565</c:v>
                </c:pt>
                <c:pt idx="84">
                  <c:v>16.97510114497163</c:v>
                </c:pt>
                <c:pt idx="85">
                  <c:v>16.40043168209769</c:v>
                </c:pt>
                <c:pt idx="86">
                  <c:v>17.11130556937917</c:v>
                </c:pt>
                <c:pt idx="87">
                  <c:v>19.8716893415999</c:v>
                </c:pt>
                <c:pt idx="88">
                  <c:v>18.70821520159318</c:v>
                </c:pt>
                <c:pt idx="89">
                  <c:v>18.29788281970241</c:v>
                </c:pt>
                <c:pt idx="90">
                  <c:v>19.14673831059457</c:v>
                </c:pt>
                <c:pt idx="91">
                  <c:v>18.7937679227395</c:v>
                </c:pt>
                <c:pt idx="92">
                  <c:v>20.08290315340673</c:v>
                </c:pt>
                <c:pt idx="93">
                  <c:v>20.16390878998846</c:v>
                </c:pt>
                <c:pt idx="94">
                  <c:v>19.50851127080636</c:v>
                </c:pt>
                <c:pt idx="95">
                  <c:v>15.92817668921151</c:v>
                </c:pt>
                <c:pt idx="96">
                  <c:v>13.47598371384504</c:v>
                </c:pt>
                <c:pt idx="97">
                  <c:v>13.18160729589607</c:v>
                </c:pt>
                <c:pt idx="98">
                  <c:v>12.2328214839784</c:v>
                </c:pt>
                <c:pt idx="99">
                  <c:v>11.11702695800381</c:v>
                </c:pt>
                <c:pt idx="100">
                  <c:v>13.50422935705353</c:v>
                </c:pt>
                <c:pt idx="101">
                  <c:v>12.86559719249567</c:v>
                </c:pt>
                <c:pt idx="102">
                  <c:v>12.72711183810122</c:v>
                </c:pt>
                <c:pt idx="103">
                  <c:v>11.12129469026104</c:v>
                </c:pt>
              </c:numCache>
            </c:numRef>
          </c:val>
          <c:smooth val="0"/>
        </c:ser>
        <c:ser>
          <c:idx val="1"/>
          <c:order val="1"/>
          <c:tx>
            <c:strRef>
              <c:f>Sheet1!$C$1</c:f>
              <c:strCache>
                <c:ptCount val="1"/>
                <c:pt idx="0">
                  <c:v>Asda Income Tracker excluding Bonuses</c:v>
                </c:pt>
              </c:strCache>
            </c:strRef>
          </c:tx>
          <c:spPr>
            <a:ln w="31750">
              <a:solidFill>
                <a:srgbClr val="A72120"/>
              </a:solidFill>
            </a:ln>
          </c:spPr>
          <c:marker>
            <c:symbol val="none"/>
          </c:marker>
          <c:cat>
            <c:numRef>
              <c:f>Sheet1!$A$2:$A$105</c:f>
              <c:numCache>
                <c:formatCode>mmm\-yy</c:formatCode>
                <c:ptCount val="104"/>
                <c:pt idx="0">
                  <c:v>39417.0</c:v>
                </c:pt>
                <c:pt idx="1">
                  <c:v>39448.0</c:v>
                </c:pt>
                <c:pt idx="2">
                  <c:v>39479.0</c:v>
                </c:pt>
                <c:pt idx="3">
                  <c:v>39508.0</c:v>
                </c:pt>
                <c:pt idx="4">
                  <c:v>39539.0</c:v>
                </c:pt>
                <c:pt idx="5">
                  <c:v>39569.0</c:v>
                </c:pt>
                <c:pt idx="6">
                  <c:v>39600.0</c:v>
                </c:pt>
                <c:pt idx="7">
                  <c:v>39630.0</c:v>
                </c:pt>
                <c:pt idx="8">
                  <c:v>39661.0</c:v>
                </c:pt>
                <c:pt idx="9">
                  <c:v>39692.0</c:v>
                </c:pt>
                <c:pt idx="10">
                  <c:v>39722.0</c:v>
                </c:pt>
                <c:pt idx="11">
                  <c:v>39753.0</c:v>
                </c:pt>
                <c:pt idx="12">
                  <c:v>39783.0</c:v>
                </c:pt>
                <c:pt idx="13">
                  <c:v>39814.0</c:v>
                </c:pt>
                <c:pt idx="14">
                  <c:v>39845.0</c:v>
                </c:pt>
                <c:pt idx="15">
                  <c:v>39873.0</c:v>
                </c:pt>
                <c:pt idx="16">
                  <c:v>39904.0</c:v>
                </c:pt>
                <c:pt idx="17">
                  <c:v>39934.0</c:v>
                </c:pt>
                <c:pt idx="18">
                  <c:v>39965.0</c:v>
                </c:pt>
                <c:pt idx="19">
                  <c:v>39995.0</c:v>
                </c:pt>
                <c:pt idx="20">
                  <c:v>40026.0</c:v>
                </c:pt>
                <c:pt idx="21">
                  <c:v>40057.0</c:v>
                </c:pt>
                <c:pt idx="22">
                  <c:v>40087.0</c:v>
                </c:pt>
                <c:pt idx="23">
                  <c:v>40118.0</c:v>
                </c:pt>
                <c:pt idx="24">
                  <c:v>40148.0</c:v>
                </c:pt>
                <c:pt idx="25">
                  <c:v>40179.0</c:v>
                </c:pt>
                <c:pt idx="26">
                  <c:v>40210.0</c:v>
                </c:pt>
                <c:pt idx="27">
                  <c:v>40238.0</c:v>
                </c:pt>
                <c:pt idx="28">
                  <c:v>40269.0</c:v>
                </c:pt>
                <c:pt idx="29">
                  <c:v>40299.0</c:v>
                </c:pt>
                <c:pt idx="30">
                  <c:v>40330.0</c:v>
                </c:pt>
                <c:pt idx="31">
                  <c:v>40360.0</c:v>
                </c:pt>
                <c:pt idx="32">
                  <c:v>40391.0</c:v>
                </c:pt>
                <c:pt idx="33">
                  <c:v>40422.0</c:v>
                </c:pt>
                <c:pt idx="34">
                  <c:v>40452.0</c:v>
                </c:pt>
                <c:pt idx="35">
                  <c:v>40483.0</c:v>
                </c:pt>
                <c:pt idx="36">
                  <c:v>40513.0</c:v>
                </c:pt>
                <c:pt idx="37">
                  <c:v>40544.0</c:v>
                </c:pt>
                <c:pt idx="38">
                  <c:v>40575.0</c:v>
                </c:pt>
                <c:pt idx="39">
                  <c:v>40603.0</c:v>
                </c:pt>
                <c:pt idx="40">
                  <c:v>40634.0</c:v>
                </c:pt>
                <c:pt idx="41">
                  <c:v>40664.0</c:v>
                </c:pt>
                <c:pt idx="42">
                  <c:v>40695.0</c:v>
                </c:pt>
                <c:pt idx="43">
                  <c:v>40725.0</c:v>
                </c:pt>
                <c:pt idx="44">
                  <c:v>40756.0</c:v>
                </c:pt>
                <c:pt idx="45">
                  <c:v>40787.0</c:v>
                </c:pt>
                <c:pt idx="46">
                  <c:v>40817.0</c:v>
                </c:pt>
                <c:pt idx="47">
                  <c:v>40848.0</c:v>
                </c:pt>
                <c:pt idx="48">
                  <c:v>40878.0</c:v>
                </c:pt>
                <c:pt idx="49">
                  <c:v>40909.0</c:v>
                </c:pt>
                <c:pt idx="50">
                  <c:v>40940.0</c:v>
                </c:pt>
                <c:pt idx="51">
                  <c:v>40969.0</c:v>
                </c:pt>
                <c:pt idx="52">
                  <c:v>41000.0</c:v>
                </c:pt>
                <c:pt idx="53">
                  <c:v>41030.0</c:v>
                </c:pt>
                <c:pt idx="54">
                  <c:v>41061.0</c:v>
                </c:pt>
                <c:pt idx="55">
                  <c:v>41091.0</c:v>
                </c:pt>
                <c:pt idx="56">
                  <c:v>41122.0</c:v>
                </c:pt>
                <c:pt idx="57">
                  <c:v>41153.0</c:v>
                </c:pt>
                <c:pt idx="58">
                  <c:v>41183.0</c:v>
                </c:pt>
                <c:pt idx="59">
                  <c:v>41214.0</c:v>
                </c:pt>
                <c:pt idx="60">
                  <c:v>41244.0</c:v>
                </c:pt>
                <c:pt idx="61">
                  <c:v>41275.0</c:v>
                </c:pt>
                <c:pt idx="62">
                  <c:v>41306.0</c:v>
                </c:pt>
                <c:pt idx="63">
                  <c:v>41334.0</c:v>
                </c:pt>
                <c:pt idx="64">
                  <c:v>41365.0</c:v>
                </c:pt>
                <c:pt idx="65">
                  <c:v>41395.0</c:v>
                </c:pt>
                <c:pt idx="66">
                  <c:v>41426.0</c:v>
                </c:pt>
                <c:pt idx="67">
                  <c:v>41456.0</c:v>
                </c:pt>
                <c:pt idx="68">
                  <c:v>41487.0</c:v>
                </c:pt>
                <c:pt idx="69">
                  <c:v>41518.0</c:v>
                </c:pt>
                <c:pt idx="70">
                  <c:v>41548.0</c:v>
                </c:pt>
                <c:pt idx="71">
                  <c:v>41579.0</c:v>
                </c:pt>
                <c:pt idx="72">
                  <c:v>41609.0</c:v>
                </c:pt>
                <c:pt idx="73">
                  <c:v>41640.0</c:v>
                </c:pt>
                <c:pt idx="74">
                  <c:v>41671.0</c:v>
                </c:pt>
                <c:pt idx="75">
                  <c:v>41699.0</c:v>
                </c:pt>
                <c:pt idx="76">
                  <c:v>41730.0</c:v>
                </c:pt>
                <c:pt idx="77">
                  <c:v>41760.0</c:v>
                </c:pt>
                <c:pt idx="78">
                  <c:v>41791.0</c:v>
                </c:pt>
                <c:pt idx="79">
                  <c:v>41821.0</c:v>
                </c:pt>
                <c:pt idx="80">
                  <c:v>41852.0</c:v>
                </c:pt>
                <c:pt idx="81">
                  <c:v>41883.0</c:v>
                </c:pt>
                <c:pt idx="82">
                  <c:v>41913.0</c:v>
                </c:pt>
                <c:pt idx="83">
                  <c:v>41944.0</c:v>
                </c:pt>
                <c:pt idx="84">
                  <c:v>41974.0</c:v>
                </c:pt>
                <c:pt idx="85">
                  <c:v>42005.0</c:v>
                </c:pt>
                <c:pt idx="86">
                  <c:v>42036.0</c:v>
                </c:pt>
                <c:pt idx="87">
                  <c:v>42064.0</c:v>
                </c:pt>
                <c:pt idx="88">
                  <c:v>42095.0</c:v>
                </c:pt>
                <c:pt idx="89">
                  <c:v>42125.0</c:v>
                </c:pt>
                <c:pt idx="90">
                  <c:v>42156.0</c:v>
                </c:pt>
                <c:pt idx="91">
                  <c:v>42186.0</c:v>
                </c:pt>
                <c:pt idx="92">
                  <c:v>42217.0</c:v>
                </c:pt>
                <c:pt idx="93">
                  <c:v>42248.0</c:v>
                </c:pt>
                <c:pt idx="94">
                  <c:v>42278.0</c:v>
                </c:pt>
                <c:pt idx="95">
                  <c:v>42309.0</c:v>
                </c:pt>
                <c:pt idx="96">
                  <c:v>42339.0</c:v>
                </c:pt>
                <c:pt idx="97">
                  <c:v>42370.0</c:v>
                </c:pt>
                <c:pt idx="98">
                  <c:v>42401.0</c:v>
                </c:pt>
                <c:pt idx="99">
                  <c:v>42430.0</c:v>
                </c:pt>
                <c:pt idx="100">
                  <c:v>42461.0</c:v>
                </c:pt>
                <c:pt idx="101">
                  <c:v>42491.0</c:v>
                </c:pt>
                <c:pt idx="102">
                  <c:v>42522.0</c:v>
                </c:pt>
                <c:pt idx="103">
                  <c:v>42552.0</c:v>
                </c:pt>
              </c:numCache>
            </c:numRef>
          </c:cat>
          <c:val>
            <c:numRef>
              <c:f>Sheet1!$C$2:$C$105</c:f>
              <c:numCache>
                <c:formatCode>"£"#,##0.00</c:formatCode>
                <c:ptCount val="104"/>
                <c:pt idx="0">
                  <c:v>8.95033778064112</c:v>
                </c:pt>
                <c:pt idx="1">
                  <c:v>9.98318753092343</c:v>
                </c:pt>
                <c:pt idx="2">
                  <c:v>10.39162461191552</c:v>
                </c:pt>
                <c:pt idx="3">
                  <c:v>10.74179582788406</c:v>
                </c:pt>
                <c:pt idx="4">
                  <c:v>14.72023388162478</c:v>
                </c:pt>
                <c:pt idx="5">
                  <c:v>13.22897301058907</c:v>
                </c:pt>
                <c:pt idx="6">
                  <c:v>10.78879850859215</c:v>
                </c:pt>
                <c:pt idx="7">
                  <c:v>6.010070646683175</c:v>
                </c:pt>
                <c:pt idx="8">
                  <c:v>4.978125165066501</c:v>
                </c:pt>
                <c:pt idx="9">
                  <c:v>2.318508173438999</c:v>
                </c:pt>
                <c:pt idx="10">
                  <c:v>3.801325010493372</c:v>
                </c:pt>
                <c:pt idx="11">
                  <c:v>6.859308741365851</c:v>
                </c:pt>
                <c:pt idx="12">
                  <c:v>16.278856867299</c:v>
                </c:pt>
                <c:pt idx="13">
                  <c:v>18.43876638174429</c:v>
                </c:pt>
                <c:pt idx="14">
                  <c:v>16.98515878405902</c:v>
                </c:pt>
                <c:pt idx="15">
                  <c:v>18.1360269265154</c:v>
                </c:pt>
                <c:pt idx="16">
                  <c:v>17.13650320923546</c:v>
                </c:pt>
                <c:pt idx="17">
                  <c:v>17.60310955214203</c:v>
                </c:pt>
                <c:pt idx="18">
                  <c:v>20.62231307045073</c:v>
                </c:pt>
                <c:pt idx="19">
                  <c:v>21.77378118031169</c:v>
                </c:pt>
                <c:pt idx="20">
                  <c:v>22.19648301606111</c:v>
                </c:pt>
                <c:pt idx="21">
                  <c:v>24.30970839111313</c:v>
                </c:pt>
                <c:pt idx="22">
                  <c:v>23.6627426342062</c:v>
                </c:pt>
                <c:pt idx="23">
                  <c:v>20.42961515156992</c:v>
                </c:pt>
                <c:pt idx="24">
                  <c:v>11.07061719754449</c:v>
                </c:pt>
                <c:pt idx="25">
                  <c:v>5.721333640438274</c:v>
                </c:pt>
                <c:pt idx="26">
                  <c:v>7.12306058562507</c:v>
                </c:pt>
                <c:pt idx="27">
                  <c:v>5.63111499372468</c:v>
                </c:pt>
                <c:pt idx="28">
                  <c:v>-0.370678851744287</c:v>
                </c:pt>
                <c:pt idx="29">
                  <c:v>-0.0320735063406801</c:v>
                </c:pt>
                <c:pt idx="30">
                  <c:v>-0.946487662339393</c:v>
                </c:pt>
                <c:pt idx="31">
                  <c:v>-0.428590551629611</c:v>
                </c:pt>
                <c:pt idx="32">
                  <c:v>0.436171292291817</c:v>
                </c:pt>
                <c:pt idx="33">
                  <c:v>0.537814429048297</c:v>
                </c:pt>
                <c:pt idx="34">
                  <c:v>-0.0881865905366795</c:v>
                </c:pt>
                <c:pt idx="35">
                  <c:v>-1.254422951758102</c:v>
                </c:pt>
                <c:pt idx="36">
                  <c:v>-4.125060970445076</c:v>
                </c:pt>
                <c:pt idx="37">
                  <c:v>-3.773103697415536</c:v>
                </c:pt>
                <c:pt idx="38">
                  <c:v>-5.377399494101156</c:v>
                </c:pt>
                <c:pt idx="39">
                  <c:v>-5.155037365986799</c:v>
                </c:pt>
                <c:pt idx="40">
                  <c:v>-6.225693958792533</c:v>
                </c:pt>
                <c:pt idx="41">
                  <c:v>-6.77283398511969</c:v>
                </c:pt>
                <c:pt idx="42">
                  <c:v>-6.529835525257624</c:v>
                </c:pt>
                <c:pt idx="43">
                  <c:v>-8.395103915250617</c:v>
                </c:pt>
                <c:pt idx="44">
                  <c:v>-10.33172650226749</c:v>
                </c:pt>
                <c:pt idx="45">
                  <c:v>-12.89819163139697</c:v>
                </c:pt>
                <c:pt idx="46">
                  <c:v>-12.11079578994815</c:v>
                </c:pt>
                <c:pt idx="47">
                  <c:v>-11.0826595598017</c:v>
                </c:pt>
                <c:pt idx="48">
                  <c:v>-8.712186612495656</c:v>
                </c:pt>
                <c:pt idx="49">
                  <c:v>-8.015219047995515</c:v>
                </c:pt>
                <c:pt idx="50">
                  <c:v>-7.082025017495027</c:v>
                </c:pt>
                <c:pt idx="51">
                  <c:v>-6.929663281466503</c:v>
                </c:pt>
                <c:pt idx="52">
                  <c:v>-1.166058642149437</c:v>
                </c:pt>
                <c:pt idx="53">
                  <c:v>1.950110514788946</c:v>
                </c:pt>
                <c:pt idx="54">
                  <c:v>3.516569586797686</c:v>
                </c:pt>
                <c:pt idx="55">
                  <c:v>4.829805004868774</c:v>
                </c:pt>
                <c:pt idx="56">
                  <c:v>6.32557782924931</c:v>
                </c:pt>
                <c:pt idx="57">
                  <c:v>6.93096010508316</c:v>
                </c:pt>
                <c:pt idx="58">
                  <c:v>4.192399020339565</c:v>
                </c:pt>
                <c:pt idx="59">
                  <c:v>4.056640249524548</c:v>
                </c:pt>
                <c:pt idx="60">
                  <c:v>2.971873675307336</c:v>
                </c:pt>
                <c:pt idx="61">
                  <c:v>2.387259195967658</c:v>
                </c:pt>
                <c:pt idx="62">
                  <c:v>0.466726427846368</c:v>
                </c:pt>
                <c:pt idx="63">
                  <c:v>-0.770392352171655</c:v>
                </c:pt>
                <c:pt idx="64">
                  <c:v>1.364275532659519</c:v>
                </c:pt>
                <c:pt idx="65">
                  <c:v>-0.865678072077969</c:v>
                </c:pt>
                <c:pt idx="66">
                  <c:v>-0.437793249551078</c:v>
                </c:pt>
                <c:pt idx="67">
                  <c:v>-2.023125705795394</c:v>
                </c:pt>
                <c:pt idx="68">
                  <c:v>-3.3037477831366</c:v>
                </c:pt>
                <c:pt idx="69">
                  <c:v>-2.135865367290535</c:v>
                </c:pt>
                <c:pt idx="70">
                  <c:v>0.859962791669204</c:v>
                </c:pt>
                <c:pt idx="71">
                  <c:v>0.345975609031086</c:v>
                </c:pt>
                <c:pt idx="72">
                  <c:v>1.245927641595187</c:v>
                </c:pt>
                <c:pt idx="73">
                  <c:v>3.877980412229647</c:v>
                </c:pt>
                <c:pt idx="74">
                  <c:v>5.876054348322157</c:v>
                </c:pt>
                <c:pt idx="75">
                  <c:v>6.249121003867401</c:v>
                </c:pt>
                <c:pt idx="76">
                  <c:v>3.142062324857704</c:v>
                </c:pt>
                <c:pt idx="77">
                  <c:v>4.231939274441231</c:v>
                </c:pt>
                <c:pt idx="78">
                  <c:v>2.045032434114432</c:v>
                </c:pt>
                <c:pt idx="79">
                  <c:v>4.86416152925193</c:v>
                </c:pt>
                <c:pt idx="80">
                  <c:v>6.21266343586018</c:v>
                </c:pt>
                <c:pt idx="81">
                  <c:v>7.828613470391416</c:v>
                </c:pt>
                <c:pt idx="82">
                  <c:v>8.852333186211012</c:v>
                </c:pt>
                <c:pt idx="83">
                  <c:v>12.4331796402497</c:v>
                </c:pt>
                <c:pt idx="84">
                  <c:v>15.1581070473926</c:v>
                </c:pt>
                <c:pt idx="85">
                  <c:v>15.12731753651343</c:v>
                </c:pt>
                <c:pt idx="86">
                  <c:v>15.99656800600019</c:v>
                </c:pt>
                <c:pt idx="87">
                  <c:v>17.7280902687097</c:v>
                </c:pt>
                <c:pt idx="88">
                  <c:v>17.77116863217435</c:v>
                </c:pt>
                <c:pt idx="89">
                  <c:v>16.95795076897605</c:v>
                </c:pt>
                <c:pt idx="90">
                  <c:v>18.25483120252483</c:v>
                </c:pt>
                <c:pt idx="91">
                  <c:v>17.8931544364345</c:v>
                </c:pt>
                <c:pt idx="92">
                  <c:v>18.31382951979515</c:v>
                </c:pt>
                <c:pt idx="93">
                  <c:v>18.37037204930231</c:v>
                </c:pt>
                <c:pt idx="94">
                  <c:v>16.62848316679219</c:v>
                </c:pt>
                <c:pt idx="95">
                  <c:v>13.95711641370491</c:v>
                </c:pt>
                <c:pt idx="96">
                  <c:v>12.3710188364529</c:v>
                </c:pt>
                <c:pt idx="97">
                  <c:v>11.67523069335977</c:v>
                </c:pt>
                <c:pt idx="98">
                  <c:v>12.45788554167297</c:v>
                </c:pt>
                <c:pt idx="99">
                  <c:v>11.33136790807617</c:v>
                </c:pt>
                <c:pt idx="100">
                  <c:v>13.27384317717372</c:v>
                </c:pt>
                <c:pt idx="101">
                  <c:v>13.27623519996655</c:v>
                </c:pt>
                <c:pt idx="102">
                  <c:v>11.67042139605735</c:v>
                </c:pt>
                <c:pt idx="103">
                  <c:v>10.38220904844707</c:v>
                </c:pt>
              </c:numCache>
            </c:numRef>
          </c:val>
          <c:smooth val="0"/>
        </c:ser>
        <c:dLbls>
          <c:showLegendKey val="0"/>
          <c:showVal val="0"/>
          <c:showCatName val="0"/>
          <c:showSerName val="0"/>
          <c:showPercent val="0"/>
          <c:showBubbleSize val="0"/>
        </c:dLbls>
        <c:marker val="1"/>
        <c:smooth val="0"/>
        <c:axId val="-2083695448"/>
        <c:axId val="-2065500728"/>
      </c:lineChart>
      <c:dateAx>
        <c:axId val="-2083695448"/>
        <c:scaling>
          <c:orientation val="minMax"/>
          <c:min val="40360.0"/>
        </c:scaling>
        <c:delete val="0"/>
        <c:axPos val="b"/>
        <c:numFmt formatCode="mmm\-yy" sourceLinked="1"/>
        <c:majorTickMark val="out"/>
        <c:minorTickMark val="none"/>
        <c:tickLblPos val="low"/>
        <c:spPr>
          <a:ln>
            <a:solidFill>
              <a:schemeClr val="tx1"/>
            </a:solidFill>
          </a:ln>
        </c:spPr>
        <c:txPr>
          <a:bodyPr rot="-5400000" vert="horz"/>
          <a:lstStyle/>
          <a:p>
            <a:pPr>
              <a:defRPr/>
            </a:pPr>
            <a:endParaRPr lang="en-US"/>
          </a:p>
        </c:txPr>
        <c:crossAx val="-2065500728"/>
        <c:crosses val="autoZero"/>
        <c:auto val="1"/>
        <c:lblOffset val="100"/>
        <c:baseTimeUnit val="months"/>
        <c:majorUnit val="3.0"/>
        <c:majorTimeUnit val="months"/>
      </c:dateAx>
      <c:valAx>
        <c:axId val="-2065500728"/>
        <c:scaling>
          <c:orientation val="minMax"/>
        </c:scaling>
        <c:delete val="0"/>
        <c:axPos val="l"/>
        <c:majorGridlines>
          <c:spPr>
            <a:ln>
              <a:solidFill>
                <a:schemeClr val="bg1">
                  <a:lumMod val="75000"/>
                </a:schemeClr>
              </a:solidFill>
            </a:ln>
          </c:spPr>
        </c:majorGridlines>
        <c:numFmt formatCode="&quot;£&quot;#,##0" sourceLinked="0"/>
        <c:majorTickMark val="out"/>
        <c:minorTickMark val="none"/>
        <c:tickLblPos val="nextTo"/>
        <c:crossAx val="-2083695448"/>
        <c:crosses val="autoZero"/>
        <c:crossBetween val="midCat"/>
      </c:valAx>
    </c:plotArea>
    <c:legend>
      <c:legendPos val="b"/>
      <c:layout/>
      <c:overlay val="0"/>
    </c:legend>
    <c:plotVisOnly val="1"/>
    <c:dispBlanksAs val="gap"/>
    <c:showDLblsOverMax val="0"/>
  </c:chart>
  <c:txPr>
    <a:bodyPr/>
    <a:lstStyle/>
    <a:p>
      <a:pPr>
        <a:defRPr sz="1600" b="1">
          <a:latin typeface="Arial" pitchFamily="34" charset="0"/>
          <a:cs typeface="Arial"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12m MA IT exc bonus</c:v>
                </c:pt>
              </c:strCache>
            </c:strRef>
          </c:tx>
          <c:spPr>
            <a:solidFill>
              <a:srgbClr val="FFCC00"/>
            </a:solidFill>
          </c:spPr>
          <c:invertIfNegative val="0"/>
          <c:cat>
            <c:numRef>
              <c:f>Sheet1!$A$2:$A$104</c:f>
              <c:numCache>
                <c:formatCode>mmm\-yy</c:formatCode>
                <c:ptCount val="103"/>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numCache>
            </c:numRef>
          </c:cat>
          <c:val>
            <c:numRef>
              <c:f>Sheet1!$B$2:$B$104</c:f>
              <c:numCache>
                <c:formatCode>General</c:formatCode>
                <c:ptCount val="103"/>
                <c:pt idx="0">
                  <c:v>144.8704088946114</c:v>
                </c:pt>
                <c:pt idx="1">
                  <c:v>145.736377612271</c:v>
                </c:pt>
                <c:pt idx="2">
                  <c:v>146.6315272645946</c:v>
                </c:pt>
                <c:pt idx="3">
                  <c:v>147.8582134213967</c:v>
                </c:pt>
                <c:pt idx="4">
                  <c:v>148.9606278389458</c:v>
                </c:pt>
                <c:pt idx="5">
                  <c:v>149.8596943813285</c:v>
                </c:pt>
                <c:pt idx="6">
                  <c:v>150.3605336018854</c:v>
                </c:pt>
                <c:pt idx="7">
                  <c:v>150.7753773656409</c:v>
                </c:pt>
                <c:pt idx="8">
                  <c:v>150.9685863800942</c:v>
                </c:pt>
                <c:pt idx="9">
                  <c:v>151.285363464302</c:v>
                </c:pt>
                <c:pt idx="10">
                  <c:v>151.8569725260824</c:v>
                </c:pt>
                <c:pt idx="11">
                  <c:v>153.2135439316907</c:v>
                </c:pt>
                <c:pt idx="12">
                  <c:v>154.750107796836</c:v>
                </c:pt>
                <c:pt idx="13">
                  <c:v>156.1655376955076</c:v>
                </c:pt>
                <c:pt idx="14">
                  <c:v>157.6768732727172</c:v>
                </c:pt>
                <c:pt idx="15">
                  <c:v>159.1049152068202</c:v>
                </c:pt>
                <c:pt idx="16">
                  <c:v>160.571841002832</c:v>
                </c:pt>
                <c:pt idx="17">
                  <c:v>162.2903670920363</c:v>
                </c:pt>
                <c:pt idx="18">
                  <c:v>164.1048488570623</c:v>
                </c:pt>
                <c:pt idx="19">
                  <c:v>165.9545557750673</c:v>
                </c:pt>
                <c:pt idx="20">
                  <c:v>167.9803648076601</c:v>
                </c:pt>
                <c:pt idx="21">
                  <c:v>169.9522600271773</c:v>
                </c:pt>
                <c:pt idx="22">
                  <c:v>171.6547279564748</c:v>
                </c:pt>
                <c:pt idx="23">
                  <c:v>172.5772793896035</c:v>
                </c:pt>
                <c:pt idx="24">
                  <c:v>173.0540571929733</c:v>
                </c:pt>
                <c:pt idx="25">
                  <c:v>173.6476455751087</c:v>
                </c:pt>
                <c:pt idx="26">
                  <c:v>174.1169051579192</c:v>
                </c:pt>
                <c:pt idx="27">
                  <c:v>174.0860152536071</c:v>
                </c:pt>
                <c:pt idx="28">
                  <c:v>174.0833424614121</c:v>
                </c:pt>
                <c:pt idx="29">
                  <c:v>174.0044684895505</c:v>
                </c:pt>
                <c:pt idx="30">
                  <c:v>173.968752610248</c:v>
                </c:pt>
                <c:pt idx="31">
                  <c:v>174.005100217939</c:v>
                </c:pt>
                <c:pt idx="32">
                  <c:v>174.0499180870264</c:v>
                </c:pt>
                <c:pt idx="33">
                  <c:v>174.0425692044816</c:v>
                </c:pt>
                <c:pt idx="34">
                  <c:v>173.9380339585018</c:v>
                </c:pt>
                <c:pt idx="35">
                  <c:v>173.5942788776314</c:v>
                </c:pt>
                <c:pt idx="36">
                  <c:v>173.2798535695134</c:v>
                </c:pt>
                <c:pt idx="37">
                  <c:v>172.831736945005</c:v>
                </c:pt>
                <c:pt idx="38">
                  <c:v>172.4021504978394</c:v>
                </c:pt>
                <c:pt idx="39">
                  <c:v>171.88334266794</c:v>
                </c:pt>
                <c:pt idx="40">
                  <c:v>171.3189398358467</c:v>
                </c:pt>
                <c:pt idx="41">
                  <c:v>170.7747868754086</c:v>
                </c:pt>
                <c:pt idx="42">
                  <c:v>170.075194882471</c:v>
                </c:pt>
                <c:pt idx="43">
                  <c:v>169.2142176739487</c:v>
                </c:pt>
                <c:pt idx="44">
                  <c:v>168.1393683713323</c:v>
                </c:pt>
                <c:pt idx="45">
                  <c:v>167.1301353888366</c:v>
                </c:pt>
                <c:pt idx="46">
                  <c:v>166.2065804255198</c:v>
                </c:pt>
                <c:pt idx="47">
                  <c:v>165.4805648744785</c:v>
                </c:pt>
                <c:pt idx="48">
                  <c:v>164.8126299538122</c:v>
                </c:pt>
                <c:pt idx="49">
                  <c:v>164.2224612023543</c:v>
                </c:pt>
                <c:pt idx="50">
                  <c:v>163.6449892622321</c:v>
                </c:pt>
                <c:pt idx="51">
                  <c:v>163.5478177087197</c:v>
                </c:pt>
                <c:pt idx="52">
                  <c:v>163.7103269182854</c:v>
                </c:pt>
                <c:pt idx="53">
                  <c:v>164.0033743838518</c:v>
                </c:pt>
                <c:pt idx="54">
                  <c:v>164.4058581342576</c:v>
                </c:pt>
                <c:pt idx="55">
                  <c:v>164.9329896200284</c:v>
                </c:pt>
                <c:pt idx="56">
                  <c:v>165.5105696287853</c:v>
                </c:pt>
                <c:pt idx="57">
                  <c:v>165.8599362138136</c:v>
                </c:pt>
                <c:pt idx="58">
                  <c:v>166.1979895679407</c:v>
                </c:pt>
                <c:pt idx="59">
                  <c:v>166.4456457075495</c:v>
                </c:pt>
                <c:pt idx="60">
                  <c:v>166.6445839738801</c:v>
                </c:pt>
                <c:pt idx="61">
                  <c:v>166.6834778428674</c:v>
                </c:pt>
                <c:pt idx="62">
                  <c:v>166.6192784801864</c:v>
                </c:pt>
                <c:pt idx="63">
                  <c:v>166.7329681079081</c:v>
                </c:pt>
                <c:pt idx="64">
                  <c:v>166.6608282685682</c:v>
                </c:pt>
                <c:pt idx="65">
                  <c:v>166.6243454977723</c:v>
                </c:pt>
                <c:pt idx="66">
                  <c:v>166.455751688956</c:v>
                </c:pt>
                <c:pt idx="67">
                  <c:v>166.1804393736947</c:v>
                </c:pt>
                <c:pt idx="68">
                  <c:v>166.0024505930871</c:v>
                </c:pt>
                <c:pt idx="69">
                  <c:v>166.0741141590596</c:v>
                </c:pt>
                <c:pt idx="70">
                  <c:v>166.1029454598122</c:v>
                </c:pt>
                <c:pt idx="71">
                  <c:v>166.2067727632784</c:v>
                </c:pt>
                <c:pt idx="72">
                  <c:v>166.529937797631</c:v>
                </c:pt>
                <c:pt idx="73">
                  <c:v>167.0196089933244</c:v>
                </c:pt>
                <c:pt idx="74">
                  <c:v>167.54036907698</c:v>
                </c:pt>
                <c:pt idx="75">
                  <c:v>167.8022076040515</c:v>
                </c:pt>
                <c:pt idx="76">
                  <c:v>168.1548692102549</c:v>
                </c:pt>
                <c:pt idx="77">
                  <c:v>168.3252885797645</c:v>
                </c:pt>
                <c:pt idx="78">
                  <c:v>168.7306353738688</c:v>
                </c:pt>
                <c:pt idx="79">
                  <c:v>169.2483573268571</c:v>
                </c:pt>
                <c:pt idx="80">
                  <c:v>169.9007417827231</c:v>
                </c:pt>
                <c:pt idx="81">
                  <c:v>170.6384362149074</c:v>
                </c:pt>
                <c:pt idx="82">
                  <c:v>171.6745345182614</c:v>
                </c:pt>
                <c:pt idx="83">
                  <c:v>172.9377101055442</c:v>
                </c:pt>
                <c:pt idx="84">
                  <c:v>174.1983199002537</c:v>
                </c:pt>
                <c:pt idx="85">
                  <c:v>175.531367234087</c:v>
                </c:pt>
                <c:pt idx="86">
                  <c:v>177.0087080898128</c:v>
                </c:pt>
                <c:pt idx="87">
                  <c:v>178.4896388091607</c:v>
                </c:pt>
                <c:pt idx="88">
                  <c:v>179.902801373242</c:v>
                </c:pt>
                <c:pt idx="89">
                  <c:v>181.4240373067858</c:v>
                </c:pt>
                <c:pt idx="90">
                  <c:v>182.9151335098219</c:v>
                </c:pt>
                <c:pt idx="91">
                  <c:v>184.4412859698049</c:v>
                </c:pt>
                <c:pt idx="92">
                  <c:v>185.9721503072467</c:v>
                </c:pt>
                <c:pt idx="93">
                  <c:v>187.3578572378127</c:v>
                </c:pt>
                <c:pt idx="94">
                  <c:v>188.5209502722882</c:v>
                </c:pt>
                <c:pt idx="95">
                  <c:v>189.5518685086593</c:v>
                </c:pt>
                <c:pt idx="96">
                  <c:v>190.5248043997726</c:v>
                </c:pt>
                <c:pt idx="97">
                  <c:v>191.5629615282453</c:v>
                </c:pt>
                <c:pt idx="98">
                  <c:v>192.5072421872517</c:v>
                </c:pt>
                <c:pt idx="99">
                  <c:v>193.6133957853494</c:v>
                </c:pt>
                <c:pt idx="100">
                  <c:v>194.71974871868</c:v>
                </c:pt>
                <c:pt idx="101">
                  <c:v>195.6922838350181</c:v>
                </c:pt>
                <c:pt idx="102">
                  <c:v>196.5574679223887</c:v>
                </c:pt>
              </c:numCache>
            </c:numRef>
          </c:val>
        </c:ser>
        <c:dLbls>
          <c:showLegendKey val="0"/>
          <c:showVal val="0"/>
          <c:showCatName val="0"/>
          <c:showSerName val="0"/>
          <c:showPercent val="0"/>
          <c:showBubbleSize val="0"/>
        </c:dLbls>
        <c:gapWidth val="50"/>
        <c:axId val="-2065556472"/>
        <c:axId val="-2065632872"/>
      </c:barChart>
      <c:dateAx>
        <c:axId val="-2065556472"/>
        <c:scaling>
          <c:orientation val="minMax"/>
          <c:min val="40360.0"/>
        </c:scaling>
        <c:delete val="0"/>
        <c:axPos val="b"/>
        <c:numFmt formatCode="mmm\-yy" sourceLinked="1"/>
        <c:majorTickMark val="out"/>
        <c:minorTickMark val="none"/>
        <c:tickLblPos val="nextTo"/>
        <c:txPr>
          <a:bodyPr rot="-5400000" vert="horz"/>
          <a:lstStyle/>
          <a:p>
            <a:pPr>
              <a:defRPr/>
            </a:pPr>
            <a:endParaRPr lang="en-US"/>
          </a:p>
        </c:txPr>
        <c:crossAx val="-2065632872"/>
        <c:crosses val="autoZero"/>
        <c:auto val="1"/>
        <c:lblOffset val="100"/>
        <c:baseTimeUnit val="months"/>
        <c:majorUnit val="3.0"/>
        <c:majorTimeUnit val="months"/>
      </c:dateAx>
      <c:valAx>
        <c:axId val="-2065632872"/>
        <c:scaling>
          <c:orientation val="minMax"/>
          <c:min val="130.0"/>
        </c:scaling>
        <c:delete val="0"/>
        <c:axPos val="l"/>
        <c:majorGridlines>
          <c:spPr>
            <a:ln>
              <a:solidFill>
                <a:schemeClr val="bg1">
                  <a:lumMod val="75000"/>
                </a:schemeClr>
              </a:solidFill>
            </a:ln>
          </c:spPr>
        </c:majorGridlines>
        <c:numFmt formatCode="&quot;£&quot;#,##0" sourceLinked="0"/>
        <c:majorTickMark val="out"/>
        <c:minorTickMark val="none"/>
        <c:tickLblPos val="nextTo"/>
        <c:crossAx val="-2065556472"/>
        <c:crosses val="autoZero"/>
        <c:crossBetween val="between"/>
      </c:val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Nov-14</c:v>
                </c:pt>
              </c:strCache>
            </c:strRef>
          </c:tx>
          <c:spPr>
            <a:ln>
              <a:solidFill>
                <a:schemeClr val="tx1">
                  <a:lumMod val="75000"/>
                  <a:lumOff val="25000"/>
                </a:schemeClr>
              </a:solidFill>
            </a:ln>
          </c:spPr>
          <c:invertIfNegative val="0"/>
          <c:dPt>
            <c:idx val="0"/>
            <c:invertIfNegative val="0"/>
            <c:bubble3D val="0"/>
            <c:spPr>
              <a:solidFill>
                <a:srgbClr val="FFCC00"/>
              </a:solidFill>
              <a:ln>
                <a:solidFill>
                  <a:schemeClr val="tx1">
                    <a:lumMod val="75000"/>
                    <a:lumOff val="25000"/>
                  </a:schemeClr>
                </a:solidFill>
              </a:ln>
            </c:spPr>
          </c:dPt>
          <c:dPt>
            <c:idx val="1"/>
            <c:invertIfNegative val="0"/>
            <c:bubble3D val="0"/>
            <c:spPr>
              <a:solidFill>
                <a:srgbClr val="A72120"/>
              </a:solidFill>
              <a:ln>
                <a:solidFill>
                  <a:schemeClr val="tx1">
                    <a:lumMod val="75000"/>
                    <a:lumOff val="25000"/>
                  </a:schemeClr>
                </a:solidFill>
              </a:ln>
            </c:spPr>
          </c:dPt>
          <c:dPt>
            <c:idx val="2"/>
            <c:invertIfNegative val="0"/>
            <c:bubble3D val="0"/>
            <c:spPr>
              <a:solidFill>
                <a:srgbClr val="009900"/>
              </a:solidFill>
              <a:ln>
                <a:solidFill>
                  <a:schemeClr val="tx1">
                    <a:lumMod val="75000"/>
                    <a:lumOff val="25000"/>
                  </a:schemeClr>
                </a:solidFill>
              </a:ln>
            </c:spPr>
          </c:dPt>
          <c:cat>
            <c:strRef>
              <c:f>Sheet1!$A$2:$A$4</c:f>
              <c:strCache>
                <c:ptCount val="3"/>
                <c:pt idx="0">
                  <c:v>Income Tracker</c:v>
                </c:pt>
                <c:pt idx="1">
                  <c:v>Essential spending</c:v>
                </c:pt>
                <c:pt idx="2">
                  <c:v>Net Income</c:v>
                </c:pt>
              </c:strCache>
            </c:strRef>
          </c:cat>
          <c:val>
            <c:numRef>
              <c:f>Sheet1!$B$2:$B$4</c:f>
              <c:numCache>
                <c:formatCode>General</c:formatCode>
                <c:ptCount val="3"/>
                <c:pt idx="0" formatCode="0.00">
                  <c:v>10.38220904844707</c:v>
                </c:pt>
                <c:pt idx="1">
                  <c:v>-2.386454065249608</c:v>
                </c:pt>
                <c:pt idx="2" formatCode="0.00">
                  <c:v>12.76866311369667</c:v>
                </c:pt>
              </c:numCache>
            </c:numRef>
          </c:val>
        </c:ser>
        <c:dLbls>
          <c:showLegendKey val="0"/>
          <c:showVal val="0"/>
          <c:showCatName val="0"/>
          <c:showSerName val="0"/>
          <c:showPercent val="0"/>
          <c:showBubbleSize val="0"/>
        </c:dLbls>
        <c:gapWidth val="150"/>
        <c:axId val="-2140412648"/>
        <c:axId val="2048802456"/>
      </c:barChart>
      <c:catAx>
        <c:axId val="-2140412648"/>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low"/>
        <c:spPr>
          <a:ln>
            <a:solidFill>
              <a:schemeClr val="tx1"/>
            </a:solidFill>
          </a:ln>
        </c:spPr>
        <c:crossAx val="2048802456"/>
        <c:crosses val="autoZero"/>
        <c:auto val="1"/>
        <c:lblAlgn val="ctr"/>
        <c:lblOffset val="100"/>
        <c:noMultiLvlLbl val="0"/>
      </c:catAx>
      <c:valAx>
        <c:axId val="2048802456"/>
        <c:scaling>
          <c:orientation val="minMax"/>
        </c:scaling>
        <c:delete val="0"/>
        <c:axPos val="b"/>
        <c:majorGridlines>
          <c:spPr>
            <a:ln>
              <a:solidFill>
                <a:schemeClr val="bg1">
                  <a:lumMod val="75000"/>
                </a:schemeClr>
              </a:solidFill>
            </a:ln>
          </c:spPr>
        </c:majorGridlines>
        <c:numFmt formatCode="&quot;£&quot;#,##0" sourceLinked="0"/>
        <c:majorTickMark val="out"/>
        <c:minorTickMark val="none"/>
        <c:tickLblPos val="nextTo"/>
        <c:crossAx val="-2140412648"/>
        <c:crosses val="autoZero"/>
        <c:crossBetween val="between"/>
      </c:valAx>
    </c:plotArea>
    <c:plotVisOnly val="1"/>
    <c:dispBlanksAs val="gap"/>
    <c:showDLblsOverMax val="0"/>
  </c:chart>
  <c:txPr>
    <a:bodyPr/>
    <a:lstStyle/>
    <a:p>
      <a:pPr>
        <a:defRPr sz="1200" b="1">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CPI</c:v>
                </c:pt>
              </c:strCache>
            </c:strRef>
          </c:tx>
          <c:spPr>
            <a:ln>
              <a:solidFill>
                <a:srgbClr val="A72120"/>
              </a:solidFill>
            </a:ln>
          </c:spPr>
          <c:marker>
            <c:symbol val="none"/>
          </c:marker>
          <c:cat>
            <c:numRef>
              <c:f>Sheet1!$A$2:$A$200</c:f>
              <c:numCache>
                <c:formatCode>mmm\-yy</c:formatCode>
                <c:ptCount val="199"/>
                <c:pt idx="0">
                  <c:v>36526.0</c:v>
                </c:pt>
                <c:pt idx="1">
                  <c:v>36557.0</c:v>
                </c:pt>
                <c:pt idx="2">
                  <c:v>36586.0</c:v>
                </c:pt>
                <c:pt idx="3">
                  <c:v>36617.0</c:v>
                </c:pt>
                <c:pt idx="4">
                  <c:v>36647.0</c:v>
                </c:pt>
                <c:pt idx="5">
                  <c:v>36678.0</c:v>
                </c:pt>
                <c:pt idx="6">
                  <c:v>36708.0</c:v>
                </c:pt>
                <c:pt idx="7">
                  <c:v>36739.0</c:v>
                </c:pt>
                <c:pt idx="8">
                  <c:v>36770.0</c:v>
                </c:pt>
                <c:pt idx="9">
                  <c:v>36800.0</c:v>
                </c:pt>
                <c:pt idx="10">
                  <c:v>36831.0</c:v>
                </c:pt>
                <c:pt idx="11">
                  <c:v>36861.0</c:v>
                </c:pt>
                <c:pt idx="12">
                  <c:v>36892.0</c:v>
                </c:pt>
                <c:pt idx="13">
                  <c:v>36923.0</c:v>
                </c:pt>
                <c:pt idx="14">
                  <c:v>36951.0</c:v>
                </c:pt>
                <c:pt idx="15">
                  <c:v>36982.0</c:v>
                </c:pt>
                <c:pt idx="16">
                  <c:v>37012.0</c:v>
                </c:pt>
                <c:pt idx="17">
                  <c:v>37043.0</c:v>
                </c:pt>
                <c:pt idx="18">
                  <c:v>37073.0</c:v>
                </c:pt>
                <c:pt idx="19">
                  <c:v>37104.0</c:v>
                </c:pt>
                <c:pt idx="20">
                  <c:v>37135.0</c:v>
                </c:pt>
                <c:pt idx="21">
                  <c:v>37165.0</c:v>
                </c:pt>
                <c:pt idx="22">
                  <c:v>37196.0</c:v>
                </c:pt>
                <c:pt idx="23">
                  <c:v>37226.0</c:v>
                </c:pt>
                <c:pt idx="24">
                  <c:v>37257.0</c:v>
                </c:pt>
                <c:pt idx="25">
                  <c:v>37288.0</c:v>
                </c:pt>
                <c:pt idx="26">
                  <c:v>37316.0</c:v>
                </c:pt>
                <c:pt idx="27">
                  <c:v>37347.0</c:v>
                </c:pt>
                <c:pt idx="28">
                  <c:v>37377.0</c:v>
                </c:pt>
                <c:pt idx="29">
                  <c:v>37408.0</c:v>
                </c:pt>
                <c:pt idx="30">
                  <c:v>37438.0</c:v>
                </c:pt>
                <c:pt idx="31">
                  <c:v>37469.0</c:v>
                </c:pt>
                <c:pt idx="32">
                  <c:v>37500.0</c:v>
                </c:pt>
                <c:pt idx="33">
                  <c:v>37530.0</c:v>
                </c:pt>
                <c:pt idx="34">
                  <c:v>37561.0</c:v>
                </c:pt>
                <c:pt idx="35">
                  <c:v>37591.0</c:v>
                </c:pt>
                <c:pt idx="36">
                  <c:v>37622.0</c:v>
                </c:pt>
                <c:pt idx="37">
                  <c:v>37653.0</c:v>
                </c:pt>
                <c:pt idx="38">
                  <c:v>37681.0</c:v>
                </c:pt>
                <c:pt idx="39">
                  <c:v>37712.0</c:v>
                </c:pt>
                <c:pt idx="40">
                  <c:v>37742.0</c:v>
                </c:pt>
                <c:pt idx="41">
                  <c:v>37773.0</c:v>
                </c:pt>
                <c:pt idx="42">
                  <c:v>37803.0</c:v>
                </c:pt>
                <c:pt idx="43">
                  <c:v>37834.0</c:v>
                </c:pt>
                <c:pt idx="44">
                  <c:v>37865.0</c:v>
                </c:pt>
                <c:pt idx="45">
                  <c:v>37895.0</c:v>
                </c:pt>
                <c:pt idx="46">
                  <c:v>37926.0</c:v>
                </c:pt>
                <c:pt idx="47">
                  <c:v>37956.0</c:v>
                </c:pt>
                <c:pt idx="48">
                  <c:v>37987.0</c:v>
                </c:pt>
                <c:pt idx="49">
                  <c:v>38018.0</c:v>
                </c:pt>
                <c:pt idx="50">
                  <c:v>38047.0</c:v>
                </c:pt>
                <c:pt idx="51">
                  <c:v>38078.0</c:v>
                </c:pt>
                <c:pt idx="52">
                  <c:v>38108.0</c:v>
                </c:pt>
                <c:pt idx="53">
                  <c:v>38139.0</c:v>
                </c:pt>
                <c:pt idx="54">
                  <c:v>38169.0</c:v>
                </c:pt>
                <c:pt idx="55">
                  <c:v>38200.0</c:v>
                </c:pt>
                <c:pt idx="56">
                  <c:v>38231.0</c:v>
                </c:pt>
                <c:pt idx="57">
                  <c:v>38261.0</c:v>
                </c:pt>
                <c:pt idx="58">
                  <c:v>38292.0</c:v>
                </c:pt>
                <c:pt idx="59">
                  <c:v>38322.0</c:v>
                </c:pt>
                <c:pt idx="60">
                  <c:v>38353.0</c:v>
                </c:pt>
                <c:pt idx="61">
                  <c:v>38384.0</c:v>
                </c:pt>
                <c:pt idx="62">
                  <c:v>38412.0</c:v>
                </c:pt>
                <c:pt idx="63">
                  <c:v>38443.0</c:v>
                </c:pt>
                <c:pt idx="64">
                  <c:v>38473.0</c:v>
                </c:pt>
                <c:pt idx="65">
                  <c:v>38504.0</c:v>
                </c:pt>
                <c:pt idx="66">
                  <c:v>38534.0</c:v>
                </c:pt>
                <c:pt idx="67">
                  <c:v>38565.0</c:v>
                </c:pt>
                <c:pt idx="68">
                  <c:v>38596.0</c:v>
                </c:pt>
                <c:pt idx="69">
                  <c:v>38626.0</c:v>
                </c:pt>
                <c:pt idx="70">
                  <c:v>38657.0</c:v>
                </c:pt>
                <c:pt idx="71">
                  <c:v>38687.0</c:v>
                </c:pt>
                <c:pt idx="72">
                  <c:v>38718.0</c:v>
                </c:pt>
                <c:pt idx="73">
                  <c:v>38749.0</c:v>
                </c:pt>
                <c:pt idx="74">
                  <c:v>38777.0</c:v>
                </c:pt>
                <c:pt idx="75">
                  <c:v>38808.0</c:v>
                </c:pt>
                <c:pt idx="76">
                  <c:v>38838.0</c:v>
                </c:pt>
                <c:pt idx="77">
                  <c:v>38869.0</c:v>
                </c:pt>
                <c:pt idx="78">
                  <c:v>38899.0</c:v>
                </c:pt>
                <c:pt idx="79">
                  <c:v>38930.0</c:v>
                </c:pt>
                <c:pt idx="80">
                  <c:v>38961.0</c:v>
                </c:pt>
                <c:pt idx="81">
                  <c:v>38991.0</c:v>
                </c:pt>
                <c:pt idx="82">
                  <c:v>39022.0</c:v>
                </c:pt>
                <c:pt idx="83">
                  <c:v>39052.0</c:v>
                </c:pt>
                <c:pt idx="84">
                  <c:v>39083.0</c:v>
                </c:pt>
                <c:pt idx="85">
                  <c:v>39114.0</c:v>
                </c:pt>
                <c:pt idx="86">
                  <c:v>39142.0</c:v>
                </c:pt>
                <c:pt idx="87">
                  <c:v>39173.0</c:v>
                </c:pt>
                <c:pt idx="88">
                  <c:v>39203.0</c:v>
                </c:pt>
                <c:pt idx="89">
                  <c:v>39234.0</c:v>
                </c:pt>
                <c:pt idx="90">
                  <c:v>39264.0</c:v>
                </c:pt>
                <c:pt idx="91">
                  <c:v>39295.0</c:v>
                </c:pt>
                <c:pt idx="92">
                  <c:v>39326.0</c:v>
                </c:pt>
                <c:pt idx="93">
                  <c:v>39356.0</c:v>
                </c:pt>
                <c:pt idx="94">
                  <c:v>39387.0</c:v>
                </c:pt>
                <c:pt idx="95">
                  <c:v>39417.0</c:v>
                </c:pt>
                <c:pt idx="96">
                  <c:v>39448.0</c:v>
                </c:pt>
                <c:pt idx="97">
                  <c:v>39479.0</c:v>
                </c:pt>
                <c:pt idx="98">
                  <c:v>39508.0</c:v>
                </c:pt>
                <c:pt idx="99">
                  <c:v>39539.0</c:v>
                </c:pt>
                <c:pt idx="100">
                  <c:v>39569.0</c:v>
                </c:pt>
                <c:pt idx="101">
                  <c:v>39600.0</c:v>
                </c:pt>
                <c:pt idx="102">
                  <c:v>39630.0</c:v>
                </c:pt>
                <c:pt idx="103">
                  <c:v>39661.0</c:v>
                </c:pt>
                <c:pt idx="104">
                  <c:v>39692.0</c:v>
                </c:pt>
                <c:pt idx="105">
                  <c:v>39722.0</c:v>
                </c:pt>
                <c:pt idx="106">
                  <c:v>39753.0</c:v>
                </c:pt>
                <c:pt idx="107">
                  <c:v>39783.0</c:v>
                </c:pt>
                <c:pt idx="108">
                  <c:v>39814.0</c:v>
                </c:pt>
                <c:pt idx="109">
                  <c:v>39845.0</c:v>
                </c:pt>
                <c:pt idx="110">
                  <c:v>39873.0</c:v>
                </c:pt>
                <c:pt idx="111">
                  <c:v>39904.0</c:v>
                </c:pt>
                <c:pt idx="112">
                  <c:v>39934.0</c:v>
                </c:pt>
                <c:pt idx="113">
                  <c:v>39965.0</c:v>
                </c:pt>
                <c:pt idx="114">
                  <c:v>39995.0</c:v>
                </c:pt>
                <c:pt idx="115">
                  <c:v>40026.0</c:v>
                </c:pt>
                <c:pt idx="116">
                  <c:v>40057.0</c:v>
                </c:pt>
                <c:pt idx="117">
                  <c:v>40087.0</c:v>
                </c:pt>
                <c:pt idx="118">
                  <c:v>40118.0</c:v>
                </c:pt>
                <c:pt idx="119">
                  <c:v>40148.0</c:v>
                </c:pt>
                <c:pt idx="120">
                  <c:v>40179.0</c:v>
                </c:pt>
                <c:pt idx="121">
                  <c:v>40210.0</c:v>
                </c:pt>
                <c:pt idx="122">
                  <c:v>40238.0</c:v>
                </c:pt>
                <c:pt idx="123">
                  <c:v>40269.0</c:v>
                </c:pt>
                <c:pt idx="124">
                  <c:v>40299.0</c:v>
                </c:pt>
                <c:pt idx="125">
                  <c:v>40330.0</c:v>
                </c:pt>
                <c:pt idx="126">
                  <c:v>40360.0</c:v>
                </c:pt>
                <c:pt idx="127">
                  <c:v>40391.0</c:v>
                </c:pt>
                <c:pt idx="128">
                  <c:v>40422.0</c:v>
                </c:pt>
                <c:pt idx="129">
                  <c:v>40452.0</c:v>
                </c:pt>
                <c:pt idx="130">
                  <c:v>40483.0</c:v>
                </c:pt>
                <c:pt idx="131">
                  <c:v>40513.0</c:v>
                </c:pt>
                <c:pt idx="132">
                  <c:v>40544.0</c:v>
                </c:pt>
                <c:pt idx="133">
                  <c:v>40575.0</c:v>
                </c:pt>
                <c:pt idx="134">
                  <c:v>40603.0</c:v>
                </c:pt>
                <c:pt idx="135">
                  <c:v>40634.0</c:v>
                </c:pt>
                <c:pt idx="136">
                  <c:v>40664.0</c:v>
                </c:pt>
                <c:pt idx="137">
                  <c:v>40695.0</c:v>
                </c:pt>
                <c:pt idx="138">
                  <c:v>40725.0</c:v>
                </c:pt>
                <c:pt idx="139">
                  <c:v>40756.0</c:v>
                </c:pt>
                <c:pt idx="140">
                  <c:v>40787.0</c:v>
                </c:pt>
                <c:pt idx="141">
                  <c:v>40817.0</c:v>
                </c:pt>
                <c:pt idx="142">
                  <c:v>40848.0</c:v>
                </c:pt>
                <c:pt idx="143">
                  <c:v>40878.0</c:v>
                </c:pt>
                <c:pt idx="144">
                  <c:v>40909.0</c:v>
                </c:pt>
                <c:pt idx="145">
                  <c:v>40940.0</c:v>
                </c:pt>
                <c:pt idx="146">
                  <c:v>40969.0</c:v>
                </c:pt>
                <c:pt idx="147">
                  <c:v>41000.0</c:v>
                </c:pt>
                <c:pt idx="148">
                  <c:v>41030.0</c:v>
                </c:pt>
                <c:pt idx="149">
                  <c:v>41061.0</c:v>
                </c:pt>
                <c:pt idx="150">
                  <c:v>41091.0</c:v>
                </c:pt>
                <c:pt idx="151">
                  <c:v>41122.0</c:v>
                </c:pt>
                <c:pt idx="152">
                  <c:v>41153.0</c:v>
                </c:pt>
                <c:pt idx="153">
                  <c:v>41183.0</c:v>
                </c:pt>
                <c:pt idx="154">
                  <c:v>41214.0</c:v>
                </c:pt>
                <c:pt idx="155">
                  <c:v>41244.0</c:v>
                </c:pt>
                <c:pt idx="156">
                  <c:v>41275.0</c:v>
                </c:pt>
                <c:pt idx="157">
                  <c:v>41306.0</c:v>
                </c:pt>
                <c:pt idx="158">
                  <c:v>41334.0</c:v>
                </c:pt>
                <c:pt idx="159">
                  <c:v>41365.0</c:v>
                </c:pt>
                <c:pt idx="160">
                  <c:v>41395.0</c:v>
                </c:pt>
                <c:pt idx="161">
                  <c:v>41426.0</c:v>
                </c:pt>
                <c:pt idx="162">
                  <c:v>41456.0</c:v>
                </c:pt>
                <c:pt idx="163">
                  <c:v>41487.0</c:v>
                </c:pt>
                <c:pt idx="164">
                  <c:v>41518.0</c:v>
                </c:pt>
                <c:pt idx="165">
                  <c:v>41548.0</c:v>
                </c:pt>
                <c:pt idx="166">
                  <c:v>41579.0</c:v>
                </c:pt>
                <c:pt idx="167">
                  <c:v>41609.0</c:v>
                </c:pt>
                <c:pt idx="168">
                  <c:v>41640.0</c:v>
                </c:pt>
                <c:pt idx="169">
                  <c:v>41671.0</c:v>
                </c:pt>
                <c:pt idx="170">
                  <c:v>41699.0</c:v>
                </c:pt>
                <c:pt idx="171">
                  <c:v>41730.0</c:v>
                </c:pt>
                <c:pt idx="172">
                  <c:v>41760.0</c:v>
                </c:pt>
                <c:pt idx="173">
                  <c:v>41791.0</c:v>
                </c:pt>
                <c:pt idx="174">
                  <c:v>41821.0</c:v>
                </c:pt>
                <c:pt idx="175">
                  <c:v>41852.0</c:v>
                </c:pt>
                <c:pt idx="176">
                  <c:v>41883.0</c:v>
                </c:pt>
                <c:pt idx="177">
                  <c:v>41913.0</c:v>
                </c:pt>
                <c:pt idx="178">
                  <c:v>41944.0</c:v>
                </c:pt>
                <c:pt idx="179">
                  <c:v>41974.0</c:v>
                </c:pt>
                <c:pt idx="180">
                  <c:v>42005.0</c:v>
                </c:pt>
                <c:pt idx="181">
                  <c:v>42036.0</c:v>
                </c:pt>
                <c:pt idx="182">
                  <c:v>42064.0</c:v>
                </c:pt>
                <c:pt idx="183">
                  <c:v>42095.0</c:v>
                </c:pt>
                <c:pt idx="184">
                  <c:v>42125.0</c:v>
                </c:pt>
                <c:pt idx="185">
                  <c:v>42156.0</c:v>
                </c:pt>
                <c:pt idx="186">
                  <c:v>42186.0</c:v>
                </c:pt>
                <c:pt idx="187">
                  <c:v>42217.0</c:v>
                </c:pt>
                <c:pt idx="188">
                  <c:v>42248.0</c:v>
                </c:pt>
                <c:pt idx="189">
                  <c:v>42278.0</c:v>
                </c:pt>
                <c:pt idx="190">
                  <c:v>42309.0</c:v>
                </c:pt>
                <c:pt idx="191">
                  <c:v>42339.0</c:v>
                </c:pt>
                <c:pt idx="192">
                  <c:v>42370.0</c:v>
                </c:pt>
                <c:pt idx="193">
                  <c:v>42401.0</c:v>
                </c:pt>
                <c:pt idx="194">
                  <c:v>42430.0</c:v>
                </c:pt>
                <c:pt idx="195">
                  <c:v>42461.0</c:v>
                </c:pt>
                <c:pt idx="196">
                  <c:v>42491.0</c:v>
                </c:pt>
                <c:pt idx="197">
                  <c:v>42522.0</c:v>
                </c:pt>
                <c:pt idx="198">
                  <c:v>42552.0</c:v>
                </c:pt>
              </c:numCache>
            </c:numRef>
          </c:cat>
          <c:val>
            <c:numRef>
              <c:f>Sheet1!$B$2:$B$200</c:f>
              <c:numCache>
                <c:formatCode>0.0%</c:formatCode>
                <c:ptCount val="199"/>
                <c:pt idx="0">
                  <c:v>0.008</c:v>
                </c:pt>
                <c:pt idx="1">
                  <c:v>0.009</c:v>
                </c:pt>
                <c:pt idx="2">
                  <c:v>0.006</c:v>
                </c:pt>
                <c:pt idx="3">
                  <c:v>0.006</c:v>
                </c:pt>
                <c:pt idx="4">
                  <c:v>0.005</c:v>
                </c:pt>
                <c:pt idx="5">
                  <c:v>0.008</c:v>
                </c:pt>
                <c:pt idx="6">
                  <c:v>0.009</c:v>
                </c:pt>
                <c:pt idx="7">
                  <c:v>0.006</c:v>
                </c:pt>
                <c:pt idx="8">
                  <c:v>0.01</c:v>
                </c:pt>
                <c:pt idx="9">
                  <c:v>0.01</c:v>
                </c:pt>
                <c:pt idx="10">
                  <c:v>0.011</c:v>
                </c:pt>
                <c:pt idx="11">
                  <c:v>0.008</c:v>
                </c:pt>
                <c:pt idx="12">
                  <c:v>0.009</c:v>
                </c:pt>
                <c:pt idx="13">
                  <c:v>0.008</c:v>
                </c:pt>
                <c:pt idx="14">
                  <c:v>0.009</c:v>
                </c:pt>
                <c:pt idx="15">
                  <c:v>0.012</c:v>
                </c:pt>
                <c:pt idx="16">
                  <c:v>0.017</c:v>
                </c:pt>
                <c:pt idx="17">
                  <c:v>0.017</c:v>
                </c:pt>
                <c:pt idx="18">
                  <c:v>0.014</c:v>
                </c:pt>
                <c:pt idx="19">
                  <c:v>0.018</c:v>
                </c:pt>
                <c:pt idx="20">
                  <c:v>0.013</c:v>
                </c:pt>
                <c:pt idx="21">
                  <c:v>0.012</c:v>
                </c:pt>
                <c:pt idx="22">
                  <c:v>0.008</c:v>
                </c:pt>
                <c:pt idx="23">
                  <c:v>0.011</c:v>
                </c:pt>
                <c:pt idx="24">
                  <c:v>0.016</c:v>
                </c:pt>
                <c:pt idx="25">
                  <c:v>0.015</c:v>
                </c:pt>
                <c:pt idx="26">
                  <c:v>0.015</c:v>
                </c:pt>
                <c:pt idx="27">
                  <c:v>0.014</c:v>
                </c:pt>
                <c:pt idx="28">
                  <c:v>0.008</c:v>
                </c:pt>
                <c:pt idx="29">
                  <c:v>0.006</c:v>
                </c:pt>
                <c:pt idx="30">
                  <c:v>0.011</c:v>
                </c:pt>
                <c:pt idx="31">
                  <c:v>0.01</c:v>
                </c:pt>
                <c:pt idx="32">
                  <c:v>0.01</c:v>
                </c:pt>
                <c:pt idx="33">
                  <c:v>0.014</c:v>
                </c:pt>
                <c:pt idx="34">
                  <c:v>0.015</c:v>
                </c:pt>
                <c:pt idx="35">
                  <c:v>0.017</c:v>
                </c:pt>
                <c:pt idx="36">
                  <c:v>0.013</c:v>
                </c:pt>
                <c:pt idx="37">
                  <c:v>0.016</c:v>
                </c:pt>
                <c:pt idx="38">
                  <c:v>0.015</c:v>
                </c:pt>
                <c:pt idx="39">
                  <c:v>0.014</c:v>
                </c:pt>
                <c:pt idx="40">
                  <c:v>0.013</c:v>
                </c:pt>
                <c:pt idx="41">
                  <c:v>0.011</c:v>
                </c:pt>
                <c:pt idx="42">
                  <c:v>0.013</c:v>
                </c:pt>
                <c:pt idx="43">
                  <c:v>0.014</c:v>
                </c:pt>
                <c:pt idx="44">
                  <c:v>0.014</c:v>
                </c:pt>
                <c:pt idx="45">
                  <c:v>0.014</c:v>
                </c:pt>
                <c:pt idx="46">
                  <c:v>0.013</c:v>
                </c:pt>
                <c:pt idx="47">
                  <c:v>0.013</c:v>
                </c:pt>
                <c:pt idx="48">
                  <c:v>0.014</c:v>
                </c:pt>
                <c:pt idx="49">
                  <c:v>0.013</c:v>
                </c:pt>
                <c:pt idx="50">
                  <c:v>0.011</c:v>
                </c:pt>
                <c:pt idx="51">
                  <c:v>0.011</c:v>
                </c:pt>
                <c:pt idx="52">
                  <c:v>0.015</c:v>
                </c:pt>
                <c:pt idx="53">
                  <c:v>0.016</c:v>
                </c:pt>
                <c:pt idx="54">
                  <c:v>0.014</c:v>
                </c:pt>
                <c:pt idx="55">
                  <c:v>0.013</c:v>
                </c:pt>
                <c:pt idx="56">
                  <c:v>0.011</c:v>
                </c:pt>
                <c:pt idx="57">
                  <c:v>0.012</c:v>
                </c:pt>
                <c:pt idx="58">
                  <c:v>0.015</c:v>
                </c:pt>
                <c:pt idx="59">
                  <c:v>0.017</c:v>
                </c:pt>
                <c:pt idx="60">
                  <c:v>0.016</c:v>
                </c:pt>
                <c:pt idx="61">
                  <c:v>0.017</c:v>
                </c:pt>
                <c:pt idx="62">
                  <c:v>0.019</c:v>
                </c:pt>
                <c:pt idx="63">
                  <c:v>0.019</c:v>
                </c:pt>
                <c:pt idx="64">
                  <c:v>0.019</c:v>
                </c:pt>
                <c:pt idx="65">
                  <c:v>0.02</c:v>
                </c:pt>
                <c:pt idx="66">
                  <c:v>0.023</c:v>
                </c:pt>
                <c:pt idx="67">
                  <c:v>0.024</c:v>
                </c:pt>
                <c:pt idx="68">
                  <c:v>0.025</c:v>
                </c:pt>
                <c:pt idx="69">
                  <c:v>0.023</c:v>
                </c:pt>
                <c:pt idx="70">
                  <c:v>0.021</c:v>
                </c:pt>
                <c:pt idx="71">
                  <c:v>0.019</c:v>
                </c:pt>
                <c:pt idx="72">
                  <c:v>0.019</c:v>
                </c:pt>
                <c:pt idx="73">
                  <c:v>0.02</c:v>
                </c:pt>
                <c:pt idx="74">
                  <c:v>0.018</c:v>
                </c:pt>
                <c:pt idx="75">
                  <c:v>0.02</c:v>
                </c:pt>
                <c:pt idx="76">
                  <c:v>0.022</c:v>
                </c:pt>
                <c:pt idx="77">
                  <c:v>0.025</c:v>
                </c:pt>
                <c:pt idx="78">
                  <c:v>0.024</c:v>
                </c:pt>
                <c:pt idx="79">
                  <c:v>0.025</c:v>
                </c:pt>
                <c:pt idx="80">
                  <c:v>0.024</c:v>
                </c:pt>
                <c:pt idx="81">
                  <c:v>0.024</c:v>
                </c:pt>
                <c:pt idx="82">
                  <c:v>0.027</c:v>
                </c:pt>
                <c:pt idx="83">
                  <c:v>0.03</c:v>
                </c:pt>
                <c:pt idx="84">
                  <c:v>0.027</c:v>
                </c:pt>
                <c:pt idx="85">
                  <c:v>0.028</c:v>
                </c:pt>
                <c:pt idx="86">
                  <c:v>0.031</c:v>
                </c:pt>
                <c:pt idx="87">
                  <c:v>0.028</c:v>
                </c:pt>
                <c:pt idx="88">
                  <c:v>0.025</c:v>
                </c:pt>
                <c:pt idx="89">
                  <c:v>0.024</c:v>
                </c:pt>
                <c:pt idx="90">
                  <c:v>0.019</c:v>
                </c:pt>
                <c:pt idx="91">
                  <c:v>0.018</c:v>
                </c:pt>
                <c:pt idx="92">
                  <c:v>0.018</c:v>
                </c:pt>
                <c:pt idx="93">
                  <c:v>0.021</c:v>
                </c:pt>
                <c:pt idx="94">
                  <c:v>0.021</c:v>
                </c:pt>
                <c:pt idx="95">
                  <c:v>0.021</c:v>
                </c:pt>
                <c:pt idx="96">
                  <c:v>0.022</c:v>
                </c:pt>
                <c:pt idx="97">
                  <c:v>0.025</c:v>
                </c:pt>
                <c:pt idx="98">
                  <c:v>0.025</c:v>
                </c:pt>
                <c:pt idx="99">
                  <c:v>0.03</c:v>
                </c:pt>
                <c:pt idx="100">
                  <c:v>0.033</c:v>
                </c:pt>
                <c:pt idx="101">
                  <c:v>0.038</c:v>
                </c:pt>
                <c:pt idx="102">
                  <c:v>0.044</c:v>
                </c:pt>
                <c:pt idx="103">
                  <c:v>0.047</c:v>
                </c:pt>
                <c:pt idx="104">
                  <c:v>0.052</c:v>
                </c:pt>
                <c:pt idx="105">
                  <c:v>0.045</c:v>
                </c:pt>
                <c:pt idx="106">
                  <c:v>0.041</c:v>
                </c:pt>
                <c:pt idx="107">
                  <c:v>0.031</c:v>
                </c:pt>
                <c:pt idx="108">
                  <c:v>0.03</c:v>
                </c:pt>
                <c:pt idx="109">
                  <c:v>0.032</c:v>
                </c:pt>
                <c:pt idx="110">
                  <c:v>0.029</c:v>
                </c:pt>
                <c:pt idx="111">
                  <c:v>0.023</c:v>
                </c:pt>
                <c:pt idx="112">
                  <c:v>0.022</c:v>
                </c:pt>
                <c:pt idx="113">
                  <c:v>0.018</c:v>
                </c:pt>
                <c:pt idx="114">
                  <c:v>0.018</c:v>
                </c:pt>
                <c:pt idx="115">
                  <c:v>0.016</c:v>
                </c:pt>
                <c:pt idx="116">
                  <c:v>0.011</c:v>
                </c:pt>
                <c:pt idx="117">
                  <c:v>0.015</c:v>
                </c:pt>
                <c:pt idx="118">
                  <c:v>0.019</c:v>
                </c:pt>
                <c:pt idx="119">
                  <c:v>0.029</c:v>
                </c:pt>
                <c:pt idx="120">
                  <c:v>0.035</c:v>
                </c:pt>
                <c:pt idx="121">
                  <c:v>0.03</c:v>
                </c:pt>
                <c:pt idx="122">
                  <c:v>0.034</c:v>
                </c:pt>
                <c:pt idx="123">
                  <c:v>0.037</c:v>
                </c:pt>
                <c:pt idx="124">
                  <c:v>0.034</c:v>
                </c:pt>
                <c:pt idx="125">
                  <c:v>0.032</c:v>
                </c:pt>
                <c:pt idx="126">
                  <c:v>0.031</c:v>
                </c:pt>
                <c:pt idx="127">
                  <c:v>0.031</c:v>
                </c:pt>
                <c:pt idx="128">
                  <c:v>0.031</c:v>
                </c:pt>
                <c:pt idx="129">
                  <c:v>0.032</c:v>
                </c:pt>
                <c:pt idx="130">
                  <c:v>0.033</c:v>
                </c:pt>
                <c:pt idx="131">
                  <c:v>0.037</c:v>
                </c:pt>
                <c:pt idx="132">
                  <c:v>0.04</c:v>
                </c:pt>
                <c:pt idx="133">
                  <c:v>0.044</c:v>
                </c:pt>
                <c:pt idx="134">
                  <c:v>0.04</c:v>
                </c:pt>
                <c:pt idx="135">
                  <c:v>0.045</c:v>
                </c:pt>
                <c:pt idx="136">
                  <c:v>0.045</c:v>
                </c:pt>
                <c:pt idx="137">
                  <c:v>0.042</c:v>
                </c:pt>
                <c:pt idx="138">
                  <c:v>0.044</c:v>
                </c:pt>
                <c:pt idx="139">
                  <c:v>0.045</c:v>
                </c:pt>
                <c:pt idx="140">
                  <c:v>0.052</c:v>
                </c:pt>
                <c:pt idx="141">
                  <c:v>0.05</c:v>
                </c:pt>
                <c:pt idx="142">
                  <c:v>0.048</c:v>
                </c:pt>
                <c:pt idx="143">
                  <c:v>0.042</c:v>
                </c:pt>
                <c:pt idx="144">
                  <c:v>0.036</c:v>
                </c:pt>
                <c:pt idx="145">
                  <c:v>0.034</c:v>
                </c:pt>
                <c:pt idx="146">
                  <c:v>0.035</c:v>
                </c:pt>
                <c:pt idx="147">
                  <c:v>0.03</c:v>
                </c:pt>
                <c:pt idx="148">
                  <c:v>0.028</c:v>
                </c:pt>
                <c:pt idx="149">
                  <c:v>0.024</c:v>
                </c:pt>
                <c:pt idx="150">
                  <c:v>0.026</c:v>
                </c:pt>
                <c:pt idx="151">
                  <c:v>0.025</c:v>
                </c:pt>
                <c:pt idx="152">
                  <c:v>0.022</c:v>
                </c:pt>
                <c:pt idx="153">
                  <c:v>0.027</c:v>
                </c:pt>
                <c:pt idx="154">
                  <c:v>0.027</c:v>
                </c:pt>
                <c:pt idx="155">
                  <c:v>0.027</c:v>
                </c:pt>
                <c:pt idx="156">
                  <c:v>0.027</c:v>
                </c:pt>
                <c:pt idx="157">
                  <c:v>0.028</c:v>
                </c:pt>
                <c:pt idx="158">
                  <c:v>0.028</c:v>
                </c:pt>
                <c:pt idx="159">
                  <c:v>0.024</c:v>
                </c:pt>
                <c:pt idx="160">
                  <c:v>0.027</c:v>
                </c:pt>
                <c:pt idx="161">
                  <c:v>0.029</c:v>
                </c:pt>
                <c:pt idx="162">
                  <c:v>0.028</c:v>
                </c:pt>
                <c:pt idx="163">
                  <c:v>0.027</c:v>
                </c:pt>
                <c:pt idx="164">
                  <c:v>0.027</c:v>
                </c:pt>
                <c:pt idx="165">
                  <c:v>0.022</c:v>
                </c:pt>
                <c:pt idx="166">
                  <c:v>0.021</c:v>
                </c:pt>
                <c:pt idx="167">
                  <c:v>0.02</c:v>
                </c:pt>
                <c:pt idx="168">
                  <c:v>0.019</c:v>
                </c:pt>
                <c:pt idx="169">
                  <c:v>0.017</c:v>
                </c:pt>
                <c:pt idx="170">
                  <c:v>0.016</c:v>
                </c:pt>
                <c:pt idx="171">
                  <c:v>0.018</c:v>
                </c:pt>
                <c:pt idx="172">
                  <c:v>0.015</c:v>
                </c:pt>
                <c:pt idx="173">
                  <c:v>0.019</c:v>
                </c:pt>
                <c:pt idx="174">
                  <c:v>0.016</c:v>
                </c:pt>
                <c:pt idx="175">
                  <c:v>0.015</c:v>
                </c:pt>
                <c:pt idx="176" formatCode="0.00%">
                  <c:v>0.012</c:v>
                </c:pt>
                <c:pt idx="177" formatCode="0.00%">
                  <c:v>0.013</c:v>
                </c:pt>
                <c:pt idx="178" formatCode="0%">
                  <c:v>0.01</c:v>
                </c:pt>
                <c:pt idx="179" formatCode="0.00%">
                  <c:v>0.005</c:v>
                </c:pt>
                <c:pt idx="180" formatCode="0.00%">
                  <c:v>0.003</c:v>
                </c:pt>
                <c:pt idx="181" formatCode="0%">
                  <c:v>0.0</c:v>
                </c:pt>
                <c:pt idx="182" formatCode="0%">
                  <c:v>0.0</c:v>
                </c:pt>
                <c:pt idx="183" formatCode="0.00%">
                  <c:v>-0.001</c:v>
                </c:pt>
                <c:pt idx="184" formatCode="0.00%">
                  <c:v>0.001</c:v>
                </c:pt>
                <c:pt idx="185" formatCode="0.00%">
                  <c:v>0.0</c:v>
                </c:pt>
                <c:pt idx="186" formatCode="0.00%">
                  <c:v>0.001</c:v>
                </c:pt>
                <c:pt idx="187" formatCode="0%">
                  <c:v>0.0</c:v>
                </c:pt>
                <c:pt idx="188" formatCode="0.00%">
                  <c:v>-0.001</c:v>
                </c:pt>
                <c:pt idx="189" formatCode="0.00%">
                  <c:v>-0.001</c:v>
                </c:pt>
                <c:pt idx="190" formatCode="0.00%">
                  <c:v>0.001</c:v>
                </c:pt>
                <c:pt idx="191" formatCode="0.00%">
                  <c:v>0.002</c:v>
                </c:pt>
                <c:pt idx="192" formatCode="0.00%">
                  <c:v>0.003</c:v>
                </c:pt>
                <c:pt idx="193" formatCode="0.00%">
                  <c:v>0.003</c:v>
                </c:pt>
                <c:pt idx="194" formatCode="0.00%">
                  <c:v>0.005</c:v>
                </c:pt>
                <c:pt idx="195" formatCode="0.00%">
                  <c:v>0.003</c:v>
                </c:pt>
                <c:pt idx="196" formatCode="0.00%">
                  <c:v>0.003</c:v>
                </c:pt>
                <c:pt idx="197" formatCode="0.00%">
                  <c:v>0.005</c:v>
                </c:pt>
                <c:pt idx="198" formatCode="0.00%">
                  <c:v>0.006</c:v>
                </c:pt>
              </c:numCache>
            </c:numRef>
          </c:val>
          <c:smooth val="0"/>
        </c:ser>
        <c:ser>
          <c:idx val="1"/>
          <c:order val="1"/>
          <c:tx>
            <c:strRef>
              <c:f>Sheet1!$C$1</c:f>
              <c:strCache>
                <c:ptCount val="1"/>
                <c:pt idx="0">
                  <c:v>Essential item</c:v>
                </c:pt>
              </c:strCache>
            </c:strRef>
          </c:tx>
          <c:spPr>
            <a:ln>
              <a:solidFill>
                <a:srgbClr val="FFCC00"/>
              </a:solidFill>
            </a:ln>
          </c:spPr>
          <c:marker>
            <c:symbol val="none"/>
          </c:marker>
          <c:cat>
            <c:numRef>
              <c:f>Sheet1!$A$2:$A$200</c:f>
              <c:numCache>
                <c:formatCode>mmm\-yy</c:formatCode>
                <c:ptCount val="199"/>
                <c:pt idx="0">
                  <c:v>36526.0</c:v>
                </c:pt>
                <c:pt idx="1">
                  <c:v>36557.0</c:v>
                </c:pt>
                <c:pt idx="2">
                  <c:v>36586.0</c:v>
                </c:pt>
                <c:pt idx="3">
                  <c:v>36617.0</c:v>
                </c:pt>
                <c:pt idx="4">
                  <c:v>36647.0</c:v>
                </c:pt>
                <c:pt idx="5">
                  <c:v>36678.0</c:v>
                </c:pt>
                <c:pt idx="6">
                  <c:v>36708.0</c:v>
                </c:pt>
                <c:pt idx="7">
                  <c:v>36739.0</c:v>
                </c:pt>
                <c:pt idx="8">
                  <c:v>36770.0</c:v>
                </c:pt>
                <c:pt idx="9">
                  <c:v>36800.0</c:v>
                </c:pt>
                <c:pt idx="10">
                  <c:v>36831.0</c:v>
                </c:pt>
                <c:pt idx="11">
                  <c:v>36861.0</c:v>
                </c:pt>
                <c:pt idx="12">
                  <c:v>36892.0</c:v>
                </c:pt>
                <c:pt idx="13">
                  <c:v>36923.0</c:v>
                </c:pt>
                <c:pt idx="14">
                  <c:v>36951.0</c:v>
                </c:pt>
                <c:pt idx="15">
                  <c:v>36982.0</c:v>
                </c:pt>
                <c:pt idx="16">
                  <c:v>37012.0</c:v>
                </c:pt>
                <c:pt idx="17">
                  <c:v>37043.0</c:v>
                </c:pt>
                <c:pt idx="18">
                  <c:v>37073.0</c:v>
                </c:pt>
                <c:pt idx="19">
                  <c:v>37104.0</c:v>
                </c:pt>
                <c:pt idx="20">
                  <c:v>37135.0</c:v>
                </c:pt>
                <c:pt idx="21">
                  <c:v>37165.0</c:v>
                </c:pt>
                <c:pt idx="22">
                  <c:v>37196.0</c:v>
                </c:pt>
                <c:pt idx="23">
                  <c:v>37226.0</c:v>
                </c:pt>
                <c:pt idx="24">
                  <c:v>37257.0</c:v>
                </c:pt>
                <c:pt idx="25">
                  <c:v>37288.0</c:v>
                </c:pt>
                <c:pt idx="26">
                  <c:v>37316.0</c:v>
                </c:pt>
                <c:pt idx="27">
                  <c:v>37347.0</c:v>
                </c:pt>
                <c:pt idx="28">
                  <c:v>37377.0</c:v>
                </c:pt>
                <c:pt idx="29">
                  <c:v>37408.0</c:v>
                </c:pt>
                <c:pt idx="30">
                  <c:v>37438.0</c:v>
                </c:pt>
                <c:pt idx="31">
                  <c:v>37469.0</c:v>
                </c:pt>
                <c:pt idx="32">
                  <c:v>37500.0</c:v>
                </c:pt>
                <c:pt idx="33">
                  <c:v>37530.0</c:v>
                </c:pt>
                <c:pt idx="34">
                  <c:v>37561.0</c:v>
                </c:pt>
                <c:pt idx="35">
                  <c:v>37591.0</c:v>
                </c:pt>
                <c:pt idx="36">
                  <c:v>37622.0</c:v>
                </c:pt>
                <c:pt idx="37">
                  <c:v>37653.0</c:v>
                </c:pt>
                <c:pt idx="38">
                  <c:v>37681.0</c:v>
                </c:pt>
                <c:pt idx="39">
                  <c:v>37712.0</c:v>
                </c:pt>
                <c:pt idx="40">
                  <c:v>37742.0</c:v>
                </c:pt>
                <c:pt idx="41">
                  <c:v>37773.0</c:v>
                </c:pt>
                <c:pt idx="42">
                  <c:v>37803.0</c:v>
                </c:pt>
                <c:pt idx="43">
                  <c:v>37834.0</c:v>
                </c:pt>
                <c:pt idx="44">
                  <c:v>37865.0</c:v>
                </c:pt>
                <c:pt idx="45">
                  <c:v>37895.0</c:v>
                </c:pt>
                <c:pt idx="46">
                  <c:v>37926.0</c:v>
                </c:pt>
                <c:pt idx="47">
                  <c:v>37956.0</c:v>
                </c:pt>
                <c:pt idx="48">
                  <c:v>37987.0</c:v>
                </c:pt>
                <c:pt idx="49">
                  <c:v>38018.0</c:v>
                </c:pt>
                <c:pt idx="50">
                  <c:v>38047.0</c:v>
                </c:pt>
                <c:pt idx="51">
                  <c:v>38078.0</c:v>
                </c:pt>
                <c:pt idx="52">
                  <c:v>38108.0</c:v>
                </c:pt>
                <c:pt idx="53">
                  <c:v>38139.0</c:v>
                </c:pt>
                <c:pt idx="54">
                  <c:v>38169.0</c:v>
                </c:pt>
                <c:pt idx="55">
                  <c:v>38200.0</c:v>
                </c:pt>
                <c:pt idx="56">
                  <c:v>38231.0</c:v>
                </c:pt>
                <c:pt idx="57">
                  <c:v>38261.0</c:v>
                </c:pt>
                <c:pt idx="58">
                  <c:v>38292.0</c:v>
                </c:pt>
                <c:pt idx="59">
                  <c:v>38322.0</c:v>
                </c:pt>
                <c:pt idx="60">
                  <c:v>38353.0</c:v>
                </c:pt>
                <c:pt idx="61">
                  <c:v>38384.0</c:v>
                </c:pt>
                <c:pt idx="62">
                  <c:v>38412.0</c:v>
                </c:pt>
                <c:pt idx="63">
                  <c:v>38443.0</c:v>
                </c:pt>
                <c:pt idx="64">
                  <c:v>38473.0</c:v>
                </c:pt>
                <c:pt idx="65">
                  <c:v>38504.0</c:v>
                </c:pt>
                <c:pt idx="66">
                  <c:v>38534.0</c:v>
                </c:pt>
                <c:pt idx="67">
                  <c:v>38565.0</c:v>
                </c:pt>
                <c:pt idx="68">
                  <c:v>38596.0</c:v>
                </c:pt>
                <c:pt idx="69">
                  <c:v>38626.0</c:v>
                </c:pt>
                <c:pt idx="70">
                  <c:v>38657.0</c:v>
                </c:pt>
                <c:pt idx="71">
                  <c:v>38687.0</c:v>
                </c:pt>
                <c:pt idx="72">
                  <c:v>38718.0</c:v>
                </c:pt>
                <c:pt idx="73">
                  <c:v>38749.0</c:v>
                </c:pt>
                <c:pt idx="74">
                  <c:v>38777.0</c:v>
                </c:pt>
                <c:pt idx="75">
                  <c:v>38808.0</c:v>
                </c:pt>
                <c:pt idx="76">
                  <c:v>38838.0</c:v>
                </c:pt>
                <c:pt idx="77">
                  <c:v>38869.0</c:v>
                </c:pt>
                <c:pt idx="78">
                  <c:v>38899.0</c:v>
                </c:pt>
                <c:pt idx="79">
                  <c:v>38930.0</c:v>
                </c:pt>
                <c:pt idx="80">
                  <c:v>38961.0</c:v>
                </c:pt>
                <c:pt idx="81">
                  <c:v>38991.0</c:v>
                </c:pt>
                <c:pt idx="82">
                  <c:v>39022.0</c:v>
                </c:pt>
                <c:pt idx="83">
                  <c:v>39052.0</c:v>
                </c:pt>
                <c:pt idx="84">
                  <c:v>39083.0</c:v>
                </c:pt>
                <c:pt idx="85">
                  <c:v>39114.0</c:v>
                </c:pt>
                <c:pt idx="86">
                  <c:v>39142.0</c:v>
                </c:pt>
                <c:pt idx="87">
                  <c:v>39173.0</c:v>
                </c:pt>
                <c:pt idx="88">
                  <c:v>39203.0</c:v>
                </c:pt>
                <c:pt idx="89">
                  <c:v>39234.0</c:v>
                </c:pt>
                <c:pt idx="90">
                  <c:v>39264.0</c:v>
                </c:pt>
                <c:pt idx="91">
                  <c:v>39295.0</c:v>
                </c:pt>
                <c:pt idx="92">
                  <c:v>39326.0</c:v>
                </c:pt>
                <c:pt idx="93">
                  <c:v>39356.0</c:v>
                </c:pt>
                <c:pt idx="94">
                  <c:v>39387.0</c:v>
                </c:pt>
                <c:pt idx="95">
                  <c:v>39417.0</c:v>
                </c:pt>
                <c:pt idx="96">
                  <c:v>39448.0</c:v>
                </c:pt>
                <c:pt idx="97">
                  <c:v>39479.0</c:v>
                </c:pt>
                <c:pt idx="98">
                  <c:v>39508.0</c:v>
                </c:pt>
                <c:pt idx="99">
                  <c:v>39539.0</c:v>
                </c:pt>
                <c:pt idx="100">
                  <c:v>39569.0</c:v>
                </c:pt>
                <c:pt idx="101">
                  <c:v>39600.0</c:v>
                </c:pt>
                <c:pt idx="102">
                  <c:v>39630.0</c:v>
                </c:pt>
                <c:pt idx="103">
                  <c:v>39661.0</c:v>
                </c:pt>
                <c:pt idx="104">
                  <c:v>39692.0</c:v>
                </c:pt>
                <c:pt idx="105">
                  <c:v>39722.0</c:v>
                </c:pt>
                <c:pt idx="106">
                  <c:v>39753.0</c:v>
                </c:pt>
                <c:pt idx="107">
                  <c:v>39783.0</c:v>
                </c:pt>
                <c:pt idx="108">
                  <c:v>39814.0</c:v>
                </c:pt>
                <c:pt idx="109">
                  <c:v>39845.0</c:v>
                </c:pt>
                <c:pt idx="110">
                  <c:v>39873.0</c:v>
                </c:pt>
                <c:pt idx="111">
                  <c:v>39904.0</c:v>
                </c:pt>
                <c:pt idx="112">
                  <c:v>39934.0</c:v>
                </c:pt>
                <c:pt idx="113">
                  <c:v>39965.0</c:v>
                </c:pt>
                <c:pt idx="114">
                  <c:v>39995.0</c:v>
                </c:pt>
                <c:pt idx="115">
                  <c:v>40026.0</c:v>
                </c:pt>
                <c:pt idx="116">
                  <c:v>40057.0</c:v>
                </c:pt>
                <c:pt idx="117">
                  <c:v>40087.0</c:v>
                </c:pt>
                <c:pt idx="118">
                  <c:v>40118.0</c:v>
                </c:pt>
                <c:pt idx="119">
                  <c:v>40148.0</c:v>
                </c:pt>
                <c:pt idx="120">
                  <c:v>40179.0</c:v>
                </c:pt>
                <c:pt idx="121">
                  <c:v>40210.0</c:v>
                </c:pt>
                <c:pt idx="122">
                  <c:v>40238.0</c:v>
                </c:pt>
                <c:pt idx="123">
                  <c:v>40269.0</c:v>
                </c:pt>
                <c:pt idx="124">
                  <c:v>40299.0</c:v>
                </c:pt>
                <c:pt idx="125">
                  <c:v>40330.0</c:v>
                </c:pt>
                <c:pt idx="126">
                  <c:v>40360.0</c:v>
                </c:pt>
                <c:pt idx="127">
                  <c:v>40391.0</c:v>
                </c:pt>
                <c:pt idx="128">
                  <c:v>40422.0</c:v>
                </c:pt>
                <c:pt idx="129">
                  <c:v>40452.0</c:v>
                </c:pt>
                <c:pt idx="130">
                  <c:v>40483.0</c:v>
                </c:pt>
                <c:pt idx="131">
                  <c:v>40513.0</c:v>
                </c:pt>
                <c:pt idx="132">
                  <c:v>40544.0</c:v>
                </c:pt>
                <c:pt idx="133">
                  <c:v>40575.0</c:v>
                </c:pt>
                <c:pt idx="134">
                  <c:v>40603.0</c:v>
                </c:pt>
                <c:pt idx="135">
                  <c:v>40634.0</c:v>
                </c:pt>
                <c:pt idx="136">
                  <c:v>40664.0</c:v>
                </c:pt>
                <c:pt idx="137">
                  <c:v>40695.0</c:v>
                </c:pt>
                <c:pt idx="138">
                  <c:v>40725.0</c:v>
                </c:pt>
                <c:pt idx="139">
                  <c:v>40756.0</c:v>
                </c:pt>
                <c:pt idx="140">
                  <c:v>40787.0</c:v>
                </c:pt>
                <c:pt idx="141">
                  <c:v>40817.0</c:v>
                </c:pt>
                <c:pt idx="142">
                  <c:v>40848.0</c:v>
                </c:pt>
                <c:pt idx="143">
                  <c:v>40878.0</c:v>
                </c:pt>
                <c:pt idx="144">
                  <c:v>40909.0</c:v>
                </c:pt>
                <c:pt idx="145">
                  <c:v>40940.0</c:v>
                </c:pt>
                <c:pt idx="146">
                  <c:v>40969.0</c:v>
                </c:pt>
                <c:pt idx="147">
                  <c:v>41000.0</c:v>
                </c:pt>
                <c:pt idx="148">
                  <c:v>41030.0</c:v>
                </c:pt>
                <c:pt idx="149">
                  <c:v>41061.0</c:v>
                </c:pt>
                <c:pt idx="150">
                  <c:v>41091.0</c:v>
                </c:pt>
                <c:pt idx="151">
                  <c:v>41122.0</c:v>
                </c:pt>
                <c:pt idx="152">
                  <c:v>41153.0</c:v>
                </c:pt>
                <c:pt idx="153">
                  <c:v>41183.0</c:v>
                </c:pt>
                <c:pt idx="154">
                  <c:v>41214.0</c:v>
                </c:pt>
                <c:pt idx="155">
                  <c:v>41244.0</c:v>
                </c:pt>
                <c:pt idx="156">
                  <c:v>41275.0</c:v>
                </c:pt>
                <c:pt idx="157">
                  <c:v>41306.0</c:v>
                </c:pt>
                <c:pt idx="158">
                  <c:v>41334.0</c:v>
                </c:pt>
                <c:pt idx="159">
                  <c:v>41365.0</c:v>
                </c:pt>
                <c:pt idx="160">
                  <c:v>41395.0</c:v>
                </c:pt>
                <c:pt idx="161">
                  <c:v>41426.0</c:v>
                </c:pt>
                <c:pt idx="162">
                  <c:v>41456.0</c:v>
                </c:pt>
                <c:pt idx="163">
                  <c:v>41487.0</c:v>
                </c:pt>
                <c:pt idx="164">
                  <c:v>41518.0</c:v>
                </c:pt>
                <c:pt idx="165">
                  <c:v>41548.0</c:v>
                </c:pt>
                <c:pt idx="166">
                  <c:v>41579.0</c:v>
                </c:pt>
                <c:pt idx="167">
                  <c:v>41609.0</c:v>
                </c:pt>
                <c:pt idx="168">
                  <c:v>41640.0</c:v>
                </c:pt>
                <c:pt idx="169">
                  <c:v>41671.0</c:v>
                </c:pt>
                <c:pt idx="170">
                  <c:v>41699.0</c:v>
                </c:pt>
                <c:pt idx="171">
                  <c:v>41730.0</c:v>
                </c:pt>
                <c:pt idx="172">
                  <c:v>41760.0</c:v>
                </c:pt>
                <c:pt idx="173">
                  <c:v>41791.0</c:v>
                </c:pt>
                <c:pt idx="174">
                  <c:v>41821.0</c:v>
                </c:pt>
                <c:pt idx="175">
                  <c:v>41852.0</c:v>
                </c:pt>
                <c:pt idx="176">
                  <c:v>41883.0</c:v>
                </c:pt>
                <c:pt idx="177">
                  <c:v>41913.0</c:v>
                </c:pt>
                <c:pt idx="178">
                  <c:v>41944.0</c:v>
                </c:pt>
                <c:pt idx="179">
                  <c:v>41974.0</c:v>
                </c:pt>
                <c:pt idx="180">
                  <c:v>42005.0</c:v>
                </c:pt>
                <c:pt idx="181">
                  <c:v>42036.0</c:v>
                </c:pt>
                <c:pt idx="182">
                  <c:v>42064.0</c:v>
                </c:pt>
                <c:pt idx="183">
                  <c:v>42095.0</c:v>
                </c:pt>
                <c:pt idx="184">
                  <c:v>42125.0</c:v>
                </c:pt>
                <c:pt idx="185">
                  <c:v>42156.0</c:v>
                </c:pt>
                <c:pt idx="186">
                  <c:v>42186.0</c:v>
                </c:pt>
                <c:pt idx="187">
                  <c:v>42217.0</c:v>
                </c:pt>
                <c:pt idx="188">
                  <c:v>42248.0</c:v>
                </c:pt>
                <c:pt idx="189">
                  <c:v>42278.0</c:v>
                </c:pt>
                <c:pt idx="190">
                  <c:v>42309.0</c:v>
                </c:pt>
                <c:pt idx="191">
                  <c:v>42339.0</c:v>
                </c:pt>
                <c:pt idx="192">
                  <c:v>42370.0</c:v>
                </c:pt>
                <c:pt idx="193">
                  <c:v>42401.0</c:v>
                </c:pt>
                <c:pt idx="194">
                  <c:v>42430.0</c:v>
                </c:pt>
                <c:pt idx="195">
                  <c:v>42461.0</c:v>
                </c:pt>
                <c:pt idx="196">
                  <c:v>42491.0</c:v>
                </c:pt>
                <c:pt idx="197">
                  <c:v>42522.0</c:v>
                </c:pt>
                <c:pt idx="198">
                  <c:v>42552.0</c:v>
                </c:pt>
              </c:numCache>
            </c:numRef>
          </c:cat>
          <c:val>
            <c:numRef>
              <c:f>Sheet1!$C$2:$C$200</c:f>
              <c:numCache>
                <c:formatCode>General</c:formatCode>
                <c:ptCount val="199"/>
                <c:pt idx="12" formatCode="0.0%">
                  <c:v>0.00283548074372986</c:v>
                </c:pt>
                <c:pt idx="13" formatCode="0.0%">
                  <c:v>0.00104747820945605</c:v>
                </c:pt>
                <c:pt idx="14" formatCode="0.0%">
                  <c:v>-0.0026142894798481</c:v>
                </c:pt>
                <c:pt idx="15" formatCode="0.0%">
                  <c:v>-0.00722664973979081</c:v>
                </c:pt>
                <c:pt idx="16" formatCode="0.0%">
                  <c:v>-0.00338953947711507</c:v>
                </c:pt>
                <c:pt idx="17" formatCode="0.0%">
                  <c:v>-0.00412908526822264</c:v>
                </c:pt>
                <c:pt idx="18" formatCode="0.0%">
                  <c:v>-0.00601954423076434</c:v>
                </c:pt>
                <c:pt idx="19" formatCode="0.0%">
                  <c:v>-0.000636403786064443</c:v>
                </c:pt>
                <c:pt idx="20" formatCode="0.0%">
                  <c:v>-0.00665041239481889</c:v>
                </c:pt>
                <c:pt idx="21" formatCode="0.0%">
                  <c:v>-0.0105040382710451</c:v>
                </c:pt>
                <c:pt idx="22" formatCode="0.0%">
                  <c:v>-0.0166350252695807</c:v>
                </c:pt>
                <c:pt idx="23" formatCode="0.0%">
                  <c:v>-0.0169260026575002</c:v>
                </c:pt>
                <c:pt idx="24" formatCode="0.0%">
                  <c:v>-0.00960265837042606</c:v>
                </c:pt>
                <c:pt idx="25" formatCode="0.0%">
                  <c:v>-0.0124130904907802</c:v>
                </c:pt>
                <c:pt idx="26" formatCode="0.0%">
                  <c:v>-0.00964181676258246</c:v>
                </c:pt>
                <c:pt idx="27" formatCode="0.0%">
                  <c:v>-0.00897742503223442</c:v>
                </c:pt>
                <c:pt idx="28" formatCode="0.0%">
                  <c:v>-0.0125159086464608</c:v>
                </c:pt>
                <c:pt idx="29" formatCode="0.0%">
                  <c:v>-0.0137174049654162</c:v>
                </c:pt>
                <c:pt idx="30" formatCode="0.0%">
                  <c:v>-0.00678704728750445</c:v>
                </c:pt>
                <c:pt idx="31" formatCode="0.0%">
                  <c:v>-0.0102632311787909</c:v>
                </c:pt>
                <c:pt idx="32" formatCode="0.0%">
                  <c:v>-0.00755736917047567</c:v>
                </c:pt>
                <c:pt idx="33" formatCode="0.0%">
                  <c:v>-0.00252650896540352</c:v>
                </c:pt>
                <c:pt idx="34" formatCode="0.0%">
                  <c:v>0.00203516013857641</c:v>
                </c:pt>
                <c:pt idx="35" formatCode="0.0%">
                  <c:v>0.00498654935146203</c:v>
                </c:pt>
                <c:pt idx="36" formatCode="0.0%">
                  <c:v>0.00512220215495063</c:v>
                </c:pt>
                <c:pt idx="37" formatCode="0.0%">
                  <c:v>0.00896599834707534</c:v>
                </c:pt>
                <c:pt idx="38" formatCode="0.0%">
                  <c:v>0.00764744168489928</c:v>
                </c:pt>
                <c:pt idx="39" formatCode="0.0%">
                  <c:v>0.00791685077259707</c:v>
                </c:pt>
                <c:pt idx="40" formatCode="0.0%">
                  <c:v>0.00628345117853279</c:v>
                </c:pt>
                <c:pt idx="41" formatCode="0.0%">
                  <c:v>0.00526255525123176</c:v>
                </c:pt>
                <c:pt idx="42" formatCode="0.0%">
                  <c:v>0.0110282172231624</c:v>
                </c:pt>
                <c:pt idx="43" formatCode="0.0%">
                  <c:v>0.0116577433504803</c:v>
                </c:pt>
                <c:pt idx="44" formatCode="0.0%">
                  <c:v>0.00956372714537701</c:v>
                </c:pt>
                <c:pt idx="45" formatCode="0.0%">
                  <c:v>0.00922220976921339</c:v>
                </c:pt>
                <c:pt idx="46" formatCode="0.0%">
                  <c:v>0.00812880101224311</c:v>
                </c:pt>
                <c:pt idx="47" formatCode="0.0%">
                  <c:v>0.0106744093822961</c:v>
                </c:pt>
                <c:pt idx="48" formatCode="0.0%">
                  <c:v>0.0140305206777993</c:v>
                </c:pt>
                <c:pt idx="49" formatCode="0.0%">
                  <c:v>0.0111182079469985</c:v>
                </c:pt>
                <c:pt idx="50" formatCode="0.0%">
                  <c:v>0.0114109456898122</c:v>
                </c:pt>
                <c:pt idx="51" formatCode="0.0%">
                  <c:v>0.0119055172099509</c:v>
                </c:pt>
                <c:pt idx="52" formatCode="0.0%">
                  <c:v>0.0149644739287893</c:v>
                </c:pt>
                <c:pt idx="53" formatCode="0.0%">
                  <c:v>0.0180509215385392</c:v>
                </c:pt>
                <c:pt idx="54" formatCode="0.0%">
                  <c:v>0.0182632871207404</c:v>
                </c:pt>
                <c:pt idx="55" formatCode="0.0%">
                  <c:v>0.0175513624092585</c:v>
                </c:pt>
                <c:pt idx="56" formatCode="0.0%">
                  <c:v>0.0169851120923139</c:v>
                </c:pt>
                <c:pt idx="57" formatCode="0.0%">
                  <c:v>0.0189896581956108</c:v>
                </c:pt>
                <c:pt idx="58" formatCode="0.0%">
                  <c:v>0.0214514049127552</c:v>
                </c:pt>
                <c:pt idx="59" formatCode="0.0%">
                  <c:v>0.0210872349230604</c:v>
                </c:pt>
                <c:pt idx="60" formatCode="0.0%">
                  <c:v>0.0204007966548601</c:v>
                </c:pt>
                <c:pt idx="61" formatCode="0.0%">
                  <c:v>0.0211383744624547</c:v>
                </c:pt>
                <c:pt idx="62" formatCode="0.0%">
                  <c:v>0.0229528885772088</c:v>
                </c:pt>
                <c:pt idx="63" formatCode="0.0%">
                  <c:v>0.0221169797378553</c:v>
                </c:pt>
                <c:pt idx="64" formatCode="0.0%">
                  <c:v>0.0218503748012924</c:v>
                </c:pt>
                <c:pt idx="65" formatCode="0.0%">
                  <c:v>0.0219363311984153</c:v>
                </c:pt>
                <c:pt idx="66" formatCode="0.0%">
                  <c:v>0.0229121732729864</c:v>
                </c:pt>
                <c:pt idx="67" formatCode="0.0%">
                  <c:v>0.0242329837162021</c:v>
                </c:pt>
                <c:pt idx="68" formatCode="0.0%">
                  <c:v>0.0195984743952946</c:v>
                </c:pt>
                <c:pt idx="69" formatCode="0.0%">
                  <c:v>0.0182065240242855</c:v>
                </c:pt>
                <c:pt idx="70" formatCode="0.0%">
                  <c:v>0.0166943336570913</c:v>
                </c:pt>
                <c:pt idx="71" formatCode="0.0%">
                  <c:v>0.0158214326242703</c:v>
                </c:pt>
                <c:pt idx="72" formatCode="0.0%">
                  <c:v>0.0166928676189806</c:v>
                </c:pt>
                <c:pt idx="73" formatCode="0.0%">
                  <c:v>0.016963971823027</c:v>
                </c:pt>
                <c:pt idx="74" formatCode="0.0%">
                  <c:v>0.0142827674841992</c:v>
                </c:pt>
                <c:pt idx="75" formatCode="0.0%">
                  <c:v>0.0178732676904381</c:v>
                </c:pt>
                <c:pt idx="76" formatCode="0.0%">
                  <c:v>0.0204498339510011</c:v>
                </c:pt>
                <c:pt idx="77" formatCode="0.0%">
                  <c:v>0.0228152540399058</c:v>
                </c:pt>
                <c:pt idx="78" formatCode="0.0%">
                  <c:v>0.0226016936506694</c:v>
                </c:pt>
                <c:pt idx="79" formatCode="0.0%">
                  <c:v>0.0237301252831117</c:v>
                </c:pt>
                <c:pt idx="80" formatCode="0.0%">
                  <c:v>0.0285330876339442</c:v>
                </c:pt>
                <c:pt idx="81" formatCode="0.0%">
                  <c:v>0.0291840148137992</c:v>
                </c:pt>
                <c:pt idx="82" formatCode="0.0%">
                  <c:v>0.0316130631991285</c:v>
                </c:pt>
                <c:pt idx="83" formatCode="0.0%">
                  <c:v>0.0359639096572337</c:v>
                </c:pt>
                <c:pt idx="84" formatCode="0.0%">
                  <c:v>0.0331120503597506</c:v>
                </c:pt>
                <c:pt idx="85" formatCode="0.0%">
                  <c:v>0.036954334557326</c:v>
                </c:pt>
                <c:pt idx="86" formatCode="0.0%">
                  <c:v>0.0398000793496451</c:v>
                </c:pt>
                <c:pt idx="87" formatCode="0.0%">
                  <c:v>0.0370623539490294</c:v>
                </c:pt>
                <c:pt idx="88" formatCode="0.0%">
                  <c:v>0.0337282777631041</c:v>
                </c:pt>
                <c:pt idx="89" formatCode="0.0%">
                  <c:v>0.0357766244363933</c:v>
                </c:pt>
                <c:pt idx="90" formatCode="0.0%">
                  <c:v>0.03038811597739</c:v>
                </c:pt>
                <c:pt idx="91" formatCode="0.0%">
                  <c:v>0.0317748103520226</c:v>
                </c:pt>
                <c:pt idx="92" formatCode="0.0%">
                  <c:v>0.0282519961710514</c:v>
                </c:pt>
                <c:pt idx="93" formatCode="0.0%">
                  <c:v>0.031244032905611</c:v>
                </c:pt>
                <c:pt idx="94" formatCode="0.0%">
                  <c:v>0.0312851041841233</c:v>
                </c:pt>
                <c:pt idx="95" formatCode="0.0%">
                  <c:v>0.0292099918512601</c:v>
                </c:pt>
                <c:pt idx="96" formatCode="0.0%">
                  <c:v>0.0278105272830831</c:v>
                </c:pt>
                <c:pt idx="97" formatCode="0.0%">
                  <c:v>0.0281438270179317</c:v>
                </c:pt>
                <c:pt idx="98" formatCode="0.0%">
                  <c:v>0.0249829775342274</c:v>
                </c:pt>
                <c:pt idx="99" formatCode="0.0%">
                  <c:v>0.0290572832794855</c:v>
                </c:pt>
                <c:pt idx="100" formatCode="0.0%">
                  <c:v>0.0303595261628002</c:v>
                </c:pt>
                <c:pt idx="101" formatCode="0.0%">
                  <c:v>0.0317769818679119</c:v>
                </c:pt>
                <c:pt idx="102" formatCode="0.0%">
                  <c:v>0.039399243205593</c:v>
                </c:pt>
                <c:pt idx="103" formatCode="0.0%">
                  <c:v>0.0395863178429341</c:v>
                </c:pt>
                <c:pt idx="104" formatCode="0.0%">
                  <c:v>0.044253628801276</c:v>
                </c:pt>
                <c:pt idx="105" formatCode="0.0%">
                  <c:v>0.0367572959573395</c:v>
                </c:pt>
                <c:pt idx="106" formatCode="0.0%">
                  <c:v>0.0267445280341541</c:v>
                </c:pt>
                <c:pt idx="107" formatCode="0.0%">
                  <c:v>0.00188685733320049</c:v>
                </c:pt>
                <c:pt idx="108" formatCode="0.0%">
                  <c:v>-0.00409490050359274</c:v>
                </c:pt>
                <c:pt idx="109" formatCode="0.0%">
                  <c:v>-0.00679377251585023</c:v>
                </c:pt>
                <c:pt idx="110" formatCode="0.0%">
                  <c:v>-0.0105278666524715</c:v>
                </c:pt>
                <c:pt idx="111" formatCode="0.0%">
                  <c:v>-0.0195831111399043</c:v>
                </c:pt>
                <c:pt idx="112" formatCode="0.0%">
                  <c:v>-0.0182175874937822</c:v>
                </c:pt>
                <c:pt idx="113" formatCode="0.0%">
                  <c:v>-0.0229768595179006</c:v>
                </c:pt>
                <c:pt idx="114" formatCode="0.0%">
                  <c:v>-0.0238231253269839</c:v>
                </c:pt>
                <c:pt idx="115" formatCode="0.0%">
                  <c:v>-0.0268783434660136</c:v>
                </c:pt>
                <c:pt idx="116" formatCode="0.0%">
                  <c:v>-0.031521811421205</c:v>
                </c:pt>
                <c:pt idx="117" formatCode="0.0%">
                  <c:v>-0.0273118731290536</c:v>
                </c:pt>
                <c:pt idx="118" formatCode="0.0%">
                  <c:v>-0.0183380231046718</c:v>
                </c:pt>
                <c:pt idx="119" formatCode="0.0%">
                  <c:v>0.00624413619010333</c:v>
                </c:pt>
                <c:pt idx="120" formatCode="0.0%">
                  <c:v>0.0185475833935564</c:v>
                </c:pt>
                <c:pt idx="121" formatCode="0.0%">
                  <c:v>0.0186769282064823</c:v>
                </c:pt>
                <c:pt idx="122" formatCode="0.0%">
                  <c:v>0.02652622496585</c:v>
                </c:pt>
                <c:pt idx="123" formatCode="0.0%">
                  <c:v>0.035581071570538</c:v>
                </c:pt>
                <c:pt idx="124" formatCode="0.0%">
                  <c:v>0.0323136674342519</c:v>
                </c:pt>
                <c:pt idx="125" formatCode="0.0%">
                  <c:v>0.0307979734218751</c:v>
                </c:pt>
                <c:pt idx="126" formatCode="0.0%">
                  <c:v>0.0290560174221342</c:v>
                </c:pt>
                <c:pt idx="127" formatCode="0.0%">
                  <c:v>0.0308338941360993</c:v>
                </c:pt>
                <c:pt idx="128" formatCode="0.0%">
                  <c:v>0.0320590971633426</c:v>
                </c:pt>
                <c:pt idx="129" formatCode="0.0%">
                  <c:v>0.0317487049784346</c:v>
                </c:pt>
                <c:pt idx="130" formatCode="0.0%">
                  <c:v>0.0343453201378214</c:v>
                </c:pt>
                <c:pt idx="131" formatCode="0.0%">
                  <c:v>0.0381001977570667</c:v>
                </c:pt>
                <c:pt idx="132" formatCode="0.0%">
                  <c:v>0.0407485126049196</c:v>
                </c:pt>
                <c:pt idx="133" formatCode="0.0%">
                  <c:v>0.0453443007745093</c:v>
                </c:pt>
                <c:pt idx="134" formatCode="0.0%">
                  <c:v>0.0418125600224528</c:v>
                </c:pt>
                <c:pt idx="135" formatCode="0.0%">
                  <c:v>0.045033464146621</c:v>
                </c:pt>
                <c:pt idx="136" formatCode="0.0%">
                  <c:v>0.0449665336547955</c:v>
                </c:pt>
                <c:pt idx="137" formatCode="0.0%">
                  <c:v>0.044288201718927</c:v>
                </c:pt>
                <c:pt idx="138" formatCode="0.0%">
                  <c:v>0.0468626803387586</c:v>
                </c:pt>
                <c:pt idx="139" formatCode="0.0%">
                  <c:v>0.0479488086416664</c:v>
                </c:pt>
                <c:pt idx="140" formatCode="0.0%">
                  <c:v>0.0535099651462703</c:v>
                </c:pt>
                <c:pt idx="141" formatCode="0.0%">
                  <c:v>0.0512914010645182</c:v>
                </c:pt>
                <c:pt idx="142" formatCode="0.0%">
                  <c:v>0.0481814922516015</c:v>
                </c:pt>
                <c:pt idx="143" formatCode="0.0%">
                  <c:v>0.0426876921482824</c:v>
                </c:pt>
                <c:pt idx="144" formatCode="0.0%">
                  <c:v>0.0376713691702568</c:v>
                </c:pt>
                <c:pt idx="145" formatCode="0.0%">
                  <c:v>0.0364729784301863</c:v>
                </c:pt>
                <c:pt idx="146" formatCode="0.0%">
                  <c:v>0.0369449837903806</c:v>
                </c:pt>
                <c:pt idx="147" formatCode="0.0%">
                  <c:v>0.0315696182684453</c:v>
                </c:pt>
                <c:pt idx="148" formatCode="0.0%">
                  <c:v>0.0287396543607159</c:v>
                </c:pt>
                <c:pt idx="149" formatCode="0.0%">
                  <c:v>0.0239662091619615</c:v>
                </c:pt>
                <c:pt idx="150" formatCode="0.0%">
                  <c:v>0.0256459422824342</c:v>
                </c:pt>
                <c:pt idx="151" formatCode="0.0%">
                  <c:v>0.0246282299383063</c:v>
                </c:pt>
                <c:pt idx="152" formatCode="0.0%">
                  <c:v>0.0211790851998974</c:v>
                </c:pt>
                <c:pt idx="153" formatCode="0.0%">
                  <c:v>0.0283006992609869</c:v>
                </c:pt>
                <c:pt idx="154" formatCode="0.0%">
                  <c:v>0.0264313549059387</c:v>
                </c:pt>
                <c:pt idx="155" formatCode="0.0%">
                  <c:v>0.0277331047661493</c:v>
                </c:pt>
                <c:pt idx="156" formatCode="0.0%">
                  <c:v>0.0285257509045313</c:v>
                </c:pt>
                <c:pt idx="157" formatCode="0.0%">
                  <c:v>0.0277839165588449</c:v>
                </c:pt>
                <c:pt idx="158" formatCode="0.0%">
                  <c:v>0.028120381728443</c:v>
                </c:pt>
                <c:pt idx="159" formatCode="0.0%">
                  <c:v>0.0249008732372709</c:v>
                </c:pt>
                <c:pt idx="160" formatCode="0.0%">
                  <c:v>0.0279193212074333</c:v>
                </c:pt>
                <c:pt idx="161" formatCode="0.0%">
                  <c:v>0.0304632445071553</c:v>
                </c:pt>
                <c:pt idx="162" formatCode="0.0%">
                  <c:v>0.0290161029362628</c:v>
                </c:pt>
                <c:pt idx="163" formatCode="0.0%">
                  <c:v>0.0282351500669877</c:v>
                </c:pt>
                <c:pt idx="164" formatCode="0.0%">
                  <c:v>0.0272637948462056</c:v>
                </c:pt>
                <c:pt idx="165" formatCode="0.0%">
                  <c:v>0.0208193942076342</c:v>
                </c:pt>
                <c:pt idx="166" formatCode="0.0%">
                  <c:v>0.0202158256511267</c:v>
                </c:pt>
                <c:pt idx="167" formatCode="0.0%">
                  <c:v>0.0197597614977409</c:v>
                </c:pt>
                <c:pt idx="168" formatCode="0.0%">
                  <c:v>0.0188538927743407</c:v>
                </c:pt>
                <c:pt idx="169" formatCode="0.0%">
                  <c:v>0.0163760418750647</c:v>
                </c:pt>
                <c:pt idx="170" formatCode="0.0%">
                  <c:v>0.0145210594277538</c:v>
                </c:pt>
                <c:pt idx="171" formatCode="0.0%">
                  <c:v>0.0165946233635139</c:v>
                </c:pt>
                <c:pt idx="172" formatCode="0.0%">
                  <c:v>0.0125112050612952</c:v>
                </c:pt>
                <c:pt idx="173" formatCode="0.0%">
                  <c:v>0.016</c:v>
                </c:pt>
                <c:pt idx="174" formatCode="0.0%">
                  <c:v>0.0136019607244477</c:v>
                </c:pt>
                <c:pt idx="175" formatCode="0.00%">
                  <c:v>0.012</c:v>
                </c:pt>
                <c:pt idx="176" formatCode="0%">
                  <c:v>0.01</c:v>
                </c:pt>
                <c:pt idx="177" formatCode="0%">
                  <c:v>0.01</c:v>
                </c:pt>
                <c:pt idx="178" formatCode="0.00%">
                  <c:v>0.008</c:v>
                </c:pt>
                <c:pt idx="179" formatCode="0.00%">
                  <c:v>0.002</c:v>
                </c:pt>
                <c:pt idx="180" formatCode="0.00%">
                  <c:v>-0.001</c:v>
                </c:pt>
                <c:pt idx="181" formatCode="0.00%">
                  <c:v>-0.003</c:v>
                </c:pt>
                <c:pt idx="182" formatCode="0.00%">
                  <c:v>-0.003</c:v>
                </c:pt>
                <c:pt idx="183" formatCode="0.00%">
                  <c:v>-0.004</c:v>
                </c:pt>
                <c:pt idx="184" formatCode="0.00%">
                  <c:v>-0.001</c:v>
                </c:pt>
                <c:pt idx="185" formatCode="0.00%">
                  <c:v>-0.002</c:v>
                </c:pt>
                <c:pt idx="186" formatCode="0.00%">
                  <c:v>-0.002</c:v>
                </c:pt>
                <c:pt idx="187" formatCode="0.00%">
                  <c:v>-0.003</c:v>
                </c:pt>
                <c:pt idx="188" formatCode="0.00%">
                  <c:v>-0.004</c:v>
                </c:pt>
                <c:pt idx="189" formatCode="0.00%">
                  <c:v>-0.004</c:v>
                </c:pt>
                <c:pt idx="190" formatCode="0.00%">
                  <c:v>-0.002</c:v>
                </c:pt>
                <c:pt idx="191" formatCode="0.00%">
                  <c:v>-0.001</c:v>
                </c:pt>
                <c:pt idx="192" formatCode="0.00%">
                  <c:v>-0.001</c:v>
                </c:pt>
                <c:pt idx="193">
                  <c:v>0.0</c:v>
                </c:pt>
                <c:pt idx="194" formatCode="0.00%">
                  <c:v>0.001</c:v>
                </c:pt>
                <c:pt idx="195" formatCode="0.00%">
                  <c:v>-0.002</c:v>
                </c:pt>
                <c:pt idx="196" formatCode="0.00%">
                  <c:v>-0.001</c:v>
                </c:pt>
                <c:pt idx="197" formatCode="0.00%">
                  <c:v>-0.001</c:v>
                </c:pt>
                <c:pt idx="198" formatCode="0.00%">
                  <c:v>0.001</c:v>
                </c:pt>
              </c:numCache>
            </c:numRef>
          </c:val>
          <c:smooth val="0"/>
        </c:ser>
        <c:dLbls>
          <c:showLegendKey val="0"/>
          <c:showVal val="0"/>
          <c:showCatName val="0"/>
          <c:showSerName val="0"/>
          <c:showPercent val="0"/>
          <c:showBubbleSize val="0"/>
        </c:dLbls>
        <c:marker val="1"/>
        <c:smooth val="0"/>
        <c:axId val="2144810152"/>
        <c:axId val="2089427064"/>
      </c:lineChart>
      <c:dateAx>
        <c:axId val="2144810152"/>
        <c:scaling>
          <c:orientation val="minMax"/>
          <c:min val="39995.0"/>
        </c:scaling>
        <c:delete val="0"/>
        <c:axPos val="b"/>
        <c:majorGridlines>
          <c:spPr>
            <a:ln>
              <a:solidFill>
                <a:schemeClr val="bg1">
                  <a:lumMod val="75000"/>
                </a:schemeClr>
              </a:solidFill>
            </a:ln>
          </c:spPr>
        </c:majorGridlines>
        <c:numFmt formatCode="mmm\-yy" sourceLinked="1"/>
        <c:majorTickMark val="out"/>
        <c:minorTickMark val="none"/>
        <c:tickLblPos val="low"/>
        <c:spPr>
          <a:ln>
            <a:solidFill>
              <a:schemeClr val="tx1"/>
            </a:solidFill>
          </a:ln>
        </c:spPr>
        <c:txPr>
          <a:bodyPr rot="-5400000" vert="horz"/>
          <a:lstStyle/>
          <a:p>
            <a:pPr>
              <a:defRPr/>
            </a:pPr>
            <a:endParaRPr lang="en-US"/>
          </a:p>
        </c:txPr>
        <c:crossAx val="2089427064"/>
        <c:crosses val="autoZero"/>
        <c:auto val="1"/>
        <c:lblOffset val="100"/>
        <c:baseTimeUnit val="months"/>
        <c:majorUnit val="6.0"/>
        <c:majorTimeUnit val="months"/>
      </c:dateAx>
      <c:valAx>
        <c:axId val="2089427064"/>
        <c:scaling>
          <c:orientation val="minMax"/>
          <c:max val="0.06"/>
        </c:scaling>
        <c:delete val="0"/>
        <c:axPos val="l"/>
        <c:majorGridlines>
          <c:spPr>
            <a:ln>
              <a:solidFill>
                <a:schemeClr val="bg1">
                  <a:lumMod val="75000"/>
                </a:schemeClr>
              </a:solidFill>
            </a:ln>
          </c:spPr>
        </c:majorGridlines>
        <c:numFmt formatCode="0%" sourceLinked="0"/>
        <c:majorTickMark val="out"/>
        <c:minorTickMark val="none"/>
        <c:tickLblPos val="nextTo"/>
        <c:crossAx val="2144810152"/>
        <c:crosses val="autoZero"/>
        <c:crossBetween val="between"/>
      </c:valAx>
    </c:plotArea>
    <c:legend>
      <c:legendPos val="b"/>
      <c:layout/>
      <c:overlay val="0"/>
    </c:legend>
    <c:plotVisOnly val="1"/>
    <c:dispBlanksAs val="gap"/>
    <c:showDLblsOverMax val="0"/>
  </c:chart>
  <c:txPr>
    <a:bodyPr/>
    <a:lstStyle/>
    <a:p>
      <a:pPr>
        <a:defRPr sz="1400" b="1">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0112217195952"/>
          <c:y val="0.0349410034974482"/>
          <c:w val="0.863232096422986"/>
          <c:h val="0.582442410782021"/>
        </c:manualLayout>
      </c:layout>
      <c:barChart>
        <c:barDir val="col"/>
        <c:grouping val="stacked"/>
        <c:varyColors val="0"/>
        <c:ser>
          <c:idx val="0"/>
          <c:order val="0"/>
          <c:tx>
            <c:strRef>
              <c:f>Sheet1!$B$1</c:f>
              <c:strCache>
                <c:ptCount val="1"/>
                <c:pt idx="0">
                  <c:v>Series 1</c:v>
                </c:pt>
              </c:strCache>
            </c:strRef>
          </c:tx>
          <c:spPr>
            <a:solidFill>
              <a:srgbClr val="FFCC00"/>
            </a:solidFill>
            <a:ln>
              <a:solidFill>
                <a:schemeClr val="bg1">
                  <a:lumMod val="50000"/>
                </a:schemeClr>
              </a:solidFill>
            </a:ln>
          </c:spPr>
          <c:invertIfNegative val="0"/>
          <c:cat>
            <c:strRef>
              <c:f>Sheet1!$A$2:$A$14</c:f>
              <c:strCache>
                <c:ptCount val="13"/>
                <c:pt idx="0">
                  <c:v>Gas</c:v>
                </c:pt>
                <c:pt idx="1">
                  <c:v>Vehicle Fuel</c:v>
                </c:pt>
                <c:pt idx="2">
                  <c:v>Food &amp; non-alc drink</c:v>
                </c:pt>
                <c:pt idx="3">
                  <c:v>Mortgage interest payments</c:v>
                </c:pt>
                <c:pt idx="4">
                  <c:v>Clothing &amp; footwear</c:v>
                </c:pt>
                <c:pt idx="5">
                  <c:v>Electricity</c:v>
                </c:pt>
                <c:pt idx="6">
                  <c:v>Housing &amp; utilities</c:v>
                </c:pt>
                <c:pt idx="7">
                  <c:v>Transport</c:v>
                </c:pt>
                <c:pt idx="8">
                  <c:v>Recreation &amp; Culture</c:v>
                </c:pt>
                <c:pt idx="9">
                  <c:v>Alcohol &amp; tobacco</c:v>
                </c:pt>
                <c:pt idx="10">
                  <c:v>Health</c:v>
                </c:pt>
                <c:pt idx="11">
                  <c:v>Restaurants &amp; hotels</c:v>
                </c:pt>
                <c:pt idx="12">
                  <c:v>Communication</c:v>
                </c:pt>
              </c:strCache>
            </c:strRef>
          </c:cat>
          <c:val>
            <c:numRef>
              <c:f>Sheet1!$B$2:$B$14</c:f>
              <c:numCache>
                <c:formatCode>0.0%</c:formatCode>
                <c:ptCount val="13"/>
                <c:pt idx="0">
                  <c:v>-0.066</c:v>
                </c:pt>
                <c:pt idx="1">
                  <c:v>-0.043</c:v>
                </c:pt>
                <c:pt idx="2">
                  <c:v>-0.026</c:v>
                </c:pt>
                <c:pt idx="3">
                  <c:v>-0.017</c:v>
                </c:pt>
                <c:pt idx="4">
                  <c:v>-0.007</c:v>
                </c:pt>
                <c:pt idx="5">
                  <c:v>-0.002</c:v>
                </c:pt>
                <c:pt idx="6">
                  <c:v>-0.001</c:v>
                </c:pt>
                <c:pt idx="7">
                  <c:v>0.002</c:v>
                </c:pt>
                <c:pt idx="8">
                  <c:v>0.006</c:v>
                </c:pt>
                <c:pt idx="9">
                  <c:v>0.018</c:v>
                </c:pt>
                <c:pt idx="10">
                  <c:v>0.018</c:v>
                </c:pt>
                <c:pt idx="11">
                  <c:v>0.027</c:v>
                </c:pt>
                <c:pt idx="12">
                  <c:v>0.036</c:v>
                </c:pt>
              </c:numCache>
            </c:numRef>
          </c:val>
        </c:ser>
        <c:dLbls>
          <c:showLegendKey val="0"/>
          <c:showVal val="0"/>
          <c:showCatName val="0"/>
          <c:showSerName val="0"/>
          <c:showPercent val="0"/>
          <c:showBubbleSize val="0"/>
        </c:dLbls>
        <c:gapWidth val="50"/>
        <c:overlap val="100"/>
        <c:axId val="-2109499592"/>
        <c:axId val="-2109017928"/>
      </c:barChart>
      <c:catAx>
        <c:axId val="-2109499592"/>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low"/>
        <c:spPr>
          <a:ln>
            <a:solidFill>
              <a:schemeClr val="tx1"/>
            </a:solidFill>
          </a:ln>
        </c:spPr>
        <c:txPr>
          <a:bodyPr rot="-3300000"/>
          <a:lstStyle/>
          <a:p>
            <a:pPr>
              <a:defRPr/>
            </a:pPr>
            <a:endParaRPr lang="en-US"/>
          </a:p>
        </c:txPr>
        <c:crossAx val="-2109017928"/>
        <c:crosses val="autoZero"/>
        <c:auto val="1"/>
        <c:lblAlgn val="ctr"/>
        <c:lblOffset val="100"/>
        <c:noMultiLvlLbl val="0"/>
      </c:catAx>
      <c:valAx>
        <c:axId val="-2109017928"/>
        <c:scaling>
          <c:orientation val="minMax"/>
          <c:max val="0.04"/>
          <c:min val="-0.12"/>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sz="1400"/>
            </a:pPr>
            <a:endParaRPr lang="en-US"/>
          </a:p>
        </c:txPr>
        <c:crossAx val="-2109499592"/>
        <c:crosses val="autoZero"/>
        <c:crossBetween val="between"/>
        <c:majorUnit val="0.02"/>
      </c:valAx>
    </c:plotArea>
    <c:plotVisOnly val="1"/>
    <c:dispBlanksAs val="gap"/>
    <c:showDLblsOverMax val="0"/>
  </c:chart>
  <c:spPr>
    <a:noFill/>
    <a:ln>
      <a:noFill/>
    </a:ln>
  </c:spPr>
  <c:txPr>
    <a:bodyPr/>
    <a:lstStyle/>
    <a:p>
      <a:pPr>
        <a:defRPr sz="1100" b="1">
          <a:latin typeface="Arial" pitchFamily="34" charset="0"/>
          <a:cs typeface="Arial"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Unemployment rate (LHS)</c:v>
                </c:pt>
              </c:strCache>
            </c:strRef>
          </c:tx>
          <c:spPr>
            <a:ln w="31750">
              <a:solidFill>
                <a:srgbClr val="0066FF"/>
              </a:solidFill>
            </a:ln>
          </c:spPr>
          <c:marker>
            <c:symbol val="none"/>
          </c:marker>
          <c:cat>
            <c:numRef>
              <c:f>Sheet1!$A$2:$A$103</c:f>
              <c:numCache>
                <c:formatCode>mmm\-yy</c:formatCode>
                <c:ptCount val="102"/>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numCache>
            </c:numRef>
          </c:cat>
          <c:val>
            <c:numRef>
              <c:f>Sheet1!$B$2:$B$103</c:f>
              <c:numCache>
                <c:formatCode>0.0%</c:formatCode>
                <c:ptCount val="102"/>
                <c:pt idx="0">
                  <c:v>0.052</c:v>
                </c:pt>
                <c:pt idx="1">
                  <c:v>0.052</c:v>
                </c:pt>
                <c:pt idx="2">
                  <c:v>0.053</c:v>
                </c:pt>
                <c:pt idx="3">
                  <c:v>0.052</c:v>
                </c:pt>
                <c:pt idx="4">
                  <c:v>0.054</c:v>
                </c:pt>
                <c:pt idx="5">
                  <c:v>0.055</c:v>
                </c:pt>
                <c:pt idx="6">
                  <c:v>0.057</c:v>
                </c:pt>
                <c:pt idx="7">
                  <c:v>0.059</c:v>
                </c:pt>
                <c:pt idx="8">
                  <c:v>0.06</c:v>
                </c:pt>
                <c:pt idx="9">
                  <c:v>0.062</c:v>
                </c:pt>
                <c:pt idx="10">
                  <c:v>0.064</c:v>
                </c:pt>
                <c:pt idx="11">
                  <c:v>0.065</c:v>
                </c:pt>
                <c:pt idx="12">
                  <c:v>0.067</c:v>
                </c:pt>
                <c:pt idx="13">
                  <c:v>0.071</c:v>
                </c:pt>
                <c:pt idx="14">
                  <c:v>0.073</c:v>
                </c:pt>
                <c:pt idx="15">
                  <c:v>0.076</c:v>
                </c:pt>
                <c:pt idx="16">
                  <c:v>0.078</c:v>
                </c:pt>
                <c:pt idx="17">
                  <c:v>0.079</c:v>
                </c:pt>
                <c:pt idx="18">
                  <c:v>0.079</c:v>
                </c:pt>
                <c:pt idx="19">
                  <c:v>0.078</c:v>
                </c:pt>
                <c:pt idx="20">
                  <c:v>0.079</c:v>
                </c:pt>
                <c:pt idx="21">
                  <c:v>0.078</c:v>
                </c:pt>
                <c:pt idx="22">
                  <c:v>0.078</c:v>
                </c:pt>
                <c:pt idx="23">
                  <c:v>0.077</c:v>
                </c:pt>
                <c:pt idx="24">
                  <c:v>0.079</c:v>
                </c:pt>
                <c:pt idx="25">
                  <c:v>0.08</c:v>
                </c:pt>
                <c:pt idx="26">
                  <c:v>0.08</c:v>
                </c:pt>
                <c:pt idx="27">
                  <c:v>0.079</c:v>
                </c:pt>
                <c:pt idx="28">
                  <c:v>0.079</c:v>
                </c:pt>
                <c:pt idx="29">
                  <c:v>0.078</c:v>
                </c:pt>
                <c:pt idx="30">
                  <c:v>0.078</c:v>
                </c:pt>
                <c:pt idx="31">
                  <c:v>0.078</c:v>
                </c:pt>
                <c:pt idx="32">
                  <c:v>0.079</c:v>
                </c:pt>
                <c:pt idx="33">
                  <c:v>0.079</c:v>
                </c:pt>
                <c:pt idx="34">
                  <c:v>0.079</c:v>
                </c:pt>
                <c:pt idx="35">
                  <c:v>0.079</c:v>
                </c:pt>
                <c:pt idx="36">
                  <c:v>0.078</c:v>
                </c:pt>
                <c:pt idx="37">
                  <c:v>0.078</c:v>
                </c:pt>
                <c:pt idx="38">
                  <c:v>0.077</c:v>
                </c:pt>
                <c:pt idx="39">
                  <c:v>0.078</c:v>
                </c:pt>
                <c:pt idx="40">
                  <c:v>0.079</c:v>
                </c:pt>
                <c:pt idx="41">
                  <c:v>0.08</c:v>
                </c:pt>
                <c:pt idx="42">
                  <c:v>0.082</c:v>
                </c:pt>
                <c:pt idx="43">
                  <c:v>0.083</c:v>
                </c:pt>
                <c:pt idx="44">
                  <c:v>0.084</c:v>
                </c:pt>
                <c:pt idx="45">
                  <c:v>0.085</c:v>
                </c:pt>
                <c:pt idx="46">
                  <c:v>0.084</c:v>
                </c:pt>
                <c:pt idx="47">
                  <c:v>0.083</c:v>
                </c:pt>
                <c:pt idx="48">
                  <c:v>0.083</c:v>
                </c:pt>
                <c:pt idx="49">
                  <c:v>0.082</c:v>
                </c:pt>
                <c:pt idx="50">
                  <c:v>0.082</c:v>
                </c:pt>
                <c:pt idx="51">
                  <c:v>0.081</c:v>
                </c:pt>
                <c:pt idx="52">
                  <c:v>0.08</c:v>
                </c:pt>
                <c:pt idx="53">
                  <c:v>0.081</c:v>
                </c:pt>
                <c:pt idx="54">
                  <c:v>0.079</c:v>
                </c:pt>
                <c:pt idx="55">
                  <c:v>0.079</c:v>
                </c:pt>
                <c:pt idx="56">
                  <c:v>0.079</c:v>
                </c:pt>
                <c:pt idx="57">
                  <c:v>0.078</c:v>
                </c:pt>
                <c:pt idx="58">
                  <c:v>0.078</c:v>
                </c:pt>
                <c:pt idx="59">
                  <c:v>0.078</c:v>
                </c:pt>
                <c:pt idx="60">
                  <c:v>0.08</c:v>
                </c:pt>
                <c:pt idx="61">
                  <c:v>0.078</c:v>
                </c:pt>
                <c:pt idx="62">
                  <c:v>0.078</c:v>
                </c:pt>
                <c:pt idx="63">
                  <c:v>0.078</c:v>
                </c:pt>
                <c:pt idx="64">
                  <c:v>0.077</c:v>
                </c:pt>
                <c:pt idx="65">
                  <c:v>0.077</c:v>
                </c:pt>
                <c:pt idx="66">
                  <c:v>0.077</c:v>
                </c:pt>
                <c:pt idx="67">
                  <c:v>0.076</c:v>
                </c:pt>
                <c:pt idx="68">
                  <c:v>0.074</c:v>
                </c:pt>
                <c:pt idx="69">
                  <c:v>0.072</c:v>
                </c:pt>
                <c:pt idx="70">
                  <c:v>0.072</c:v>
                </c:pt>
                <c:pt idx="71">
                  <c:v>0.072</c:v>
                </c:pt>
                <c:pt idx="72">
                  <c:v>0.069</c:v>
                </c:pt>
                <c:pt idx="73">
                  <c:v>0.068</c:v>
                </c:pt>
                <c:pt idx="74">
                  <c:v>0.066</c:v>
                </c:pt>
                <c:pt idx="75">
                  <c:v>0.064</c:v>
                </c:pt>
                <c:pt idx="76">
                  <c:v>0.063</c:v>
                </c:pt>
                <c:pt idx="77">
                  <c:v>0.061</c:v>
                </c:pt>
                <c:pt idx="78">
                  <c:v>0.06</c:v>
                </c:pt>
                <c:pt idx="79">
                  <c:v>0.06</c:v>
                </c:pt>
                <c:pt idx="80">
                  <c:v>0.06</c:v>
                </c:pt>
                <c:pt idx="81">
                  <c:v>0.058</c:v>
                </c:pt>
                <c:pt idx="82">
                  <c:v>0.057</c:v>
                </c:pt>
                <c:pt idx="83">
                  <c:v>0.057</c:v>
                </c:pt>
                <c:pt idx="84">
                  <c:v>0.056</c:v>
                </c:pt>
                <c:pt idx="85">
                  <c:v>0.055</c:v>
                </c:pt>
                <c:pt idx="86">
                  <c:v>0.055</c:v>
                </c:pt>
                <c:pt idx="87">
                  <c:v>0.056</c:v>
                </c:pt>
                <c:pt idx="88">
                  <c:v>0.056</c:v>
                </c:pt>
                <c:pt idx="89">
                  <c:v>0.055</c:v>
                </c:pt>
                <c:pt idx="90">
                  <c:v>0.054</c:v>
                </c:pt>
                <c:pt idx="91">
                  <c:v>0.053</c:v>
                </c:pt>
                <c:pt idx="92">
                  <c:v>0.052</c:v>
                </c:pt>
                <c:pt idx="93">
                  <c:v>0.051</c:v>
                </c:pt>
                <c:pt idx="94">
                  <c:v>0.051</c:v>
                </c:pt>
                <c:pt idx="95">
                  <c:v>0.051</c:v>
                </c:pt>
                <c:pt idx="96">
                  <c:v>0.051</c:v>
                </c:pt>
                <c:pt idx="97">
                  <c:v>0.051</c:v>
                </c:pt>
                <c:pt idx="98">
                  <c:v>0.05</c:v>
                </c:pt>
                <c:pt idx="99">
                  <c:v>0.049</c:v>
                </c:pt>
                <c:pt idx="100">
                  <c:v>0.049</c:v>
                </c:pt>
              </c:numCache>
            </c:numRef>
          </c:val>
          <c:smooth val="0"/>
        </c:ser>
        <c:dLbls>
          <c:showLegendKey val="0"/>
          <c:showVal val="0"/>
          <c:showCatName val="0"/>
          <c:showSerName val="0"/>
          <c:showPercent val="0"/>
          <c:showBubbleSize val="0"/>
        </c:dLbls>
        <c:marker val="1"/>
        <c:smooth val="0"/>
        <c:axId val="-2064809160"/>
        <c:axId val="-2084453864"/>
      </c:lineChart>
      <c:lineChart>
        <c:grouping val="standard"/>
        <c:varyColors val="0"/>
        <c:ser>
          <c:idx val="1"/>
          <c:order val="1"/>
          <c:tx>
            <c:strRef>
              <c:f>Sheet1!$C$1</c:f>
              <c:strCache>
                <c:ptCount val="1"/>
                <c:pt idx="0">
                  <c:v>Regular earnings growth (RHS)</c:v>
                </c:pt>
              </c:strCache>
            </c:strRef>
          </c:tx>
          <c:spPr>
            <a:ln w="31750">
              <a:solidFill>
                <a:srgbClr val="FF0000"/>
              </a:solidFill>
            </a:ln>
          </c:spPr>
          <c:marker>
            <c:symbol val="none"/>
          </c:marker>
          <c:cat>
            <c:numRef>
              <c:f>Sheet1!$A$2:$A$103</c:f>
              <c:numCache>
                <c:formatCode>mmm\-yy</c:formatCode>
                <c:ptCount val="102"/>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numCache>
            </c:numRef>
          </c:cat>
          <c:val>
            <c:numRef>
              <c:f>Sheet1!$C$2:$C$103</c:f>
              <c:numCache>
                <c:formatCode>0.0%</c:formatCode>
                <c:ptCount val="102"/>
                <c:pt idx="0">
                  <c:v>0.041</c:v>
                </c:pt>
                <c:pt idx="1">
                  <c:v>0.041</c:v>
                </c:pt>
                <c:pt idx="2">
                  <c:v>0.041</c:v>
                </c:pt>
                <c:pt idx="3">
                  <c:v>0.044</c:v>
                </c:pt>
                <c:pt idx="4">
                  <c:v>0.042</c:v>
                </c:pt>
                <c:pt idx="5">
                  <c:v>0.04</c:v>
                </c:pt>
                <c:pt idx="6">
                  <c:v>0.036</c:v>
                </c:pt>
                <c:pt idx="7">
                  <c:v>0.034</c:v>
                </c:pt>
                <c:pt idx="8">
                  <c:v>0.033</c:v>
                </c:pt>
                <c:pt idx="9">
                  <c:v>0.034</c:v>
                </c:pt>
                <c:pt idx="10">
                  <c:v>0.034</c:v>
                </c:pt>
                <c:pt idx="11">
                  <c:v>0.033</c:v>
                </c:pt>
                <c:pt idx="12">
                  <c:v>0.031</c:v>
                </c:pt>
                <c:pt idx="13">
                  <c:v>0.029</c:v>
                </c:pt>
                <c:pt idx="14">
                  <c:v>0.025</c:v>
                </c:pt>
                <c:pt idx="15">
                  <c:v>0.022</c:v>
                </c:pt>
                <c:pt idx="16">
                  <c:v>0.021</c:v>
                </c:pt>
                <c:pt idx="17">
                  <c:v>0.02</c:v>
                </c:pt>
                <c:pt idx="18">
                  <c:v>0.019</c:v>
                </c:pt>
                <c:pt idx="19">
                  <c:v>0.016</c:v>
                </c:pt>
                <c:pt idx="20">
                  <c:v>0.014</c:v>
                </c:pt>
                <c:pt idx="21">
                  <c:v>0.012</c:v>
                </c:pt>
                <c:pt idx="22">
                  <c:v>0.011</c:v>
                </c:pt>
                <c:pt idx="23">
                  <c:v>0.011</c:v>
                </c:pt>
                <c:pt idx="24">
                  <c:v>0.014</c:v>
                </c:pt>
                <c:pt idx="25">
                  <c:v>0.016</c:v>
                </c:pt>
                <c:pt idx="26">
                  <c:v>0.018</c:v>
                </c:pt>
                <c:pt idx="27">
                  <c:v>0.017</c:v>
                </c:pt>
                <c:pt idx="28">
                  <c:v>0.016</c:v>
                </c:pt>
                <c:pt idx="29">
                  <c:v>0.013</c:v>
                </c:pt>
                <c:pt idx="30">
                  <c:v>0.016</c:v>
                </c:pt>
                <c:pt idx="31">
                  <c:v>0.02</c:v>
                </c:pt>
                <c:pt idx="32">
                  <c:v>0.022</c:v>
                </c:pt>
                <c:pt idx="33">
                  <c:v>0.022</c:v>
                </c:pt>
                <c:pt idx="34">
                  <c:v>0.023</c:v>
                </c:pt>
                <c:pt idx="35">
                  <c:v>0.022</c:v>
                </c:pt>
                <c:pt idx="36">
                  <c:v>0.022</c:v>
                </c:pt>
                <c:pt idx="37">
                  <c:v>0.021</c:v>
                </c:pt>
                <c:pt idx="38">
                  <c:v>0.02</c:v>
                </c:pt>
                <c:pt idx="39">
                  <c:v>0.019</c:v>
                </c:pt>
                <c:pt idx="40">
                  <c:v>0.02</c:v>
                </c:pt>
                <c:pt idx="41">
                  <c:v>0.021</c:v>
                </c:pt>
                <c:pt idx="42">
                  <c:v>0.02</c:v>
                </c:pt>
                <c:pt idx="43">
                  <c:v>0.017</c:v>
                </c:pt>
                <c:pt idx="44">
                  <c:v>0.016</c:v>
                </c:pt>
                <c:pt idx="45">
                  <c:v>0.017</c:v>
                </c:pt>
                <c:pt idx="46">
                  <c:v>0.018</c:v>
                </c:pt>
                <c:pt idx="47">
                  <c:v>0.019</c:v>
                </c:pt>
                <c:pt idx="48">
                  <c:v>0.016</c:v>
                </c:pt>
                <c:pt idx="49">
                  <c:v>0.015</c:v>
                </c:pt>
                <c:pt idx="50">
                  <c:v>0.015</c:v>
                </c:pt>
                <c:pt idx="51">
                  <c:v>0.018</c:v>
                </c:pt>
                <c:pt idx="52">
                  <c:v>0.018</c:v>
                </c:pt>
                <c:pt idx="53">
                  <c:v>0.018</c:v>
                </c:pt>
                <c:pt idx="54">
                  <c:v>0.019</c:v>
                </c:pt>
                <c:pt idx="55">
                  <c:v>0.02</c:v>
                </c:pt>
                <c:pt idx="56">
                  <c:v>0.019</c:v>
                </c:pt>
                <c:pt idx="57">
                  <c:v>0.016</c:v>
                </c:pt>
                <c:pt idx="58">
                  <c:v>0.014</c:v>
                </c:pt>
                <c:pt idx="59">
                  <c:v>0.013</c:v>
                </c:pt>
                <c:pt idx="60">
                  <c:v>0.012</c:v>
                </c:pt>
                <c:pt idx="61">
                  <c:v>0.01</c:v>
                </c:pt>
                <c:pt idx="62">
                  <c:v>0.008</c:v>
                </c:pt>
                <c:pt idx="63">
                  <c:v>0.009</c:v>
                </c:pt>
                <c:pt idx="64">
                  <c:v>0.01</c:v>
                </c:pt>
                <c:pt idx="65">
                  <c:v>0.011</c:v>
                </c:pt>
                <c:pt idx="66">
                  <c:v>0.01</c:v>
                </c:pt>
                <c:pt idx="67">
                  <c:v>0.008</c:v>
                </c:pt>
                <c:pt idx="68">
                  <c:v>0.008</c:v>
                </c:pt>
                <c:pt idx="69">
                  <c:v>0.008</c:v>
                </c:pt>
                <c:pt idx="70">
                  <c:v>0.008</c:v>
                </c:pt>
                <c:pt idx="71">
                  <c:v>0.01</c:v>
                </c:pt>
                <c:pt idx="72">
                  <c:v>0.012</c:v>
                </c:pt>
                <c:pt idx="73">
                  <c:v>0.014</c:v>
                </c:pt>
                <c:pt idx="74">
                  <c:v>0.013</c:v>
                </c:pt>
                <c:pt idx="75">
                  <c:v>0.009</c:v>
                </c:pt>
                <c:pt idx="76">
                  <c:v>0.007</c:v>
                </c:pt>
                <c:pt idx="77">
                  <c:v>0.007</c:v>
                </c:pt>
                <c:pt idx="78">
                  <c:v>0.008</c:v>
                </c:pt>
                <c:pt idx="79">
                  <c:v>0.009</c:v>
                </c:pt>
                <c:pt idx="80">
                  <c:v>0.012</c:v>
                </c:pt>
                <c:pt idx="81">
                  <c:v>0.017</c:v>
                </c:pt>
                <c:pt idx="82">
                  <c:v>0.019</c:v>
                </c:pt>
                <c:pt idx="83">
                  <c:v>0.018</c:v>
                </c:pt>
                <c:pt idx="84">
                  <c:v>0.017</c:v>
                </c:pt>
                <c:pt idx="85">
                  <c:v>0.019</c:v>
                </c:pt>
                <c:pt idx="86">
                  <c:v>0.023</c:v>
                </c:pt>
                <c:pt idx="87">
                  <c:v>0.027</c:v>
                </c:pt>
                <c:pt idx="88">
                  <c:v>0.028</c:v>
                </c:pt>
                <c:pt idx="89">
                  <c:v>0.028</c:v>
                </c:pt>
                <c:pt idx="90">
                  <c:v>0.029</c:v>
                </c:pt>
                <c:pt idx="91">
                  <c:v>0.028</c:v>
                </c:pt>
                <c:pt idx="92">
                  <c:v>0.024</c:v>
                </c:pt>
                <c:pt idx="93">
                  <c:v>0.02</c:v>
                </c:pt>
                <c:pt idx="94">
                  <c:v>0.019</c:v>
                </c:pt>
                <c:pt idx="95">
                  <c:v>0.02</c:v>
                </c:pt>
                <c:pt idx="96">
                  <c:v>0.022</c:v>
                </c:pt>
                <c:pt idx="97">
                  <c:v>0.022</c:v>
                </c:pt>
                <c:pt idx="98">
                  <c:v>0.022</c:v>
                </c:pt>
                <c:pt idx="99">
                  <c:v>0.023</c:v>
                </c:pt>
                <c:pt idx="100">
                  <c:v>0.022</c:v>
                </c:pt>
                <c:pt idx="101">
                  <c:v>0.023</c:v>
                </c:pt>
              </c:numCache>
            </c:numRef>
          </c:val>
          <c:smooth val="0"/>
        </c:ser>
        <c:dLbls>
          <c:showLegendKey val="0"/>
          <c:showVal val="0"/>
          <c:showCatName val="0"/>
          <c:showSerName val="0"/>
          <c:showPercent val="0"/>
          <c:showBubbleSize val="0"/>
        </c:dLbls>
        <c:marker val="1"/>
        <c:smooth val="0"/>
        <c:axId val="-2064757096"/>
        <c:axId val="-2065329448"/>
      </c:lineChart>
      <c:dateAx>
        <c:axId val="-2064809160"/>
        <c:scaling>
          <c:orientation val="minMax"/>
          <c:min val="39965.0"/>
        </c:scaling>
        <c:delete val="0"/>
        <c:axPos val="b"/>
        <c:minorGridlines/>
        <c:numFmt formatCode="mmm\-yy" sourceLinked="1"/>
        <c:majorTickMark val="out"/>
        <c:minorTickMark val="none"/>
        <c:tickLblPos val="nextTo"/>
        <c:txPr>
          <a:bodyPr rot="-5400000" vert="horz"/>
          <a:lstStyle/>
          <a:p>
            <a:pPr>
              <a:defRPr/>
            </a:pPr>
            <a:endParaRPr lang="en-US"/>
          </a:p>
        </c:txPr>
        <c:crossAx val="-2084453864"/>
        <c:crosses val="autoZero"/>
        <c:auto val="1"/>
        <c:lblOffset val="100"/>
        <c:baseTimeUnit val="months"/>
        <c:majorUnit val="6.0"/>
        <c:majorTimeUnit val="months"/>
        <c:minorUnit val="6.0"/>
        <c:minorTimeUnit val="months"/>
      </c:dateAx>
      <c:valAx>
        <c:axId val="-2084453864"/>
        <c:scaling>
          <c:orientation val="minMax"/>
          <c:max val="0.09"/>
        </c:scaling>
        <c:delete val="0"/>
        <c:axPos val="l"/>
        <c:majorGridlines>
          <c:spPr>
            <a:ln>
              <a:solidFill>
                <a:schemeClr val="bg1">
                  <a:lumMod val="75000"/>
                </a:schemeClr>
              </a:solidFill>
            </a:ln>
          </c:spPr>
        </c:majorGridlines>
        <c:numFmt formatCode="0%" sourceLinked="0"/>
        <c:majorTickMark val="out"/>
        <c:minorTickMark val="none"/>
        <c:tickLblPos val="nextTo"/>
        <c:txPr>
          <a:bodyPr/>
          <a:lstStyle/>
          <a:p>
            <a:pPr>
              <a:defRPr>
                <a:solidFill>
                  <a:srgbClr val="0066FF"/>
                </a:solidFill>
              </a:defRPr>
            </a:pPr>
            <a:endParaRPr lang="en-US"/>
          </a:p>
        </c:txPr>
        <c:crossAx val="-2064809160"/>
        <c:crosses val="autoZero"/>
        <c:crossBetween val="midCat"/>
      </c:valAx>
      <c:valAx>
        <c:axId val="-2065329448"/>
        <c:scaling>
          <c:orientation val="minMax"/>
          <c:max val="0.045"/>
        </c:scaling>
        <c:delete val="0"/>
        <c:axPos val="r"/>
        <c:numFmt formatCode="0.0%" sourceLinked="0"/>
        <c:majorTickMark val="out"/>
        <c:minorTickMark val="none"/>
        <c:tickLblPos val="nextTo"/>
        <c:txPr>
          <a:bodyPr/>
          <a:lstStyle/>
          <a:p>
            <a:pPr>
              <a:defRPr>
                <a:solidFill>
                  <a:srgbClr val="FF0000"/>
                </a:solidFill>
              </a:defRPr>
            </a:pPr>
            <a:endParaRPr lang="en-US"/>
          </a:p>
        </c:txPr>
        <c:crossAx val="-2064757096"/>
        <c:crosses val="max"/>
        <c:crossBetween val="between"/>
      </c:valAx>
      <c:dateAx>
        <c:axId val="-2064757096"/>
        <c:scaling>
          <c:orientation val="minMax"/>
        </c:scaling>
        <c:delete val="1"/>
        <c:axPos val="b"/>
        <c:numFmt formatCode="mmm\-yy" sourceLinked="1"/>
        <c:majorTickMark val="out"/>
        <c:minorTickMark val="none"/>
        <c:tickLblPos val="nextTo"/>
        <c:crossAx val="-2065329448"/>
        <c:crosses val="autoZero"/>
        <c:auto val="1"/>
        <c:lblOffset val="100"/>
        <c:baseTimeUnit val="months"/>
      </c:dateAx>
    </c:plotArea>
    <c:legend>
      <c:legendPos val="b"/>
      <c:layout>
        <c:manualLayout>
          <c:xMode val="edge"/>
          <c:yMode val="edge"/>
          <c:x val="0.0"/>
          <c:y val="0.87580491511205"/>
          <c:w val="1.0"/>
          <c:h val="0.108496458950359"/>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531761608978"/>
          <c:y val="0.0340510060286849"/>
          <c:w val="0.828661786778119"/>
          <c:h val="0.618339240158997"/>
        </c:manualLayout>
      </c:layout>
      <c:barChart>
        <c:barDir val="col"/>
        <c:grouping val="clustered"/>
        <c:varyColors val="0"/>
        <c:ser>
          <c:idx val="1"/>
          <c:order val="0"/>
          <c:tx>
            <c:strRef>
              <c:f>Sheet1!$B$1</c:f>
              <c:strCache>
                <c:ptCount val="1"/>
                <c:pt idx="0">
                  <c:v>Q1 2016</c:v>
                </c:pt>
              </c:strCache>
            </c:strRef>
          </c:tx>
          <c:spPr>
            <a:solidFill>
              <a:srgbClr val="009900"/>
            </a:solidFill>
            <a:ln>
              <a:solidFill>
                <a:schemeClr val="tx1">
                  <a:lumMod val="65000"/>
                  <a:lumOff val="35000"/>
                </a:schemeClr>
              </a:solidFill>
            </a:ln>
          </c:spPr>
          <c:invertIfNegative val="0"/>
          <c:dPt>
            <c:idx val="5"/>
            <c:invertIfNegative val="0"/>
            <c:bubble3D val="0"/>
          </c:dPt>
          <c:dPt>
            <c:idx val="6"/>
            <c:invertIfNegative val="0"/>
            <c:bubble3D val="0"/>
          </c:dPt>
          <c:dPt>
            <c:idx val="7"/>
            <c:invertIfNegative val="0"/>
            <c:bubble3D val="0"/>
          </c:dPt>
          <c:dPt>
            <c:idx val="8"/>
            <c:invertIfNegative val="0"/>
            <c:bubble3D val="0"/>
          </c:dPt>
          <c:dLbls>
            <c:dLbl>
              <c:idx val="0"/>
              <c:layout/>
              <c:tx>
                <c:rich>
                  <a:bodyPr/>
                  <a:lstStyle/>
                  <a:p>
                    <a:r>
                      <a:rPr lang="en-US" smtClean="0"/>
                      <a:t>0.3%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dLbl>
              <c:idx val="1"/>
              <c:layout/>
              <c:tx>
                <c:rich>
                  <a:bodyPr/>
                  <a:lstStyle/>
                  <a:p>
                    <a:r>
                      <a:rPr lang="en-US" smtClean="0"/>
                      <a:t>0.8%</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dLbl>
              <c:idx val="2"/>
              <c:layout/>
              <c:tx>
                <c:rich>
                  <a:bodyPr/>
                  <a:lstStyle/>
                  <a:p>
                    <a:r>
                      <a:rPr lang="en-US" smtClean="0"/>
                      <a:t>1.5%</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dLbl>
              <c:idx val="3"/>
              <c:layout/>
              <c:tx>
                <c:rich>
                  <a:bodyPr/>
                  <a:lstStyle/>
                  <a:p>
                    <a:r>
                      <a:rPr lang="en-US" smtClean="0"/>
                      <a:t>2.0%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dLbl>
              <c:idx val="4"/>
              <c:layout/>
              <c:tx>
                <c:rich>
                  <a:bodyPr/>
                  <a:lstStyle/>
                  <a:p>
                    <a:r>
                      <a:rPr lang="en-US" smtClean="0"/>
                      <a:t>2.3%</a:t>
                    </a:r>
                    <a:endParaRPr lang="en-US" dirty="0"/>
                  </a:p>
                </c:rich>
              </c:tx>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Sheet1!$A$2:$A$6</c:f>
              <c:strCache>
                <c:ptCount val="5"/>
                <c:pt idx="0">
                  <c:v>Poorest Households</c:v>
                </c:pt>
                <c:pt idx="1">
                  <c:v>2nd Quintile</c:v>
                </c:pt>
                <c:pt idx="2">
                  <c:v>3rd Quintile</c:v>
                </c:pt>
                <c:pt idx="3">
                  <c:v>4th Quintile</c:v>
                </c:pt>
                <c:pt idx="4">
                  <c:v>Richest Households</c:v>
                </c:pt>
              </c:strCache>
            </c:strRef>
          </c:cat>
          <c:val>
            <c:numRef>
              <c:f>Sheet1!$B$2:$B$6</c:f>
              <c:numCache>
                <c:formatCode>0.0</c:formatCode>
                <c:ptCount val="5"/>
                <c:pt idx="0">
                  <c:v>178.8100685625235</c:v>
                </c:pt>
                <c:pt idx="1">
                  <c:v>374.6290823812817</c:v>
                </c:pt>
                <c:pt idx="2">
                  <c:v>594.317764116294</c:v>
                </c:pt>
                <c:pt idx="3">
                  <c:v>913.3574910355666</c:v>
                </c:pt>
                <c:pt idx="4">
                  <c:v>1887.786213099083</c:v>
                </c:pt>
              </c:numCache>
            </c:numRef>
          </c:val>
        </c:ser>
        <c:dLbls>
          <c:showLegendKey val="0"/>
          <c:showVal val="0"/>
          <c:showCatName val="0"/>
          <c:showSerName val="0"/>
          <c:showPercent val="0"/>
          <c:showBubbleSize val="0"/>
        </c:dLbls>
        <c:gapWidth val="50"/>
        <c:axId val="-2140963304"/>
        <c:axId val="2048747608"/>
      </c:barChart>
      <c:catAx>
        <c:axId val="-2140963304"/>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low"/>
        <c:txPr>
          <a:bodyPr rot="-3120000"/>
          <a:lstStyle/>
          <a:p>
            <a:pPr>
              <a:defRPr/>
            </a:pPr>
            <a:endParaRPr lang="en-US"/>
          </a:p>
        </c:txPr>
        <c:crossAx val="2048747608"/>
        <c:crosses val="autoZero"/>
        <c:auto val="1"/>
        <c:lblAlgn val="ctr"/>
        <c:lblOffset val="100"/>
        <c:noMultiLvlLbl val="0"/>
      </c:catAx>
      <c:valAx>
        <c:axId val="2048747608"/>
        <c:scaling>
          <c:orientation val="minMax"/>
        </c:scaling>
        <c:delete val="0"/>
        <c:axPos val="l"/>
        <c:majorGridlines>
          <c:spPr>
            <a:ln>
              <a:solidFill>
                <a:schemeClr val="bg1">
                  <a:lumMod val="75000"/>
                </a:schemeClr>
              </a:solidFill>
            </a:ln>
          </c:spPr>
        </c:majorGridlines>
        <c:numFmt formatCode="&quot;£&quot;#,##0" sourceLinked="0"/>
        <c:majorTickMark val="out"/>
        <c:minorTickMark val="none"/>
        <c:tickLblPos val="nextTo"/>
        <c:crossAx val="-2140963304"/>
        <c:crosses val="autoZero"/>
        <c:crossBetween val="between"/>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531761608978"/>
          <c:y val="0.0340510060286849"/>
          <c:w val="0.828661786778119"/>
          <c:h val="0.618339240158997"/>
        </c:manualLayout>
      </c:layout>
      <c:barChart>
        <c:barDir val="col"/>
        <c:grouping val="clustered"/>
        <c:varyColors val="0"/>
        <c:ser>
          <c:idx val="1"/>
          <c:order val="0"/>
          <c:tx>
            <c:strRef>
              <c:f>Sheet1!$B$1</c:f>
              <c:strCache>
                <c:ptCount val="1"/>
                <c:pt idx="0">
                  <c:v>Q1 2016</c:v>
                </c:pt>
              </c:strCache>
            </c:strRef>
          </c:tx>
          <c:spPr>
            <a:solidFill>
              <a:srgbClr val="009900"/>
            </a:solidFill>
            <a:ln>
              <a:solidFill>
                <a:schemeClr val="tx1">
                  <a:lumMod val="65000"/>
                  <a:lumOff val="35000"/>
                </a:schemeClr>
              </a:solidFill>
            </a:ln>
          </c:spPr>
          <c:invertIfNegative val="0"/>
          <c:dPt>
            <c:idx val="5"/>
            <c:invertIfNegative val="0"/>
            <c:bubble3D val="0"/>
          </c:dPt>
          <c:dPt>
            <c:idx val="6"/>
            <c:invertIfNegative val="0"/>
            <c:bubble3D val="0"/>
          </c:dPt>
          <c:dPt>
            <c:idx val="7"/>
            <c:invertIfNegative val="0"/>
            <c:bubble3D val="0"/>
          </c:dPt>
          <c:dPt>
            <c:idx val="8"/>
            <c:invertIfNegative val="0"/>
            <c:bubble3D val="0"/>
          </c:dPt>
          <c:cat>
            <c:strRef>
              <c:f>Sheet1!$A$2:$A$6</c:f>
              <c:strCache>
                <c:ptCount val="5"/>
                <c:pt idx="0">
                  <c:v>Poorest Households</c:v>
                </c:pt>
                <c:pt idx="1">
                  <c:v>2nd Quintile</c:v>
                </c:pt>
                <c:pt idx="2">
                  <c:v>3rd Quintile</c:v>
                </c:pt>
                <c:pt idx="3">
                  <c:v>4th Quintile</c:v>
                </c:pt>
                <c:pt idx="4">
                  <c:v>Richest Households</c:v>
                </c:pt>
              </c:strCache>
            </c:strRef>
          </c:cat>
          <c:val>
            <c:numRef>
              <c:f>Sheet1!$B$2:$B$6</c:f>
              <c:numCache>
                <c:formatCode>0.0</c:formatCode>
                <c:ptCount val="5"/>
                <c:pt idx="0">
                  <c:v>-0.00035412103325061</c:v>
                </c:pt>
                <c:pt idx="1">
                  <c:v>-0.000244248333049146</c:v>
                </c:pt>
                <c:pt idx="2">
                  <c:v>-0.000136305286462801</c:v>
                </c:pt>
                <c:pt idx="3">
                  <c:v>0.000574484440176715</c:v>
                </c:pt>
                <c:pt idx="4">
                  <c:v>0.00143840559661235</c:v>
                </c:pt>
              </c:numCache>
            </c:numRef>
          </c:val>
        </c:ser>
        <c:dLbls>
          <c:showLegendKey val="0"/>
          <c:showVal val="0"/>
          <c:showCatName val="0"/>
          <c:showSerName val="0"/>
          <c:showPercent val="0"/>
          <c:showBubbleSize val="0"/>
        </c:dLbls>
        <c:gapWidth val="50"/>
        <c:axId val="-2065290616"/>
        <c:axId val="-2064949480"/>
      </c:barChart>
      <c:catAx>
        <c:axId val="-2065290616"/>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low"/>
        <c:txPr>
          <a:bodyPr rot="-3120000"/>
          <a:lstStyle/>
          <a:p>
            <a:pPr>
              <a:defRPr/>
            </a:pPr>
            <a:endParaRPr lang="en-US"/>
          </a:p>
        </c:txPr>
        <c:crossAx val="-2064949480"/>
        <c:crosses val="autoZero"/>
        <c:auto val="1"/>
        <c:lblAlgn val="ctr"/>
        <c:lblOffset val="100"/>
        <c:noMultiLvlLbl val="0"/>
      </c:catAx>
      <c:valAx>
        <c:axId val="-2064949480"/>
        <c:scaling>
          <c:orientation val="minMax"/>
          <c:min val="-0.001"/>
        </c:scaling>
        <c:delete val="0"/>
        <c:axPos val="l"/>
        <c:majorGridlines>
          <c:spPr>
            <a:ln>
              <a:solidFill>
                <a:schemeClr val="bg1">
                  <a:lumMod val="75000"/>
                </a:schemeClr>
              </a:solidFill>
            </a:ln>
          </c:spPr>
        </c:majorGridlines>
        <c:numFmt formatCode="0.00%" sourceLinked="0"/>
        <c:majorTickMark val="out"/>
        <c:minorTickMark val="none"/>
        <c:tickLblPos val="nextTo"/>
        <c:crossAx val="-2065290616"/>
        <c:crosses val="autoZero"/>
        <c:crossBetween val="between"/>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5531761608978"/>
          <c:y val="0.0340510060286849"/>
          <c:w val="0.828661786778119"/>
          <c:h val="0.618339240158997"/>
        </c:manualLayout>
      </c:layout>
      <c:barChart>
        <c:barDir val="col"/>
        <c:grouping val="clustered"/>
        <c:varyColors val="0"/>
        <c:ser>
          <c:idx val="1"/>
          <c:order val="0"/>
          <c:tx>
            <c:strRef>
              <c:f>Sheet1!$B$1</c:f>
              <c:strCache>
                <c:ptCount val="1"/>
                <c:pt idx="0">
                  <c:v>Q1 2016</c:v>
                </c:pt>
              </c:strCache>
            </c:strRef>
          </c:tx>
          <c:spPr>
            <a:solidFill>
              <a:srgbClr val="009900"/>
            </a:solidFill>
            <a:ln>
              <a:solidFill>
                <a:schemeClr val="tx1">
                  <a:lumMod val="65000"/>
                  <a:lumOff val="35000"/>
                </a:schemeClr>
              </a:solidFill>
            </a:ln>
          </c:spPr>
          <c:invertIfNegative val="0"/>
          <c:dPt>
            <c:idx val="5"/>
            <c:invertIfNegative val="0"/>
            <c:bubble3D val="0"/>
          </c:dPt>
          <c:dPt>
            <c:idx val="6"/>
            <c:invertIfNegative val="0"/>
            <c:bubble3D val="0"/>
          </c:dPt>
          <c:dPt>
            <c:idx val="7"/>
            <c:invertIfNegative val="0"/>
            <c:bubble3D val="0"/>
          </c:dPt>
          <c:dPt>
            <c:idx val="8"/>
            <c:invertIfNegative val="0"/>
            <c:bubble3D val="0"/>
          </c:dPt>
          <c:dLbls>
            <c:dLbl>
              <c:idx val="0"/>
              <c:layout>
                <c:manualLayout>
                  <c:x val="0.00703812316715543"/>
                  <c:y val="0.0876510046901856"/>
                </c:manualLayout>
              </c:layout>
              <c:tx>
                <c:rich>
                  <a:bodyPr/>
                  <a:lstStyle/>
                  <a:p>
                    <a:r>
                      <a:rPr lang="en-US" dirty="0" smtClean="0"/>
                      <a:t>£0</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en-US" dirty="0" smtClean="0"/>
                      <a:t>+£2 (3.6%)</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+£6 (5.4%)</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dirty="0" smtClean="0"/>
                      <a:t>+£14 (5.5%)</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00469208211143678"/>
                  <c:y val="-0.00265608471362597"/>
                </c:manualLayout>
              </c:layout>
              <c:tx>
                <c:rich>
                  <a:bodyPr/>
                  <a:lstStyle/>
                  <a:p>
                    <a:r>
                      <a:rPr lang="en-US" dirty="0" smtClean="0"/>
                      <a:t>+£27 (4.2%)</a:t>
                    </a:r>
                    <a:endParaRPr lang="en-US" dirty="0"/>
                  </a:p>
                </c:rich>
              </c:tx>
              <c:dLblPos val="outEnd"/>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Poorest Households</c:v>
                </c:pt>
                <c:pt idx="1">
                  <c:v>2nd Quintile</c:v>
                </c:pt>
                <c:pt idx="2">
                  <c:v>3rd Quintile</c:v>
                </c:pt>
                <c:pt idx="3">
                  <c:v>4th Quintile</c:v>
                </c:pt>
                <c:pt idx="4">
                  <c:v>Richest Households</c:v>
                </c:pt>
              </c:strCache>
            </c:strRef>
          </c:cat>
          <c:val>
            <c:numRef>
              <c:f>Sheet1!$B$2:$B$6</c:f>
              <c:numCache>
                <c:formatCode>0.0</c:formatCode>
                <c:ptCount val="5"/>
                <c:pt idx="0">
                  <c:v>-20.10259755473941</c:v>
                </c:pt>
                <c:pt idx="1">
                  <c:v>60.03425420193951</c:v>
                </c:pt>
                <c:pt idx="2">
                  <c:v>113.9115674650648</c:v>
                </c:pt>
                <c:pt idx="3">
                  <c:v>264.9792560777145</c:v>
                </c:pt>
                <c:pt idx="4">
                  <c:v>683.649657187084</c:v>
                </c:pt>
              </c:numCache>
            </c:numRef>
          </c:val>
        </c:ser>
        <c:dLbls>
          <c:showLegendKey val="0"/>
          <c:showVal val="0"/>
          <c:showCatName val="0"/>
          <c:showSerName val="0"/>
          <c:showPercent val="0"/>
          <c:showBubbleSize val="0"/>
        </c:dLbls>
        <c:gapWidth val="50"/>
        <c:axId val="-2065602552"/>
        <c:axId val="-2065538040"/>
      </c:barChart>
      <c:catAx>
        <c:axId val="-2065602552"/>
        <c:scaling>
          <c:orientation val="minMax"/>
        </c:scaling>
        <c:delete val="0"/>
        <c:axPos val="b"/>
        <c:majorGridlines>
          <c:spPr>
            <a:ln>
              <a:solidFill>
                <a:schemeClr val="bg1">
                  <a:lumMod val="75000"/>
                </a:schemeClr>
              </a:solidFill>
            </a:ln>
          </c:spPr>
        </c:majorGridlines>
        <c:numFmt formatCode="General" sourceLinked="0"/>
        <c:majorTickMark val="out"/>
        <c:minorTickMark val="none"/>
        <c:tickLblPos val="low"/>
        <c:txPr>
          <a:bodyPr rot="-3120000"/>
          <a:lstStyle/>
          <a:p>
            <a:pPr>
              <a:defRPr/>
            </a:pPr>
            <a:endParaRPr lang="en-US"/>
          </a:p>
        </c:txPr>
        <c:crossAx val="-2065538040"/>
        <c:crosses val="autoZero"/>
        <c:auto val="1"/>
        <c:lblAlgn val="ctr"/>
        <c:lblOffset val="100"/>
        <c:noMultiLvlLbl val="0"/>
      </c:catAx>
      <c:valAx>
        <c:axId val="-2065538040"/>
        <c:scaling>
          <c:orientation val="minMax"/>
          <c:min val="-50.0"/>
        </c:scaling>
        <c:delete val="0"/>
        <c:axPos val="l"/>
        <c:majorGridlines>
          <c:spPr>
            <a:ln>
              <a:solidFill>
                <a:schemeClr val="bg1">
                  <a:lumMod val="75000"/>
                </a:schemeClr>
              </a:solidFill>
            </a:ln>
          </c:spPr>
        </c:majorGridlines>
        <c:numFmt formatCode="&quot;£&quot;#,##0" sourceLinked="0"/>
        <c:majorTickMark val="out"/>
        <c:minorTickMark val="none"/>
        <c:tickLblPos val="nextTo"/>
        <c:crossAx val="-2065602552"/>
        <c:crosses val="autoZero"/>
        <c:crossBetween val="between"/>
        <c:majorUnit val="50.0"/>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Income Tracker</c:v>
                </c:pt>
              </c:strCache>
            </c:strRef>
          </c:tx>
          <c:spPr>
            <a:solidFill>
              <a:srgbClr val="FFCC00"/>
            </a:solidFill>
          </c:spPr>
          <c:invertIfNegative val="0"/>
          <c:cat>
            <c:numRef>
              <c:f>Sheet1!$A$2:$A$104</c:f>
              <c:numCache>
                <c:formatCode>mmm\-yy</c:formatCode>
                <c:ptCount val="103"/>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numCache>
            </c:numRef>
          </c:cat>
          <c:val>
            <c:numRef>
              <c:f>Sheet1!$B$2:$B$104</c:f>
              <c:numCache>
                <c:formatCode>#,##0.0</c:formatCode>
                <c:ptCount val="103"/>
                <c:pt idx="0">
                  <c:v>151.5025852984932</c:v>
                </c:pt>
                <c:pt idx="1">
                  <c:v>151.0827641644435</c:v>
                </c:pt>
                <c:pt idx="2">
                  <c:v>151.1899710365857</c:v>
                </c:pt>
                <c:pt idx="3">
                  <c:v>155.9956217831222</c:v>
                </c:pt>
                <c:pt idx="4">
                  <c:v>154.7818834964188</c:v>
                </c:pt>
                <c:pt idx="5">
                  <c:v>152.6608901506524</c:v>
                </c:pt>
                <c:pt idx="6">
                  <c:v>152.7340736600605</c:v>
                </c:pt>
                <c:pt idx="7">
                  <c:v>151.0255194084912</c:v>
                </c:pt>
                <c:pt idx="8">
                  <c:v>149.4352933902666</c:v>
                </c:pt>
                <c:pt idx="9">
                  <c:v>150.7641560387432</c:v>
                </c:pt>
                <c:pt idx="10">
                  <c:v>154.3651462734606</c:v>
                </c:pt>
                <c:pt idx="11">
                  <c:v>163.0246224795503</c:v>
                </c:pt>
                <c:pt idx="12">
                  <c:v>169.9413516802375</c:v>
                </c:pt>
                <c:pt idx="13">
                  <c:v>168.0679229485026</c:v>
                </c:pt>
                <c:pt idx="14">
                  <c:v>169.3259979631011</c:v>
                </c:pt>
                <c:pt idx="15">
                  <c:v>173.1321249923576</c:v>
                </c:pt>
                <c:pt idx="16">
                  <c:v>172.3849930485608</c:v>
                </c:pt>
                <c:pt idx="17">
                  <c:v>173.2832032211032</c:v>
                </c:pt>
                <c:pt idx="18">
                  <c:v>174.5078548403722</c:v>
                </c:pt>
                <c:pt idx="19">
                  <c:v>173.2220024245523</c:v>
                </c:pt>
                <c:pt idx="20">
                  <c:v>173.7450017813797</c:v>
                </c:pt>
                <c:pt idx="21">
                  <c:v>174.4268986729495</c:v>
                </c:pt>
                <c:pt idx="22">
                  <c:v>174.7947614250304</c:v>
                </c:pt>
                <c:pt idx="23">
                  <c:v>174.0952396770949</c:v>
                </c:pt>
                <c:pt idx="24">
                  <c:v>175.6626853206757</c:v>
                </c:pt>
                <c:pt idx="25">
                  <c:v>175.1909835341276</c:v>
                </c:pt>
                <c:pt idx="26">
                  <c:v>174.9571129568259</c:v>
                </c:pt>
                <c:pt idx="27">
                  <c:v>172.7614461406134</c:v>
                </c:pt>
                <c:pt idx="28">
                  <c:v>172.3529195422202</c:v>
                </c:pt>
                <c:pt idx="29">
                  <c:v>172.3367155587638</c:v>
                </c:pt>
                <c:pt idx="30">
                  <c:v>174.0792642887426</c:v>
                </c:pt>
                <c:pt idx="31">
                  <c:v>173.6581737168441</c:v>
                </c:pt>
                <c:pt idx="32">
                  <c:v>174.282816210428</c:v>
                </c:pt>
                <c:pt idx="33">
                  <c:v>174.3387120824128</c:v>
                </c:pt>
                <c:pt idx="34">
                  <c:v>173.5403384732724</c:v>
                </c:pt>
                <c:pt idx="35">
                  <c:v>169.9701787066498</c:v>
                </c:pt>
                <c:pt idx="36">
                  <c:v>171.8895816232602</c:v>
                </c:pt>
                <c:pt idx="37">
                  <c:v>169.8135840400265</c:v>
                </c:pt>
                <c:pt idx="38">
                  <c:v>169.802075590839</c:v>
                </c:pt>
                <c:pt idx="39">
                  <c:v>166.5357521818208</c:v>
                </c:pt>
                <c:pt idx="40">
                  <c:v>165.5800855571005</c:v>
                </c:pt>
                <c:pt idx="41">
                  <c:v>165.8068800335062</c:v>
                </c:pt>
                <c:pt idx="42">
                  <c:v>165.684160373492</c:v>
                </c:pt>
                <c:pt idx="43">
                  <c:v>163.3264472145767</c:v>
                </c:pt>
                <c:pt idx="44">
                  <c:v>161.384624579031</c:v>
                </c:pt>
                <c:pt idx="45">
                  <c:v>162.2279162924646</c:v>
                </c:pt>
                <c:pt idx="46">
                  <c:v>162.4576789134707</c:v>
                </c:pt>
                <c:pt idx="47">
                  <c:v>161.2579920941541</c:v>
                </c:pt>
                <c:pt idx="48">
                  <c:v>163.8743625752647</c:v>
                </c:pt>
                <c:pt idx="49">
                  <c:v>162.7315590225315</c:v>
                </c:pt>
                <c:pt idx="50">
                  <c:v>162.8724123093725</c:v>
                </c:pt>
                <c:pt idx="51">
                  <c:v>165.3696935396714</c:v>
                </c:pt>
                <c:pt idx="52">
                  <c:v>167.5301960718894</c:v>
                </c:pt>
                <c:pt idx="53">
                  <c:v>169.3234496203039</c:v>
                </c:pt>
                <c:pt idx="54">
                  <c:v>170.5139653783608</c:v>
                </c:pt>
                <c:pt idx="55">
                  <c:v>169.652025043826</c:v>
                </c:pt>
                <c:pt idx="56">
                  <c:v>168.3155846841142</c:v>
                </c:pt>
                <c:pt idx="57">
                  <c:v>166.4203153128042</c:v>
                </c:pt>
                <c:pt idx="58">
                  <c:v>166.5143191629952</c:v>
                </c:pt>
                <c:pt idx="59">
                  <c:v>164.2298657694614</c:v>
                </c:pt>
                <c:pt idx="60">
                  <c:v>166.2616217712323</c:v>
                </c:pt>
                <c:pt idx="61">
                  <c:v>163.1982854503779</c:v>
                </c:pt>
                <c:pt idx="62">
                  <c:v>162.1020199572009</c:v>
                </c:pt>
                <c:pt idx="63">
                  <c:v>166.7339690723309</c:v>
                </c:pt>
                <c:pt idx="64">
                  <c:v>166.6645179998114</c:v>
                </c:pt>
                <c:pt idx="65">
                  <c:v>168.8856563707528</c:v>
                </c:pt>
                <c:pt idx="66">
                  <c:v>168.4908396725654</c:v>
                </c:pt>
                <c:pt idx="67">
                  <c:v>166.3482772606894</c:v>
                </c:pt>
                <c:pt idx="68">
                  <c:v>166.1797193168237</c:v>
                </c:pt>
                <c:pt idx="69">
                  <c:v>167.2802781044734</c:v>
                </c:pt>
                <c:pt idx="70">
                  <c:v>166.8602947720263</c:v>
                </c:pt>
                <c:pt idx="71">
                  <c:v>165.4757934110566</c:v>
                </c:pt>
                <c:pt idx="72">
                  <c:v>170.139602183462</c:v>
                </c:pt>
                <c:pt idx="73">
                  <c:v>169.0743397987</c:v>
                </c:pt>
                <c:pt idx="74">
                  <c:v>168.3511409610683</c:v>
                </c:pt>
                <c:pt idx="75">
                  <c:v>169.8760313971886</c:v>
                </c:pt>
                <c:pt idx="76">
                  <c:v>170.8964572742526</c:v>
                </c:pt>
                <c:pt idx="77">
                  <c:v>170.9306888048672</c:v>
                </c:pt>
                <c:pt idx="78">
                  <c:v>173.3550012018173</c:v>
                </c:pt>
                <c:pt idx="79">
                  <c:v>172.5609406965496</c:v>
                </c:pt>
                <c:pt idx="80">
                  <c:v>174.0083327872151</c:v>
                </c:pt>
                <c:pt idx="81">
                  <c:v>176.1326112906844</c:v>
                </c:pt>
                <c:pt idx="82">
                  <c:v>179.293474412276</c:v>
                </c:pt>
                <c:pt idx="83">
                  <c:v>180.6339004584493</c:v>
                </c:pt>
                <c:pt idx="84">
                  <c:v>185.2669197199754</c:v>
                </c:pt>
                <c:pt idx="85">
                  <c:v>185.0709078047002</c:v>
                </c:pt>
                <c:pt idx="86">
                  <c:v>186.0792312297779</c:v>
                </c:pt>
                <c:pt idx="87">
                  <c:v>187.6472000293629</c:v>
                </c:pt>
                <c:pt idx="88">
                  <c:v>187.8544080432288</c:v>
                </c:pt>
                <c:pt idx="89">
                  <c:v>189.185520007392</c:v>
                </c:pt>
                <c:pt idx="90">
                  <c:v>191.2481556382518</c:v>
                </c:pt>
                <c:pt idx="91">
                  <c:v>190.8747702163447</c:v>
                </c:pt>
                <c:pt idx="92">
                  <c:v>192.3787048365174</c:v>
                </c:pt>
                <c:pt idx="93">
                  <c:v>192.7610944574766</c:v>
                </c:pt>
                <c:pt idx="94">
                  <c:v>193.250590825981</c:v>
                </c:pt>
                <c:pt idx="95">
                  <c:v>193.0049192949021</c:v>
                </c:pt>
                <c:pt idx="96">
                  <c:v>196.9421504133352</c:v>
                </c:pt>
                <c:pt idx="97">
                  <c:v>197.5287933463732</c:v>
                </c:pt>
                <c:pt idx="98">
                  <c:v>197.4105991378541</c:v>
                </c:pt>
                <c:pt idx="99">
                  <c:v>200.9210432065367</c:v>
                </c:pt>
                <c:pt idx="100">
                  <c:v>201.1306432431952</c:v>
                </c:pt>
                <c:pt idx="101">
                  <c:v>200.8559414034494</c:v>
                </c:pt>
                <c:pt idx="102">
                  <c:v>201.6303646866989</c:v>
                </c:pt>
              </c:numCache>
            </c:numRef>
          </c:val>
        </c:ser>
        <c:dLbls>
          <c:showLegendKey val="0"/>
          <c:showVal val="0"/>
          <c:showCatName val="0"/>
          <c:showSerName val="0"/>
          <c:showPercent val="0"/>
          <c:showBubbleSize val="0"/>
        </c:dLbls>
        <c:gapWidth val="25"/>
        <c:overlap val="54"/>
        <c:axId val="2053368744"/>
        <c:axId val="2126345960"/>
      </c:barChart>
      <c:lineChart>
        <c:grouping val="standard"/>
        <c:varyColors val="0"/>
        <c:ser>
          <c:idx val="2"/>
          <c:order val="1"/>
          <c:tx>
            <c:strRef>
              <c:f>Sheet1!$D$1</c:f>
              <c:strCache>
                <c:ptCount val="1"/>
                <c:pt idx="0">
                  <c:v>0%</c:v>
                </c:pt>
              </c:strCache>
            </c:strRef>
          </c:tx>
          <c:spPr>
            <a:ln w="22225">
              <a:solidFill>
                <a:schemeClr val="tx1">
                  <a:lumMod val="50000"/>
                  <a:lumOff val="50000"/>
                </a:schemeClr>
              </a:solidFill>
            </a:ln>
          </c:spPr>
          <c:marker>
            <c:symbol val="none"/>
          </c:marker>
          <c:cat>
            <c:numRef>
              <c:f>Sheet1!$A$2:$A$104</c:f>
              <c:numCache>
                <c:formatCode>mmm\-yy</c:formatCode>
                <c:ptCount val="103"/>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numCache>
            </c:numRef>
          </c:cat>
          <c:val>
            <c:numRef>
              <c:f>Sheet1!$D$2:$D$104</c:f>
              <c:numCache>
                <c:formatCode>General</c:formatCode>
                <c:ptCount val="103"/>
                <c:pt idx="0">
                  <c:v>0.0</c:v>
                </c:pt>
                <c:pt idx="1">
                  <c:v>0.0</c:v>
                </c:pt>
                <c:pt idx="2">
                  <c:v>0.0</c:v>
                </c:pt>
                <c:pt idx="3">
                  <c:v>0.0</c:v>
                </c:pt>
                <c:pt idx="4">
                  <c:v>0.0</c:v>
                </c:pt>
                <c:pt idx="5">
                  <c:v>0.0</c:v>
                </c:pt>
                <c:pt idx="6">
                  <c:v>0.0</c:v>
                </c:pt>
                <c:pt idx="7">
                  <c:v>0.0</c:v>
                </c:pt>
                <c:pt idx="8">
                  <c:v>0.0</c:v>
                </c:pt>
                <c:pt idx="9">
                  <c:v>0.0</c:v>
                </c:pt>
                <c:pt idx="10">
                  <c:v>0.0</c:v>
                </c:pt>
                <c:pt idx="11">
                  <c:v>0.0</c:v>
                </c:pt>
                <c:pt idx="12">
                  <c:v>0.0</c:v>
                </c:pt>
                <c:pt idx="13">
                  <c:v>0.0</c:v>
                </c:pt>
                <c:pt idx="14">
                  <c:v>0.0</c:v>
                </c:pt>
                <c:pt idx="15">
                  <c:v>0.0</c:v>
                </c:pt>
                <c:pt idx="16">
                  <c:v>0.0</c:v>
                </c:pt>
                <c:pt idx="17">
                  <c:v>0.0</c:v>
                </c:pt>
                <c:pt idx="18">
                  <c:v>0.0</c:v>
                </c:pt>
                <c:pt idx="19">
                  <c:v>0.0</c:v>
                </c:pt>
                <c:pt idx="20">
                  <c:v>0.0</c:v>
                </c:pt>
                <c:pt idx="21">
                  <c:v>0.0</c:v>
                </c:pt>
                <c:pt idx="22">
                  <c:v>0.0</c:v>
                </c:pt>
                <c:pt idx="23">
                  <c:v>0.0</c:v>
                </c:pt>
                <c:pt idx="24">
                  <c:v>0.0</c:v>
                </c:pt>
                <c:pt idx="25">
                  <c:v>0.0</c:v>
                </c:pt>
                <c:pt idx="26">
                  <c:v>0.0</c:v>
                </c:pt>
                <c:pt idx="27">
                  <c:v>0.0</c:v>
                </c:pt>
                <c:pt idx="28">
                  <c:v>0.0</c:v>
                </c:pt>
                <c:pt idx="29">
                  <c:v>0.0</c:v>
                </c:pt>
                <c:pt idx="30">
                  <c:v>0.0</c:v>
                </c:pt>
                <c:pt idx="31">
                  <c:v>0.0</c:v>
                </c:pt>
                <c:pt idx="32">
                  <c:v>0.0</c:v>
                </c:pt>
                <c:pt idx="33">
                  <c:v>0.0</c:v>
                </c:pt>
                <c:pt idx="34">
                  <c:v>0.0</c:v>
                </c:pt>
                <c:pt idx="35">
                  <c:v>0.0</c:v>
                </c:pt>
                <c:pt idx="36">
                  <c:v>0.0</c:v>
                </c:pt>
                <c:pt idx="37">
                  <c:v>0.0</c:v>
                </c:pt>
                <c:pt idx="38">
                  <c:v>0.0</c:v>
                </c:pt>
                <c:pt idx="39">
                  <c:v>0.0</c:v>
                </c:pt>
                <c:pt idx="40">
                  <c:v>0.0</c:v>
                </c:pt>
                <c:pt idx="41">
                  <c:v>0.0</c:v>
                </c:pt>
                <c:pt idx="42">
                  <c:v>0.0</c:v>
                </c:pt>
                <c:pt idx="43">
                  <c:v>0.0</c:v>
                </c:pt>
                <c:pt idx="44">
                  <c:v>0.0</c:v>
                </c:pt>
                <c:pt idx="45">
                  <c:v>0.0</c:v>
                </c:pt>
                <c:pt idx="46">
                  <c:v>0.0</c:v>
                </c:pt>
                <c:pt idx="47">
                  <c:v>0.0</c:v>
                </c:pt>
                <c:pt idx="48">
                  <c:v>0.0</c:v>
                </c:pt>
                <c:pt idx="49">
                  <c:v>0.0</c:v>
                </c:pt>
                <c:pt idx="50">
                  <c:v>0.0</c:v>
                </c:pt>
                <c:pt idx="51">
                  <c:v>0.0</c:v>
                </c:pt>
                <c:pt idx="52">
                  <c:v>0.0</c:v>
                </c:pt>
                <c:pt idx="53">
                  <c:v>0.0</c:v>
                </c:pt>
                <c:pt idx="54">
                  <c:v>0.0</c:v>
                </c:pt>
                <c:pt idx="55">
                  <c:v>0.0</c:v>
                </c:pt>
                <c:pt idx="56">
                  <c:v>0.0</c:v>
                </c:pt>
                <c:pt idx="57">
                  <c:v>0.0</c:v>
                </c:pt>
                <c:pt idx="58">
                  <c:v>0.0</c:v>
                </c:pt>
                <c:pt idx="59">
                  <c:v>0.0</c:v>
                </c:pt>
                <c:pt idx="60">
                  <c:v>0.0</c:v>
                </c:pt>
                <c:pt idx="61">
                  <c:v>0.0</c:v>
                </c:pt>
                <c:pt idx="62">
                  <c:v>0.0</c:v>
                </c:pt>
                <c:pt idx="63">
                  <c:v>0.0</c:v>
                </c:pt>
                <c:pt idx="64">
                  <c:v>0.0</c:v>
                </c:pt>
                <c:pt idx="65">
                  <c:v>0.0</c:v>
                </c:pt>
                <c:pt idx="66">
                  <c:v>0.0</c:v>
                </c:pt>
                <c:pt idx="67">
                  <c:v>0.0</c:v>
                </c:pt>
                <c:pt idx="68">
                  <c:v>0.0</c:v>
                </c:pt>
                <c:pt idx="69">
                  <c:v>0.0</c:v>
                </c:pt>
                <c:pt idx="70">
                  <c:v>0.0</c:v>
                </c:pt>
                <c:pt idx="71">
                  <c:v>0.0</c:v>
                </c:pt>
                <c:pt idx="72">
                  <c:v>0.0</c:v>
                </c:pt>
                <c:pt idx="73">
                  <c:v>0.0</c:v>
                </c:pt>
                <c:pt idx="74">
                  <c:v>0.0</c:v>
                </c:pt>
                <c:pt idx="75">
                  <c:v>0.0</c:v>
                </c:pt>
                <c:pt idx="76">
                  <c:v>0.0</c:v>
                </c:pt>
                <c:pt idx="77">
                  <c:v>0.0</c:v>
                </c:pt>
                <c:pt idx="78">
                  <c:v>0.0</c:v>
                </c:pt>
                <c:pt idx="79">
                  <c:v>0.0</c:v>
                </c:pt>
                <c:pt idx="80">
                  <c:v>0.0</c:v>
                </c:pt>
                <c:pt idx="81">
                  <c:v>0.0</c:v>
                </c:pt>
                <c:pt idx="82">
                  <c:v>0.0</c:v>
                </c:pt>
                <c:pt idx="83">
                  <c:v>0.0</c:v>
                </c:pt>
                <c:pt idx="84">
                  <c:v>0.0</c:v>
                </c:pt>
                <c:pt idx="85">
                  <c:v>0.0</c:v>
                </c:pt>
                <c:pt idx="86">
                  <c:v>0.0</c:v>
                </c:pt>
                <c:pt idx="87">
                  <c:v>0.0</c:v>
                </c:pt>
                <c:pt idx="88">
                  <c:v>0.0</c:v>
                </c:pt>
                <c:pt idx="89">
                  <c:v>0.0</c:v>
                </c:pt>
                <c:pt idx="90">
                  <c:v>0.0</c:v>
                </c:pt>
                <c:pt idx="91">
                  <c:v>0.0</c:v>
                </c:pt>
                <c:pt idx="92">
                  <c:v>0.0</c:v>
                </c:pt>
                <c:pt idx="93">
                  <c:v>0.0</c:v>
                </c:pt>
                <c:pt idx="94">
                  <c:v>0.0</c:v>
                </c:pt>
                <c:pt idx="95">
                  <c:v>0.0</c:v>
                </c:pt>
                <c:pt idx="96">
                  <c:v>0.0</c:v>
                </c:pt>
                <c:pt idx="97">
                  <c:v>0.0</c:v>
                </c:pt>
                <c:pt idx="98">
                  <c:v>0.0</c:v>
                </c:pt>
                <c:pt idx="99">
                  <c:v>0.0</c:v>
                </c:pt>
                <c:pt idx="100">
                  <c:v>0.0</c:v>
                </c:pt>
                <c:pt idx="101">
                  <c:v>0.0</c:v>
                </c:pt>
              </c:numCache>
            </c:numRef>
          </c:val>
          <c:smooth val="0"/>
        </c:ser>
        <c:ser>
          <c:idx val="1"/>
          <c:order val="2"/>
          <c:tx>
            <c:strRef>
              <c:f>Sheet1!$C$1</c:f>
              <c:strCache>
                <c:ptCount val="1"/>
                <c:pt idx="0">
                  <c:v>Annual % change</c:v>
                </c:pt>
              </c:strCache>
            </c:strRef>
          </c:tx>
          <c:spPr>
            <a:ln>
              <a:solidFill>
                <a:srgbClr val="A72120"/>
              </a:solidFill>
            </a:ln>
          </c:spPr>
          <c:marker>
            <c:symbol val="none"/>
          </c:marker>
          <c:cat>
            <c:numRef>
              <c:f>Sheet1!$A$2:$A$104</c:f>
              <c:numCache>
                <c:formatCode>mmm\-yy</c:formatCode>
                <c:ptCount val="103"/>
                <c:pt idx="0">
                  <c:v>39448.0</c:v>
                </c:pt>
                <c:pt idx="1">
                  <c:v>39479.0</c:v>
                </c:pt>
                <c:pt idx="2">
                  <c:v>39508.0</c:v>
                </c:pt>
                <c:pt idx="3">
                  <c:v>39539.0</c:v>
                </c:pt>
                <c:pt idx="4">
                  <c:v>39569.0</c:v>
                </c:pt>
                <c:pt idx="5">
                  <c:v>39600.0</c:v>
                </c:pt>
                <c:pt idx="6">
                  <c:v>39630.0</c:v>
                </c:pt>
                <c:pt idx="7">
                  <c:v>39661.0</c:v>
                </c:pt>
                <c:pt idx="8">
                  <c:v>39692.0</c:v>
                </c:pt>
                <c:pt idx="9">
                  <c:v>39722.0</c:v>
                </c:pt>
                <c:pt idx="10">
                  <c:v>39753.0</c:v>
                </c:pt>
                <c:pt idx="11">
                  <c:v>39783.0</c:v>
                </c:pt>
                <c:pt idx="12">
                  <c:v>39814.0</c:v>
                </c:pt>
                <c:pt idx="13">
                  <c:v>39845.0</c:v>
                </c:pt>
                <c:pt idx="14">
                  <c:v>39873.0</c:v>
                </c:pt>
                <c:pt idx="15">
                  <c:v>39904.0</c:v>
                </c:pt>
                <c:pt idx="16">
                  <c:v>39934.0</c:v>
                </c:pt>
                <c:pt idx="17">
                  <c:v>39965.0</c:v>
                </c:pt>
                <c:pt idx="18">
                  <c:v>39995.0</c:v>
                </c:pt>
                <c:pt idx="19">
                  <c:v>40026.0</c:v>
                </c:pt>
                <c:pt idx="20">
                  <c:v>40057.0</c:v>
                </c:pt>
                <c:pt idx="21">
                  <c:v>40087.0</c:v>
                </c:pt>
                <c:pt idx="22">
                  <c:v>40118.0</c:v>
                </c:pt>
                <c:pt idx="23">
                  <c:v>40148.0</c:v>
                </c:pt>
                <c:pt idx="24">
                  <c:v>40179.0</c:v>
                </c:pt>
                <c:pt idx="25">
                  <c:v>40210.0</c:v>
                </c:pt>
                <c:pt idx="26">
                  <c:v>40238.0</c:v>
                </c:pt>
                <c:pt idx="27">
                  <c:v>40269.0</c:v>
                </c:pt>
                <c:pt idx="28">
                  <c:v>40299.0</c:v>
                </c:pt>
                <c:pt idx="29">
                  <c:v>40330.0</c:v>
                </c:pt>
                <c:pt idx="30">
                  <c:v>40360.0</c:v>
                </c:pt>
                <c:pt idx="31">
                  <c:v>40391.0</c:v>
                </c:pt>
                <c:pt idx="32">
                  <c:v>40422.0</c:v>
                </c:pt>
                <c:pt idx="33">
                  <c:v>40452.0</c:v>
                </c:pt>
                <c:pt idx="34">
                  <c:v>40483.0</c:v>
                </c:pt>
                <c:pt idx="35">
                  <c:v>40513.0</c:v>
                </c:pt>
                <c:pt idx="36">
                  <c:v>40544.0</c:v>
                </c:pt>
                <c:pt idx="37">
                  <c:v>40575.0</c:v>
                </c:pt>
                <c:pt idx="38">
                  <c:v>40603.0</c:v>
                </c:pt>
                <c:pt idx="39">
                  <c:v>40634.0</c:v>
                </c:pt>
                <c:pt idx="40">
                  <c:v>40664.0</c:v>
                </c:pt>
                <c:pt idx="41">
                  <c:v>40695.0</c:v>
                </c:pt>
                <c:pt idx="42">
                  <c:v>40725.0</c:v>
                </c:pt>
                <c:pt idx="43">
                  <c:v>40756.0</c:v>
                </c:pt>
                <c:pt idx="44">
                  <c:v>40787.0</c:v>
                </c:pt>
                <c:pt idx="45">
                  <c:v>40817.0</c:v>
                </c:pt>
                <c:pt idx="46">
                  <c:v>40848.0</c:v>
                </c:pt>
                <c:pt idx="47">
                  <c:v>40878.0</c:v>
                </c:pt>
                <c:pt idx="48">
                  <c:v>40909.0</c:v>
                </c:pt>
                <c:pt idx="49">
                  <c:v>40940.0</c:v>
                </c:pt>
                <c:pt idx="50">
                  <c:v>40969.0</c:v>
                </c:pt>
                <c:pt idx="51">
                  <c:v>41000.0</c:v>
                </c:pt>
                <c:pt idx="52">
                  <c:v>41030.0</c:v>
                </c:pt>
                <c:pt idx="53">
                  <c:v>41061.0</c:v>
                </c:pt>
                <c:pt idx="54">
                  <c:v>41091.0</c:v>
                </c:pt>
                <c:pt idx="55">
                  <c:v>41122.0</c:v>
                </c:pt>
                <c:pt idx="56">
                  <c:v>41153.0</c:v>
                </c:pt>
                <c:pt idx="57">
                  <c:v>41183.0</c:v>
                </c:pt>
                <c:pt idx="58">
                  <c:v>41214.0</c:v>
                </c:pt>
                <c:pt idx="59">
                  <c:v>41244.0</c:v>
                </c:pt>
                <c:pt idx="60">
                  <c:v>41275.0</c:v>
                </c:pt>
                <c:pt idx="61">
                  <c:v>41306.0</c:v>
                </c:pt>
                <c:pt idx="62">
                  <c:v>41334.0</c:v>
                </c:pt>
                <c:pt idx="63">
                  <c:v>41365.0</c:v>
                </c:pt>
                <c:pt idx="64">
                  <c:v>41395.0</c:v>
                </c:pt>
                <c:pt idx="65">
                  <c:v>41426.0</c:v>
                </c:pt>
                <c:pt idx="66">
                  <c:v>41456.0</c:v>
                </c:pt>
                <c:pt idx="67">
                  <c:v>41487.0</c:v>
                </c:pt>
                <c:pt idx="68">
                  <c:v>41518.0</c:v>
                </c:pt>
                <c:pt idx="69">
                  <c:v>41548.0</c:v>
                </c:pt>
                <c:pt idx="70">
                  <c:v>41579.0</c:v>
                </c:pt>
                <c:pt idx="71">
                  <c:v>41609.0</c:v>
                </c:pt>
                <c:pt idx="72">
                  <c:v>41640.0</c:v>
                </c:pt>
                <c:pt idx="73">
                  <c:v>41671.0</c:v>
                </c:pt>
                <c:pt idx="74">
                  <c:v>41699.0</c:v>
                </c:pt>
                <c:pt idx="75">
                  <c:v>41730.0</c:v>
                </c:pt>
                <c:pt idx="76">
                  <c:v>41760.0</c:v>
                </c:pt>
                <c:pt idx="77">
                  <c:v>41791.0</c:v>
                </c:pt>
                <c:pt idx="78">
                  <c:v>41821.0</c:v>
                </c:pt>
                <c:pt idx="79">
                  <c:v>41852.0</c:v>
                </c:pt>
                <c:pt idx="80">
                  <c:v>41883.0</c:v>
                </c:pt>
                <c:pt idx="81">
                  <c:v>41913.0</c:v>
                </c:pt>
                <c:pt idx="82">
                  <c:v>41944.0</c:v>
                </c:pt>
                <c:pt idx="83">
                  <c:v>41974.0</c:v>
                </c:pt>
                <c:pt idx="84">
                  <c:v>42005.0</c:v>
                </c:pt>
                <c:pt idx="85">
                  <c:v>42036.0</c:v>
                </c:pt>
                <c:pt idx="86">
                  <c:v>42064.0</c:v>
                </c:pt>
                <c:pt idx="87">
                  <c:v>42095.0</c:v>
                </c:pt>
                <c:pt idx="88">
                  <c:v>42125.0</c:v>
                </c:pt>
                <c:pt idx="89">
                  <c:v>42156.0</c:v>
                </c:pt>
                <c:pt idx="90">
                  <c:v>42186.0</c:v>
                </c:pt>
                <c:pt idx="91">
                  <c:v>42217.0</c:v>
                </c:pt>
                <c:pt idx="92">
                  <c:v>42248.0</c:v>
                </c:pt>
                <c:pt idx="93">
                  <c:v>42278.0</c:v>
                </c:pt>
                <c:pt idx="94">
                  <c:v>42309.0</c:v>
                </c:pt>
                <c:pt idx="95">
                  <c:v>42339.0</c:v>
                </c:pt>
                <c:pt idx="96">
                  <c:v>42370.0</c:v>
                </c:pt>
                <c:pt idx="97">
                  <c:v>42401.0</c:v>
                </c:pt>
                <c:pt idx="98">
                  <c:v>42430.0</c:v>
                </c:pt>
                <c:pt idx="99">
                  <c:v>42461.0</c:v>
                </c:pt>
                <c:pt idx="100">
                  <c:v>42491.0</c:v>
                </c:pt>
                <c:pt idx="101">
                  <c:v>42522.0</c:v>
                </c:pt>
                <c:pt idx="102">
                  <c:v>42552.0</c:v>
                </c:pt>
              </c:numCache>
            </c:numRef>
          </c:cat>
          <c:val>
            <c:numRef>
              <c:f>Sheet1!$C$2:$C$104</c:f>
              <c:numCache>
                <c:formatCode>0.0%</c:formatCode>
                <c:ptCount val="103"/>
                <c:pt idx="0">
                  <c:v>0.0705428915640225</c:v>
                </c:pt>
                <c:pt idx="1">
                  <c:v>0.0738612583917251</c:v>
                </c:pt>
                <c:pt idx="2">
                  <c:v>0.0764822740624582</c:v>
                </c:pt>
                <c:pt idx="3">
                  <c:v>0.104195317388817</c:v>
                </c:pt>
                <c:pt idx="4">
                  <c:v>0.0934560297289922</c:v>
                </c:pt>
                <c:pt idx="5">
                  <c:v>0.0760459536736233</c:v>
                </c:pt>
                <c:pt idx="6">
                  <c:v>0.0409617412505792</c:v>
                </c:pt>
                <c:pt idx="7">
                  <c:v>0.03408568287613</c:v>
                </c:pt>
                <c:pt idx="8">
                  <c:v>0.0157596440815497</c:v>
                </c:pt>
                <c:pt idx="9">
                  <c:v>0.0258658940080072</c:v>
                </c:pt>
                <c:pt idx="10">
                  <c:v>0.0465019476932456</c:v>
                </c:pt>
                <c:pt idx="11">
                  <c:v>0.110932378862044</c:v>
                </c:pt>
                <c:pt idx="12">
                  <c:v>0.121705952049702</c:v>
                </c:pt>
                <c:pt idx="13">
                  <c:v>0.112422875488112</c:v>
                </c:pt>
                <c:pt idx="14">
                  <c:v>0.119955224557367</c:v>
                </c:pt>
                <c:pt idx="15">
                  <c:v>0.10985246260988</c:v>
                </c:pt>
                <c:pt idx="16">
                  <c:v>0.113728487821052</c:v>
                </c:pt>
                <c:pt idx="17">
                  <c:v>0.135085764599563</c:v>
                </c:pt>
                <c:pt idx="18">
                  <c:v>0.142560076206528</c:v>
                </c:pt>
                <c:pt idx="19">
                  <c:v>0.14697173764405</c:v>
                </c:pt>
                <c:pt idx="20">
                  <c:v>0.162677155038774</c:v>
                </c:pt>
                <c:pt idx="21">
                  <c:v>0.156952045207121</c:v>
                </c:pt>
                <c:pt idx="22">
                  <c:v>0.132346035648348</c:v>
                </c:pt>
                <c:pt idx="23">
                  <c:v>0.0679076389146871</c:v>
                </c:pt>
                <c:pt idx="24">
                  <c:v>0.0336665183833749</c:v>
                </c:pt>
                <c:pt idx="25">
                  <c:v>0.042382034957424</c:v>
                </c:pt>
                <c:pt idx="26">
                  <c:v>0.0332560567276372</c:v>
                </c:pt>
                <c:pt idx="27">
                  <c:v>-0.00214101716686399</c:v>
                </c:pt>
                <c:pt idx="28">
                  <c:v>-0.00018605741586597</c:v>
                </c:pt>
                <c:pt idx="29">
                  <c:v>-0.0054620854459374</c:v>
                </c:pt>
                <c:pt idx="30">
                  <c:v>-0.00245599576031497</c:v>
                </c:pt>
                <c:pt idx="31">
                  <c:v>0.00251799012935328</c:v>
                </c:pt>
                <c:pt idx="32">
                  <c:v>0.0030954238886538</c:v>
                </c:pt>
                <c:pt idx="33">
                  <c:v>-0.000505579077582641</c:v>
                </c:pt>
                <c:pt idx="34">
                  <c:v>-0.00717654774966536</c:v>
                </c:pt>
                <c:pt idx="35">
                  <c:v>-0.0236942777878136</c:v>
                </c:pt>
                <c:pt idx="36">
                  <c:v>-0.0214792554863184</c:v>
                </c:pt>
                <c:pt idx="37">
                  <c:v>-0.030694499143865</c:v>
                </c:pt>
                <c:pt idx="38">
                  <c:v>-0.0294645772261852</c:v>
                </c:pt>
                <c:pt idx="39">
                  <c:v>-0.0360363616875801</c:v>
                </c:pt>
                <c:pt idx="40">
                  <c:v>-0.0392963113308945</c:v>
                </c:pt>
                <c:pt idx="41">
                  <c:v>-0.0378899847550539</c:v>
                </c:pt>
                <c:pt idx="42">
                  <c:v>-0.0482257547994101</c:v>
                </c:pt>
                <c:pt idx="43">
                  <c:v>-0.0594946168161007</c:v>
                </c:pt>
                <c:pt idx="44">
                  <c:v>-0.0740072481719815</c:v>
                </c:pt>
                <c:pt idx="45">
                  <c:v>-0.069467048627864</c:v>
                </c:pt>
                <c:pt idx="46">
                  <c:v>-0.0638621524960814</c:v>
                </c:pt>
                <c:pt idx="47">
                  <c:v>-0.0512571480408451</c:v>
                </c:pt>
                <c:pt idx="48">
                  <c:v>-0.0466300457090116</c:v>
                </c:pt>
                <c:pt idx="49">
                  <c:v>-0.0417047025862532</c:v>
                </c:pt>
                <c:pt idx="50">
                  <c:v>-0.0408102389641247</c:v>
                </c:pt>
                <c:pt idx="51">
                  <c:v>-0.00700185171575862</c:v>
                </c:pt>
                <c:pt idx="52">
                  <c:v>0.0117774459907285</c:v>
                </c:pt>
                <c:pt idx="53">
                  <c:v>0.0212088279212965</c:v>
                </c:pt>
                <c:pt idx="54">
                  <c:v>0.0291506743552385</c:v>
                </c:pt>
                <c:pt idx="55">
                  <c:v>0.0387296603650407</c:v>
                </c:pt>
                <c:pt idx="56">
                  <c:v>0.0429468428182824</c:v>
                </c:pt>
                <c:pt idx="57">
                  <c:v>0.0258426485166801</c:v>
                </c:pt>
                <c:pt idx="58">
                  <c:v>0.0249704432357749</c:v>
                </c:pt>
                <c:pt idx="59">
                  <c:v>0.0184293109241502</c:v>
                </c:pt>
                <c:pt idx="60">
                  <c:v>0.0145676185002472</c:v>
                </c:pt>
                <c:pt idx="61">
                  <c:v>0.00286807568642389</c:v>
                </c:pt>
                <c:pt idx="62">
                  <c:v>-0.00473003586824949</c:v>
                </c:pt>
                <c:pt idx="63">
                  <c:v>0.00824985221570996</c:v>
                </c:pt>
                <c:pt idx="64">
                  <c:v>-0.0051672957614548</c:v>
                </c:pt>
                <c:pt idx="65">
                  <c:v>-0.00258554412004242</c:v>
                </c:pt>
                <c:pt idx="66">
                  <c:v>-0.0118648680845946</c:v>
                </c:pt>
                <c:pt idx="67">
                  <c:v>-0.0194736713710499</c:v>
                </c:pt>
                <c:pt idx="68">
                  <c:v>-0.0126896470775361</c:v>
                </c:pt>
                <c:pt idx="69">
                  <c:v>0.00516741474772964</c:v>
                </c:pt>
                <c:pt idx="70">
                  <c:v>0.00207775289698908</c:v>
                </c:pt>
                <c:pt idx="71">
                  <c:v>0.00758648639063098</c:v>
                </c:pt>
                <c:pt idx="72">
                  <c:v>0.0233245674552938</c:v>
                </c:pt>
                <c:pt idx="73">
                  <c:v>0.0360056132459114</c:v>
                </c:pt>
                <c:pt idx="74">
                  <c:v>0.0385505436978351</c:v>
                </c:pt>
                <c:pt idx="75">
                  <c:v>0.0188447641613727</c:v>
                </c:pt>
                <c:pt idx="76">
                  <c:v>0.0253919629998631</c:v>
                </c:pt>
                <c:pt idx="77">
                  <c:v>0.012108976440397</c:v>
                </c:pt>
                <c:pt idx="78">
                  <c:v>0.0288689969063283</c:v>
                </c:pt>
                <c:pt idx="79">
                  <c:v>0.0373473265738973</c:v>
                </c:pt>
                <c:pt idx="80">
                  <c:v>0.047109319371674</c:v>
                </c:pt>
                <c:pt idx="81">
                  <c:v>0.0529191682756671</c:v>
                </c:pt>
                <c:pt idx="82">
                  <c:v>0.0745125115428844</c:v>
                </c:pt>
                <c:pt idx="83">
                  <c:v>0.0916031688679595</c:v>
                </c:pt>
                <c:pt idx="84">
                  <c:v>0.0889112078691802</c:v>
                </c:pt>
                <c:pt idx="85">
                  <c:v>0.0946126303083347</c:v>
                </c:pt>
                <c:pt idx="86">
                  <c:v>0.105304247820984</c:v>
                </c:pt>
                <c:pt idx="87">
                  <c:v>0.104612572391825</c:v>
                </c:pt>
                <c:pt idx="88">
                  <c:v>0.099229387428214</c:v>
                </c:pt>
                <c:pt idx="89">
                  <c:v>0.106796686599469</c:v>
                </c:pt>
                <c:pt idx="90">
                  <c:v>0.103216834313326</c:v>
                </c:pt>
                <c:pt idx="91">
                  <c:v>0.10612963423745</c:v>
                </c:pt>
                <c:pt idx="92">
                  <c:v>0.105571795068955</c:v>
                </c:pt>
                <c:pt idx="93">
                  <c:v>0.0944088834256196</c:v>
                </c:pt>
                <c:pt idx="94">
                  <c:v>0.0778450886707189</c:v>
                </c:pt>
                <c:pt idx="95">
                  <c:v>0.0684866949396277</c:v>
                </c:pt>
                <c:pt idx="96">
                  <c:v>0.0630184315203517</c:v>
                </c:pt>
                <c:pt idx="97">
                  <c:v>0.0673141213248891</c:v>
                </c:pt>
                <c:pt idx="98">
                  <c:v>0.0608953929634617</c:v>
                </c:pt>
                <c:pt idx="99">
                  <c:v>0.0707382959889442</c:v>
                </c:pt>
                <c:pt idx="100">
                  <c:v>0.0706730033021714</c:v>
                </c:pt>
                <c:pt idx="101">
                  <c:v>0.0616877094800985</c:v>
                </c:pt>
                <c:pt idx="102">
                  <c:v>0.0542865839087365</c:v>
                </c:pt>
              </c:numCache>
            </c:numRef>
          </c:val>
          <c:smooth val="0"/>
        </c:ser>
        <c:dLbls>
          <c:showLegendKey val="0"/>
          <c:showVal val="0"/>
          <c:showCatName val="0"/>
          <c:showSerName val="0"/>
          <c:showPercent val="0"/>
          <c:showBubbleSize val="0"/>
        </c:dLbls>
        <c:marker val="1"/>
        <c:smooth val="0"/>
        <c:axId val="2046703640"/>
        <c:axId val="2125930824"/>
      </c:lineChart>
      <c:dateAx>
        <c:axId val="2053368744"/>
        <c:scaling>
          <c:orientation val="minMax"/>
          <c:min val="40360.0"/>
        </c:scaling>
        <c:delete val="0"/>
        <c:axPos val="b"/>
        <c:numFmt formatCode="mmm\-yy" sourceLinked="1"/>
        <c:majorTickMark val="out"/>
        <c:minorTickMark val="none"/>
        <c:tickLblPos val="nextTo"/>
        <c:txPr>
          <a:bodyPr rot="-5400000" vert="horz"/>
          <a:lstStyle/>
          <a:p>
            <a:pPr>
              <a:defRPr/>
            </a:pPr>
            <a:endParaRPr lang="en-US"/>
          </a:p>
        </c:txPr>
        <c:crossAx val="2126345960"/>
        <c:crosses val="autoZero"/>
        <c:auto val="1"/>
        <c:lblOffset val="100"/>
        <c:baseTimeUnit val="months"/>
        <c:majorUnit val="4.0"/>
        <c:majorTimeUnit val="months"/>
      </c:dateAx>
      <c:valAx>
        <c:axId val="2126345960"/>
        <c:scaling>
          <c:orientation val="minMax"/>
          <c:min val="130.0"/>
        </c:scaling>
        <c:delete val="0"/>
        <c:axPos val="l"/>
        <c:majorGridlines>
          <c:spPr>
            <a:ln>
              <a:solidFill>
                <a:schemeClr val="bg1">
                  <a:lumMod val="75000"/>
                </a:schemeClr>
              </a:solidFill>
            </a:ln>
          </c:spPr>
        </c:majorGridlines>
        <c:numFmt formatCode="&quot;£&quot;#,##0" sourceLinked="0"/>
        <c:majorTickMark val="out"/>
        <c:minorTickMark val="none"/>
        <c:tickLblPos val="nextTo"/>
        <c:crossAx val="2053368744"/>
        <c:crosses val="autoZero"/>
        <c:crossBetween val="between"/>
      </c:valAx>
      <c:valAx>
        <c:axId val="2125930824"/>
        <c:scaling>
          <c:orientation val="minMax"/>
          <c:min val="-0.15"/>
        </c:scaling>
        <c:delete val="0"/>
        <c:axPos val="r"/>
        <c:numFmt formatCode="0%" sourceLinked="0"/>
        <c:majorTickMark val="out"/>
        <c:minorTickMark val="none"/>
        <c:tickLblPos val="nextTo"/>
        <c:crossAx val="2046703640"/>
        <c:crosses val="max"/>
        <c:crossBetween val="between"/>
      </c:valAx>
      <c:dateAx>
        <c:axId val="2046703640"/>
        <c:scaling>
          <c:orientation val="minMax"/>
        </c:scaling>
        <c:delete val="1"/>
        <c:axPos val="b"/>
        <c:numFmt formatCode="mmm\-yy" sourceLinked="1"/>
        <c:majorTickMark val="out"/>
        <c:minorTickMark val="none"/>
        <c:tickLblPos val="nextTo"/>
        <c:crossAx val="2125930824"/>
        <c:crosses val="autoZero"/>
        <c:auto val="1"/>
        <c:lblOffset val="100"/>
        <c:baseTimeUnit val="months"/>
      </c:dateAx>
    </c:plotArea>
    <c:plotVisOnly val="1"/>
    <c:dispBlanksAs val="gap"/>
    <c:showDLblsOverMax val="0"/>
  </c:chart>
  <c:txPr>
    <a:bodyPr/>
    <a:lstStyle/>
    <a:p>
      <a:pPr>
        <a:defRPr sz="1540" b="1">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2" y="0"/>
            <a:ext cx="2944600"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defTabSz="882650">
              <a:defRPr sz="1200"/>
            </a:lvl1pPr>
          </a:lstStyle>
          <a:p>
            <a:pPr>
              <a:defRPr/>
            </a:pPr>
            <a:endParaRPr lang="en-US" dirty="0"/>
          </a:p>
        </p:txBody>
      </p:sp>
      <p:sp>
        <p:nvSpPr>
          <p:cNvPr id="73731" name="Rectangle 3"/>
          <p:cNvSpPr>
            <a:spLocks noGrp="1" noChangeArrowheads="1"/>
          </p:cNvSpPr>
          <p:nvPr>
            <p:ph type="dt" sz="quarter" idx="1"/>
          </p:nvPr>
        </p:nvSpPr>
        <p:spPr bwMode="auto">
          <a:xfrm>
            <a:off x="3849902" y="0"/>
            <a:ext cx="2946189"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algn="r" defTabSz="882650">
              <a:defRPr sz="1200"/>
            </a:lvl1pPr>
          </a:lstStyle>
          <a:p>
            <a:pPr>
              <a:defRPr/>
            </a:pPr>
            <a:endParaRPr lang="en-US" dirty="0"/>
          </a:p>
        </p:txBody>
      </p:sp>
      <p:sp>
        <p:nvSpPr>
          <p:cNvPr id="73732" name="Rectangle 4"/>
          <p:cNvSpPr>
            <a:spLocks noGrp="1" noChangeArrowheads="1"/>
          </p:cNvSpPr>
          <p:nvPr>
            <p:ph type="ftr" sz="quarter" idx="2"/>
          </p:nvPr>
        </p:nvSpPr>
        <p:spPr bwMode="auto">
          <a:xfrm>
            <a:off x="2" y="9428402"/>
            <a:ext cx="2944600"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defTabSz="882650">
              <a:defRPr sz="1200"/>
            </a:lvl1pPr>
          </a:lstStyle>
          <a:p>
            <a:pPr>
              <a:defRPr/>
            </a:pPr>
            <a:endParaRPr lang="en-US" dirty="0"/>
          </a:p>
        </p:txBody>
      </p:sp>
      <p:sp>
        <p:nvSpPr>
          <p:cNvPr id="73733" name="Rectangle 5"/>
          <p:cNvSpPr>
            <a:spLocks noGrp="1" noChangeArrowheads="1"/>
          </p:cNvSpPr>
          <p:nvPr>
            <p:ph type="sldNum" sz="quarter" idx="3"/>
          </p:nvPr>
        </p:nvSpPr>
        <p:spPr bwMode="auto">
          <a:xfrm>
            <a:off x="3849902" y="9428402"/>
            <a:ext cx="2946189"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algn="r" defTabSz="882650">
              <a:defRPr sz="1200"/>
            </a:lvl1pPr>
          </a:lstStyle>
          <a:p>
            <a:pPr>
              <a:defRPr/>
            </a:pPr>
            <a:fld id="{8C50F309-2D61-4397-93B3-7F6ADD861A22}" type="slidenum">
              <a:rPr lang="en-US"/>
              <a:pPr>
                <a:defRPr/>
              </a:pPr>
              <a:t>‹#›</a:t>
            </a:fld>
            <a:endParaRPr lang="en-US" dirty="0"/>
          </a:p>
        </p:txBody>
      </p:sp>
    </p:spTree>
    <p:extLst>
      <p:ext uri="{BB962C8B-B14F-4D97-AF65-F5344CB8AC3E}">
        <p14:creationId xmlns:p14="http://schemas.microsoft.com/office/powerpoint/2010/main" val="3986042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2" y="0"/>
            <a:ext cx="2944600"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defTabSz="882650">
              <a:defRPr sz="1200"/>
            </a:lvl1pPr>
          </a:lstStyle>
          <a:p>
            <a:pPr>
              <a:defRPr/>
            </a:pPr>
            <a:endParaRPr lang="en-US" dirty="0"/>
          </a:p>
        </p:txBody>
      </p:sp>
      <p:sp>
        <p:nvSpPr>
          <p:cNvPr id="51203" name="Rectangle 3"/>
          <p:cNvSpPr>
            <a:spLocks noGrp="1" noChangeArrowheads="1"/>
          </p:cNvSpPr>
          <p:nvPr>
            <p:ph type="dt" idx="1"/>
          </p:nvPr>
        </p:nvSpPr>
        <p:spPr bwMode="auto">
          <a:xfrm>
            <a:off x="3849902" y="0"/>
            <a:ext cx="2946189" cy="496650"/>
          </a:xfrm>
          <a:prstGeom prst="rect">
            <a:avLst/>
          </a:prstGeom>
          <a:noFill/>
          <a:ln>
            <a:noFill/>
          </a:ln>
          <a:effectLst/>
          <a:extLst/>
        </p:spPr>
        <p:txBody>
          <a:bodyPr vert="horz" wrap="square" lIns="88221" tIns="44111" rIns="88221" bIns="44111" numCol="1" anchor="t" anchorCtr="0" compatLnSpc="1">
            <a:prstTxWarp prst="textNoShape">
              <a:avLst/>
            </a:prstTxWarp>
          </a:bodyPr>
          <a:lstStyle>
            <a:lvl1pPr algn="r" defTabSz="882650">
              <a:defRPr sz="1200"/>
            </a:lvl1pPr>
          </a:lstStyle>
          <a:p>
            <a:pPr>
              <a:defRPr/>
            </a:pPr>
            <a:endParaRPr lang="en-US" dirty="0"/>
          </a:p>
        </p:txBody>
      </p:sp>
      <p:sp>
        <p:nvSpPr>
          <p:cNvPr id="27652" name="Rectangle 4"/>
          <p:cNvSpPr>
            <a:spLocks noGrp="1" noRot="1" noChangeAspect="1" noChangeArrowheads="1" noTextEdit="1"/>
          </p:cNvSpPr>
          <p:nvPr>
            <p:ph type="sldImg" idx="2"/>
          </p:nvPr>
        </p:nvSpPr>
        <p:spPr bwMode="auto">
          <a:xfrm>
            <a:off x="768350" y="744538"/>
            <a:ext cx="5262563"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5" name="Rectangle 5"/>
          <p:cNvSpPr>
            <a:spLocks noGrp="1" noChangeArrowheads="1"/>
          </p:cNvSpPr>
          <p:nvPr>
            <p:ph type="body" sz="quarter" idx="3"/>
          </p:nvPr>
        </p:nvSpPr>
        <p:spPr bwMode="auto">
          <a:xfrm>
            <a:off x="679768" y="4715788"/>
            <a:ext cx="5438140" cy="4466670"/>
          </a:xfrm>
          <a:prstGeom prst="rect">
            <a:avLst/>
          </a:prstGeom>
          <a:noFill/>
          <a:ln>
            <a:noFill/>
          </a:ln>
          <a:effectLst/>
          <a:extLst/>
        </p:spPr>
        <p:txBody>
          <a:bodyPr vert="horz" wrap="square" lIns="88221" tIns="44111" rIns="88221" bIns="4411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06" name="Rectangle 6"/>
          <p:cNvSpPr>
            <a:spLocks noGrp="1" noChangeArrowheads="1"/>
          </p:cNvSpPr>
          <p:nvPr>
            <p:ph type="ftr" sz="quarter" idx="4"/>
          </p:nvPr>
        </p:nvSpPr>
        <p:spPr bwMode="auto">
          <a:xfrm>
            <a:off x="2" y="9428402"/>
            <a:ext cx="2944600"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defTabSz="882650">
              <a:defRPr sz="1200"/>
            </a:lvl1pPr>
          </a:lstStyle>
          <a:p>
            <a:pPr>
              <a:defRPr/>
            </a:pPr>
            <a:endParaRPr lang="en-US" dirty="0"/>
          </a:p>
        </p:txBody>
      </p:sp>
      <p:sp>
        <p:nvSpPr>
          <p:cNvPr id="51207" name="Rectangle 7"/>
          <p:cNvSpPr>
            <a:spLocks noGrp="1" noChangeArrowheads="1"/>
          </p:cNvSpPr>
          <p:nvPr>
            <p:ph type="sldNum" sz="quarter" idx="5"/>
          </p:nvPr>
        </p:nvSpPr>
        <p:spPr bwMode="auto">
          <a:xfrm>
            <a:off x="3849902" y="9428402"/>
            <a:ext cx="2946189" cy="496650"/>
          </a:xfrm>
          <a:prstGeom prst="rect">
            <a:avLst/>
          </a:prstGeom>
          <a:noFill/>
          <a:ln>
            <a:noFill/>
          </a:ln>
          <a:effectLst/>
          <a:extLst/>
        </p:spPr>
        <p:txBody>
          <a:bodyPr vert="horz" wrap="square" lIns="88221" tIns="44111" rIns="88221" bIns="44111" numCol="1" anchor="b" anchorCtr="0" compatLnSpc="1">
            <a:prstTxWarp prst="textNoShape">
              <a:avLst/>
            </a:prstTxWarp>
          </a:bodyPr>
          <a:lstStyle>
            <a:lvl1pPr algn="r" defTabSz="882650">
              <a:defRPr sz="1200"/>
            </a:lvl1pPr>
          </a:lstStyle>
          <a:p>
            <a:pPr>
              <a:defRPr/>
            </a:pPr>
            <a:fld id="{27A9DB39-2334-4AF8-90C6-1F8E82F23633}" type="slidenum">
              <a:rPr lang="en-US"/>
              <a:pPr>
                <a:defRPr/>
              </a:pPr>
              <a:t>‹#›</a:t>
            </a:fld>
            <a:endParaRPr lang="en-US" dirty="0"/>
          </a:p>
        </p:txBody>
      </p:sp>
    </p:spTree>
    <p:extLst>
      <p:ext uri="{BB962C8B-B14F-4D97-AF65-F5344CB8AC3E}">
        <p14:creationId xmlns:p14="http://schemas.microsoft.com/office/powerpoint/2010/main" val="39786736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Times" pitchFamily="18" charset="0"/>
        <a:ea typeface="+mn-ea"/>
        <a:cs typeface="+mn-cs"/>
      </a:defRPr>
    </a:lvl1pPr>
    <a:lvl2pPr marL="520700" algn="l" rtl="0" eaLnBrk="0" fontAlgn="base" hangingPunct="0">
      <a:spcBef>
        <a:spcPct val="30000"/>
      </a:spcBef>
      <a:spcAft>
        <a:spcPct val="0"/>
      </a:spcAft>
      <a:defRPr sz="1400" kern="1200">
        <a:solidFill>
          <a:schemeClr val="tx1"/>
        </a:solidFill>
        <a:latin typeface="Times" pitchFamily="18" charset="0"/>
        <a:ea typeface="+mn-ea"/>
        <a:cs typeface="+mn-cs"/>
      </a:defRPr>
    </a:lvl2pPr>
    <a:lvl3pPr marL="1042988" algn="l" rtl="0" eaLnBrk="0" fontAlgn="base" hangingPunct="0">
      <a:spcBef>
        <a:spcPct val="30000"/>
      </a:spcBef>
      <a:spcAft>
        <a:spcPct val="0"/>
      </a:spcAft>
      <a:defRPr sz="1400" kern="1200">
        <a:solidFill>
          <a:schemeClr val="tx1"/>
        </a:solidFill>
        <a:latin typeface="Times" pitchFamily="18" charset="0"/>
        <a:ea typeface="+mn-ea"/>
        <a:cs typeface="+mn-cs"/>
      </a:defRPr>
    </a:lvl3pPr>
    <a:lvl4pPr marL="1563688" algn="l" rtl="0" eaLnBrk="0" fontAlgn="base" hangingPunct="0">
      <a:spcBef>
        <a:spcPct val="30000"/>
      </a:spcBef>
      <a:spcAft>
        <a:spcPct val="0"/>
      </a:spcAft>
      <a:defRPr sz="1400" kern="1200">
        <a:solidFill>
          <a:schemeClr val="tx1"/>
        </a:solidFill>
        <a:latin typeface="Times" pitchFamily="18" charset="0"/>
        <a:ea typeface="+mn-ea"/>
        <a:cs typeface="+mn-cs"/>
      </a:defRPr>
    </a:lvl4pPr>
    <a:lvl5pPr marL="2085975" algn="l" rtl="0" eaLnBrk="0" fontAlgn="base" hangingPunct="0">
      <a:spcBef>
        <a:spcPct val="30000"/>
      </a:spcBef>
      <a:spcAft>
        <a:spcPct val="0"/>
      </a:spcAft>
      <a:defRPr sz="1400" kern="1200">
        <a:solidFill>
          <a:schemeClr val="tx1"/>
        </a:solidFill>
        <a:latin typeface="Times" pitchFamily="18" charset="0"/>
        <a:ea typeface="+mn-ea"/>
        <a:cs typeface="+mn-cs"/>
      </a:defRPr>
    </a:lvl5pPr>
    <a:lvl6pPr marL="2607640" algn="l" defTabSz="1043056" rtl="0" eaLnBrk="1" latinLnBrk="0" hangingPunct="1">
      <a:defRPr sz="1400" kern="1200">
        <a:solidFill>
          <a:schemeClr val="tx1"/>
        </a:solidFill>
        <a:latin typeface="+mn-lt"/>
        <a:ea typeface="+mn-ea"/>
        <a:cs typeface="+mn-cs"/>
      </a:defRPr>
    </a:lvl6pPr>
    <a:lvl7pPr marL="3129168" algn="l" defTabSz="1043056" rtl="0" eaLnBrk="1" latinLnBrk="0" hangingPunct="1">
      <a:defRPr sz="1400" kern="1200">
        <a:solidFill>
          <a:schemeClr val="tx1"/>
        </a:solidFill>
        <a:latin typeface="+mn-lt"/>
        <a:ea typeface="+mn-ea"/>
        <a:cs typeface="+mn-cs"/>
      </a:defRPr>
    </a:lvl7pPr>
    <a:lvl8pPr marL="3650696" algn="l" defTabSz="1043056" rtl="0" eaLnBrk="1" latinLnBrk="0" hangingPunct="1">
      <a:defRPr sz="1400" kern="1200">
        <a:solidFill>
          <a:schemeClr val="tx1"/>
        </a:solidFill>
        <a:latin typeface="+mn-lt"/>
        <a:ea typeface="+mn-ea"/>
        <a:cs typeface="+mn-cs"/>
      </a:defRPr>
    </a:lvl8pPr>
    <a:lvl9pPr marL="4172224" algn="l" defTabSz="1043056"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1F8BF68B-0F68-4BA9-9CE1-777EAA17CC6F}" type="slidenum">
              <a:rPr lang="en-US" sz="1200" smtClean="0"/>
              <a:pPr/>
              <a:t>1</a:t>
            </a:fld>
            <a:endParaRPr lang="en-US" sz="1200" dirty="0"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83151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05CF845D-DF09-496C-A852-8824892DC397}" type="slidenum">
              <a:rPr lang="en-US" sz="1200" smtClean="0"/>
              <a:pPr/>
              <a:t>10</a:t>
            </a:fld>
            <a:endParaRPr lang="en-US" sz="1200" dirty="0"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885876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6BC48ECF-C77C-4B21-96EB-61986DB12040}" type="slidenum">
              <a:rPr lang="en-US" sz="1200" smtClean="0"/>
              <a:pPr/>
              <a:t>11</a:t>
            </a:fld>
            <a:endParaRPr lang="en-US" sz="1200" dirty="0"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477354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E68A9804-4A26-4371-95B4-4C3AAC8E8E3B}" type="slidenum">
              <a:rPr lang="en-US" sz="1200" smtClean="0"/>
              <a:pPr/>
              <a:t>12</a:t>
            </a:fld>
            <a:endParaRPr lang="en-US"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679768" y="4714202"/>
            <a:ext cx="5438140" cy="44682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32838778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E68A9804-4A26-4371-95B4-4C3AAC8E8E3B}" type="slidenum">
              <a:rPr lang="en-US" sz="1200" smtClean="0"/>
              <a:pPr/>
              <a:t>13</a:t>
            </a:fld>
            <a:endParaRPr lang="en-US"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679768" y="4714202"/>
            <a:ext cx="5438140" cy="44682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2145534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E68A9804-4A26-4371-95B4-4C3AAC8E8E3B}" type="slidenum">
              <a:rPr lang="en-US" sz="1200" smtClean="0"/>
              <a:pPr/>
              <a:t>14</a:t>
            </a:fld>
            <a:endParaRPr lang="en-US" sz="1200"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xfrm>
            <a:off x="679768" y="4714202"/>
            <a:ext cx="5438140" cy="446825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extLst>
      <p:ext uri="{BB962C8B-B14F-4D97-AF65-F5344CB8AC3E}">
        <p14:creationId xmlns:p14="http://schemas.microsoft.com/office/powerpoint/2010/main" val="12004524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D01459CA-4CA1-4769-A4D0-5CE6077DF646}" type="slidenum">
              <a:rPr lang="en-US" sz="1200" smtClean="0"/>
              <a:pPr/>
              <a:t>15</a:t>
            </a:fld>
            <a:endParaRPr lang="en-US" sz="1200" dirty="0"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5837585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E355288-DD18-4621-AED5-90E8CF94E369}" type="slidenum">
              <a:rPr lang="en-US" sz="1200" smtClean="0"/>
              <a:pPr/>
              <a:t>16</a:t>
            </a:fld>
            <a:endParaRPr lang="en-US" sz="1200" dirty="0" smtClean="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891579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7204F9F3-3D18-4C3A-89A7-AC3B541EFFFF}" type="slidenum">
              <a:rPr lang="en-US" sz="1200" smtClean="0"/>
              <a:pPr/>
              <a:t>17</a:t>
            </a:fld>
            <a:endParaRPr lang="en-US" sz="1200" dirty="0"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775632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7C07DC7C-F143-4519-9618-F1A5CCD91B17}" type="slidenum">
              <a:rPr lang="en-US" sz="1200" smtClean="0"/>
              <a:pPr/>
              <a:t>18</a:t>
            </a:fld>
            <a:endParaRPr lang="en-US" sz="1200" dirty="0"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570476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F23F316F-2160-4C71-874B-00AE1E49C101}" type="slidenum">
              <a:rPr lang="en-US" sz="1200" smtClean="0"/>
              <a:pPr/>
              <a:t>19</a:t>
            </a:fld>
            <a:endParaRPr lang="en-US" sz="1200" dirty="0"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308122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99650C88-2463-4B95-9D7C-DD71244634A0}" type="slidenum">
              <a:rPr lang="en-US" sz="1200" smtClean="0"/>
              <a:pPr/>
              <a:t>2</a:t>
            </a:fld>
            <a:endParaRPr lang="en-US" sz="1200" dirty="0"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26350210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3D0F9627-F0E8-40AD-B3B8-30841F835F0D}" type="slidenum">
              <a:rPr lang="en-US" sz="1200" smtClean="0"/>
              <a:pPr/>
              <a:t>20</a:t>
            </a:fld>
            <a:endParaRPr lang="en-US" sz="1200" dirty="0"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9253936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5D251BF4-A97D-4CDF-BBEF-C1BF663A184C}" type="slidenum">
              <a:rPr lang="en-US" sz="1200" smtClean="0"/>
              <a:pPr/>
              <a:t>21</a:t>
            </a:fld>
            <a:endParaRPr lang="en-US" sz="1200" dirty="0"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20423944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B96967EF-F649-4D86-B183-B9E8C1920CDE}" type="slidenum">
              <a:rPr lang="en-US" sz="1200" smtClean="0"/>
              <a:pPr/>
              <a:t>22</a:t>
            </a:fld>
            <a:endParaRPr lang="en-US" sz="1200" dirty="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732905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61DFD3F4-FA80-4447-A2CE-47D89231F38B}" type="slidenum">
              <a:rPr lang="en-US" sz="1200" smtClean="0"/>
              <a:pPr/>
              <a:t>3</a:t>
            </a:fld>
            <a:endParaRPr lang="en-US" sz="1200"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12660536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319E1103-6C08-4B4E-8585-D331FF5D7168}" type="slidenum">
              <a:rPr lang="en-US" sz="1200" smtClean="0"/>
              <a:pPr/>
              <a:t>4</a:t>
            </a:fld>
            <a:endParaRPr lang="en-US" sz="1200" dirty="0"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6137369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1A6EE49A-86EF-4C28-B3C7-8AC8A0695FCF}" type="slidenum">
              <a:rPr lang="en-US" sz="1200" smtClean="0"/>
              <a:pPr/>
              <a:t>5</a:t>
            </a:fld>
            <a:endParaRPr lang="en-US" sz="1200"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0917107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09F53FE8-A509-492F-8928-FE431FD2BCDE}" type="slidenum">
              <a:rPr lang="en-US" sz="1200" smtClean="0"/>
              <a:pPr/>
              <a:t>6</a:t>
            </a:fld>
            <a:endParaRPr lang="en-US" sz="1200" dirty="0"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246662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B8117FD5-252B-42FA-84AC-007FD4084F83}" type="slidenum">
              <a:rPr lang="en-US" sz="1200" smtClean="0"/>
              <a:pPr/>
              <a:t>7</a:t>
            </a:fld>
            <a:endParaRPr lang="en-US" sz="1200" dirty="0"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185902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DA1CB2D5-1479-449B-B0EE-F479DD82068E}" type="slidenum">
              <a:rPr lang="en-US" sz="1200" smtClean="0"/>
              <a:pPr/>
              <a:t>8</a:t>
            </a:fld>
            <a:endParaRPr lang="en-US" sz="1200"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40900893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defRPr sz="2700">
                <a:solidFill>
                  <a:schemeClr val="tx1"/>
                </a:solidFill>
                <a:latin typeface="Times" pitchFamily="18" charset="0"/>
              </a:defRPr>
            </a:lvl1pPr>
            <a:lvl2pPr marL="742950" indent="-285750" defTabSz="882650">
              <a:defRPr sz="2700">
                <a:solidFill>
                  <a:schemeClr val="tx1"/>
                </a:solidFill>
                <a:latin typeface="Times" pitchFamily="18" charset="0"/>
              </a:defRPr>
            </a:lvl2pPr>
            <a:lvl3pPr marL="1143000" indent="-228600" defTabSz="882650">
              <a:defRPr sz="2700">
                <a:solidFill>
                  <a:schemeClr val="tx1"/>
                </a:solidFill>
                <a:latin typeface="Times" pitchFamily="18" charset="0"/>
              </a:defRPr>
            </a:lvl3pPr>
            <a:lvl4pPr marL="1600200" indent="-228600" defTabSz="882650">
              <a:defRPr sz="2700">
                <a:solidFill>
                  <a:schemeClr val="tx1"/>
                </a:solidFill>
                <a:latin typeface="Times" pitchFamily="18" charset="0"/>
              </a:defRPr>
            </a:lvl4pPr>
            <a:lvl5pPr marL="2057400" indent="-228600" defTabSz="882650">
              <a:defRPr sz="2700">
                <a:solidFill>
                  <a:schemeClr val="tx1"/>
                </a:solidFill>
                <a:latin typeface="Times" pitchFamily="18" charset="0"/>
              </a:defRPr>
            </a:lvl5pPr>
            <a:lvl6pPr marL="2514600" indent="-228600" defTabSz="882650" eaLnBrk="0" fontAlgn="base" hangingPunct="0">
              <a:spcBef>
                <a:spcPct val="0"/>
              </a:spcBef>
              <a:spcAft>
                <a:spcPct val="0"/>
              </a:spcAft>
              <a:defRPr sz="2700">
                <a:solidFill>
                  <a:schemeClr val="tx1"/>
                </a:solidFill>
                <a:latin typeface="Times" pitchFamily="18" charset="0"/>
              </a:defRPr>
            </a:lvl6pPr>
            <a:lvl7pPr marL="2971800" indent="-228600" defTabSz="882650" eaLnBrk="0" fontAlgn="base" hangingPunct="0">
              <a:spcBef>
                <a:spcPct val="0"/>
              </a:spcBef>
              <a:spcAft>
                <a:spcPct val="0"/>
              </a:spcAft>
              <a:defRPr sz="2700">
                <a:solidFill>
                  <a:schemeClr val="tx1"/>
                </a:solidFill>
                <a:latin typeface="Times" pitchFamily="18" charset="0"/>
              </a:defRPr>
            </a:lvl7pPr>
            <a:lvl8pPr marL="3429000" indent="-228600" defTabSz="882650" eaLnBrk="0" fontAlgn="base" hangingPunct="0">
              <a:spcBef>
                <a:spcPct val="0"/>
              </a:spcBef>
              <a:spcAft>
                <a:spcPct val="0"/>
              </a:spcAft>
              <a:defRPr sz="2700">
                <a:solidFill>
                  <a:schemeClr val="tx1"/>
                </a:solidFill>
                <a:latin typeface="Times" pitchFamily="18" charset="0"/>
              </a:defRPr>
            </a:lvl8pPr>
            <a:lvl9pPr marL="3886200" indent="-228600" defTabSz="882650" eaLnBrk="0" fontAlgn="base" hangingPunct="0">
              <a:spcBef>
                <a:spcPct val="0"/>
              </a:spcBef>
              <a:spcAft>
                <a:spcPct val="0"/>
              </a:spcAft>
              <a:defRPr sz="2700">
                <a:solidFill>
                  <a:schemeClr val="tx1"/>
                </a:solidFill>
                <a:latin typeface="Times" pitchFamily="18" charset="0"/>
              </a:defRPr>
            </a:lvl9pPr>
          </a:lstStyle>
          <a:p>
            <a:fld id="{9EDF80A4-B0CF-42EF-9BCC-80CEBC392C57}" type="slidenum">
              <a:rPr lang="en-US" sz="1200" smtClean="0"/>
              <a:pPr/>
              <a:t>9</a:t>
            </a:fld>
            <a:endParaRPr lang="en-US" sz="1200" dirty="0"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extLst>
      <p:ext uri="{BB962C8B-B14F-4D97-AF65-F5344CB8AC3E}">
        <p14:creationId xmlns:p14="http://schemas.microsoft.com/office/powerpoint/2010/main" val="3213491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a:prstGeom prst="rect">
            <a:avLst/>
          </a:prstGeom>
        </p:spPr>
        <p:txBody>
          <a:bodyPr lIns="104306" tIns="52153" rIns="104306" bIns="52153"/>
          <a:lstStyle/>
          <a:p>
            <a:r>
              <a:rPr lang="en-US" smtClean="0"/>
              <a:t>Click to edit Master title style</a:t>
            </a:r>
            <a:endParaRPr lang="en-GB"/>
          </a:p>
        </p:txBody>
      </p:sp>
      <p:sp>
        <p:nvSpPr>
          <p:cNvPr id="3" name="Subtitle 2"/>
          <p:cNvSpPr>
            <a:spLocks noGrp="1"/>
          </p:cNvSpPr>
          <p:nvPr>
            <p:ph type="subTitle" idx="1"/>
          </p:nvPr>
        </p:nvSpPr>
        <p:spPr>
          <a:xfrm>
            <a:off x="1604010" y="4284716"/>
            <a:ext cx="7485380" cy="1932323"/>
          </a:xfrm>
          <a:prstGeom prst="rect">
            <a:avLst/>
          </a:prstGeom>
        </p:spPr>
        <p:txBody>
          <a:bodyPr lIns="104306" tIns="52153" rIns="104306" bIns="52153"/>
          <a:lstStyle>
            <a:lvl1pPr marL="0" indent="0" algn="ctr">
              <a:buNone/>
              <a:defRPr/>
            </a:lvl1pPr>
            <a:lvl2pPr marL="521528" indent="0" algn="ctr">
              <a:buNone/>
              <a:defRPr/>
            </a:lvl2pPr>
            <a:lvl3pPr marL="1043056" indent="0" algn="ctr">
              <a:buNone/>
              <a:defRPr/>
            </a:lvl3pPr>
            <a:lvl4pPr marL="1564584" indent="0" algn="ctr">
              <a:buNone/>
              <a:defRPr/>
            </a:lvl4pPr>
            <a:lvl5pPr marL="2086112" indent="0" algn="ctr">
              <a:buNone/>
              <a:defRPr/>
            </a:lvl5pPr>
            <a:lvl6pPr marL="2607640" indent="0" algn="ctr">
              <a:buNone/>
              <a:defRPr/>
            </a:lvl6pPr>
            <a:lvl7pPr marL="3129168" indent="0" algn="ctr">
              <a:buNone/>
              <a:defRPr/>
            </a:lvl7pPr>
            <a:lvl8pPr marL="3650696" indent="0" algn="ctr">
              <a:buNone/>
              <a:defRPr/>
            </a:lvl8pPr>
            <a:lvl9pPr marL="4172224"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383744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Vertical Text Placeholder 2"/>
          <p:cNvSpPr>
            <a:spLocks noGrp="1"/>
          </p:cNvSpPr>
          <p:nvPr>
            <p:ph type="body" orient="vert" idx="1"/>
          </p:nvPr>
        </p:nvSpPr>
        <p:spPr>
          <a:xfrm>
            <a:off x="534670" y="1764295"/>
            <a:ext cx="9624060" cy="4990084"/>
          </a:xfrm>
          <a:prstGeom prst="rect">
            <a:avLst/>
          </a:prstGeom>
        </p:spPr>
        <p:txBody>
          <a:bodyPr vert="eaVert"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55566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52715" y="302802"/>
            <a:ext cx="2406015" cy="6451578"/>
          </a:xfrm>
          <a:prstGeom prst="rect">
            <a:avLst/>
          </a:prstGeom>
        </p:spPr>
        <p:txBody>
          <a:bodyPr vert="eaVert" lIns="104306" tIns="52153" rIns="104306" bIns="52153"/>
          <a:lstStyle/>
          <a:p>
            <a:r>
              <a:rPr lang="en-US" smtClean="0"/>
              <a:t>Click to edit Master title style</a:t>
            </a:r>
            <a:endParaRPr lang="en-GB"/>
          </a:p>
        </p:txBody>
      </p:sp>
      <p:sp>
        <p:nvSpPr>
          <p:cNvPr id="3" name="Vertical Text Placeholder 2"/>
          <p:cNvSpPr>
            <a:spLocks noGrp="1"/>
          </p:cNvSpPr>
          <p:nvPr>
            <p:ph type="body" orient="vert" idx="1"/>
          </p:nvPr>
        </p:nvSpPr>
        <p:spPr>
          <a:xfrm>
            <a:off x="534670" y="302802"/>
            <a:ext cx="7039822" cy="6451578"/>
          </a:xfrm>
          <a:prstGeom prst="rect">
            <a:avLst/>
          </a:prstGeom>
        </p:spPr>
        <p:txBody>
          <a:bodyPr vert="eaVert"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5059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Content Placeholder 2"/>
          <p:cNvSpPr>
            <a:spLocks noGrp="1"/>
          </p:cNvSpPr>
          <p:nvPr>
            <p:ph idx="1"/>
          </p:nvPr>
        </p:nvSpPr>
        <p:spPr>
          <a:xfrm>
            <a:off x="534670" y="1764295"/>
            <a:ext cx="9624060" cy="4990084"/>
          </a:xfrm>
          <a:prstGeom prst="rect">
            <a:avLst/>
          </a:prstGeom>
        </p:spPr>
        <p:txBody>
          <a:bodyPr lIns="104306" tIns="52153" rIns="104306" bIns="5215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474890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705" y="4858812"/>
            <a:ext cx="9089390" cy="1501751"/>
          </a:xfrm>
          <a:prstGeom prst="rect">
            <a:avLst/>
          </a:prstGeom>
        </p:spPr>
        <p:txBody>
          <a:bodyPr lIns="104306" tIns="52153" rIns="104306" bIns="52153" anchor="t"/>
          <a:lstStyle>
            <a:lvl1pPr algn="l">
              <a:defRPr sz="4600" b="1" cap="all"/>
            </a:lvl1pPr>
          </a:lstStyle>
          <a:p>
            <a:r>
              <a:rPr lang="en-US" smtClean="0"/>
              <a:t>Click to edit Master title style</a:t>
            </a:r>
            <a:endParaRPr lang="en-GB"/>
          </a:p>
        </p:txBody>
      </p:sp>
      <p:sp>
        <p:nvSpPr>
          <p:cNvPr id="3" name="Text Placeholder 2"/>
          <p:cNvSpPr>
            <a:spLocks noGrp="1"/>
          </p:cNvSpPr>
          <p:nvPr>
            <p:ph type="body" idx="1"/>
          </p:nvPr>
        </p:nvSpPr>
        <p:spPr>
          <a:xfrm>
            <a:off x="844705" y="3204786"/>
            <a:ext cx="9089390" cy="1654026"/>
          </a:xfrm>
          <a:prstGeom prst="rect">
            <a:avLst/>
          </a:prstGeom>
        </p:spPr>
        <p:txBody>
          <a:bodyPr lIns="104306" tIns="52153" rIns="104306" bIns="52153" anchor="b"/>
          <a:lstStyle>
            <a:lvl1pPr marL="0" indent="0">
              <a:buNone/>
              <a:defRPr sz="2300"/>
            </a:lvl1pPr>
            <a:lvl2pPr marL="521528" indent="0">
              <a:buNone/>
              <a:defRPr sz="2100"/>
            </a:lvl2pPr>
            <a:lvl3pPr marL="1043056" indent="0">
              <a:buNone/>
              <a:defRPr sz="1800"/>
            </a:lvl3pPr>
            <a:lvl4pPr marL="1564584" indent="0">
              <a:buNone/>
              <a:defRPr sz="1600"/>
            </a:lvl4pPr>
            <a:lvl5pPr marL="2086112" indent="0">
              <a:buNone/>
              <a:defRPr sz="1600"/>
            </a:lvl5pPr>
            <a:lvl6pPr marL="2607640" indent="0">
              <a:buNone/>
              <a:defRPr sz="1600"/>
            </a:lvl6pPr>
            <a:lvl7pPr marL="3129168" indent="0">
              <a:buNone/>
              <a:defRPr sz="1600"/>
            </a:lvl7pPr>
            <a:lvl8pPr marL="3650696" indent="0">
              <a:buNone/>
              <a:defRPr sz="1600"/>
            </a:lvl8pPr>
            <a:lvl9pPr marL="4172224" indent="0">
              <a:buNone/>
              <a:defRPr sz="1600"/>
            </a:lvl9pPr>
          </a:lstStyle>
          <a:p>
            <a:pPr lvl="0"/>
            <a:r>
              <a:rPr lang="en-US" smtClean="0"/>
              <a:t>Click to edit Master text styles</a:t>
            </a:r>
          </a:p>
        </p:txBody>
      </p:sp>
    </p:spTree>
    <p:extLst>
      <p:ext uri="{BB962C8B-B14F-4D97-AF65-F5344CB8AC3E}">
        <p14:creationId xmlns:p14="http://schemas.microsoft.com/office/powerpoint/2010/main" val="289615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
        <p:nvSpPr>
          <p:cNvPr id="3" name="Content Placeholder 2"/>
          <p:cNvSpPr>
            <a:spLocks noGrp="1"/>
          </p:cNvSpPr>
          <p:nvPr>
            <p:ph sz="half" idx="1"/>
          </p:nvPr>
        </p:nvSpPr>
        <p:spPr>
          <a:xfrm>
            <a:off x="534670" y="1764295"/>
            <a:ext cx="4722918" cy="4990084"/>
          </a:xfrm>
          <a:prstGeom prst="rect">
            <a:avLst/>
          </a:prstGeom>
        </p:spPr>
        <p:txBody>
          <a:bodyPr lIns="104306" tIns="52153" rIns="104306" bIns="52153"/>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35812" y="1764295"/>
            <a:ext cx="4722918" cy="4990084"/>
          </a:xfrm>
          <a:prstGeom prst="rect">
            <a:avLst/>
          </a:prstGeom>
        </p:spPr>
        <p:txBody>
          <a:bodyPr lIns="104306" tIns="52153" rIns="104306" bIns="52153"/>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720253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670" y="1692533"/>
            <a:ext cx="4724775" cy="705367"/>
          </a:xfrm>
          <a:prstGeom prst="rect">
            <a:avLst/>
          </a:prstGeom>
        </p:spPr>
        <p:txBody>
          <a:bodyPr lIns="104306" tIns="52153" rIns="104306" bIns="52153"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34670" y="2397901"/>
            <a:ext cx="4724775" cy="4356478"/>
          </a:xfrm>
          <a:prstGeom prst="rect">
            <a:avLst/>
          </a:prstGeom>
        </p:spPr>
        <p:txBody>
          <a:bodyPr lIns="104306" tIns="52153" rIns="104306" bIns="52153"/>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099" y="1692533"/>
            <a:ext cx="4726631" cy="705367"/>
          </a:xfrm>
          <a:prstGeom prst="rect">
            <a:avLst/>
          </a:prstGeom>
        </p:spPr>
        <p:txBody>
          <a:bodyPr lIns="104306" tIns="52153" rIns="104306" bIns="52153"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432099" y="2397901"/>
            <a:ext cx="4726631" cy="4356478"/>
          </a:xfrm>
          <a:prstGeom prst="rect">
            <a:avLst/>
          </a:prstGeom>
        </p:spPr>
        <p:txBody>
          <a:bodyPr lIns="104306" tIns="52153" rIns="104306" bIns="52153"/>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90166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4670" y="302801"/>
            <a:ext cx="9624060" cy="1260211"/>
          </a:xfrm>
          <a:prstGeom prst="rect">
            <a:avLst/>
          </a:prstGeom>
        </p:spPr>
        <p:txBody>
          <a:bodyPr lIns="104306" tIns="52153" rIns="104306" bIns="52153"/>
          <a:lstStyle/>
          <a:p>
            <a:r>
              <a:rPr lang="en-US" smtClean="0"/>
              <a:t>Click to edit Master title style</a:t>
            </a:r>
            <a:endParaRPr lang="en-GB"/>
          </a:p>
        </p:txBody>
      </p:sp>
    </p:spTree>
    <p:extLst>
      <p:ext uri="{BB962C8B-B14F-4D97-AF65-F5344CB8AC3E}">
        <p14:creationId xmlns:p14="http://schemas.microsoft.com/office/powerpoint/2010/main" val="216043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45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671" y="301050"/>
            <a:ext cx="3518055" cy="1281214"/>
          </a:xfrm>
          <a:prstGeom prst="rect">
            <a:avLst/>
          </a:prstGeom>
        </p:spPr>
        <p:txBody>
          <a:bodyPr lIns="104306" tIns="52153" rIns="104306" bIns="52153" anchor="b"/>
          <a:lstStyle>
            <a:lvl1pPr algn="l">
              <a:defRPr sz="2300" b="1"/>
            </a:lvl1pPr>
          </a:lstStyle>
          <a:p>
            <a:r>
              <a:rPr lang="en-US" smtClean="0"/>
              <a:t>Click to edit Master title style</a:t>
            </a:r>
            <a:endParaRPr lang="en-GB"/>
          </a:p>
        </p:txBody>
      </p:sp>
      <p:sp>
        <p:nvSpPr>
          <p:cNvPr id="3" name="Content Placeholder 2"/>
          <p:cNvSpPr>
            <a:spLocks noGrp="1"/>
          </p:cNvSpPr>
          <p:nvPr>
            <p:ph idx="1"/>
          </p:nvPr>
        </p:nvSpPr>
        <p:spPr>
          <a:xfrm>
            <a:off x="4180822" y="301051"/>
            <a:ext cx="5977908" cy="6453328"/>
          </a:xfrm>
          <a:prstGeom prst="rect">
            <a:avLst/>
          </a:prstGeom>
        </p:spPr>
        <p:txBody>
          <a:bodyPr lIns="104306" tIns="52153" rIns="104306" bIns="52153"/>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671" y="1582265"/>
            <a:ext cx="3518055" cy="5172114"/>
          </a:xfrm>
          <a:prstGeom prst="rect">
            <a:avLst/>
          </a:prstGeom>
        </p:spPr>
        <p:txBody>
          <a:bodyPr lIns="104306" tIns="52153" rIns="104306" bIns="52153"/>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Tree>
    <p:extLst>
      <p:ext uri="{BB962C8B-B14F-4D97-AF65-F5344CB8AC3E}">
        <p14:creationId xmlns:p14="http://schemas.microsoft.com/office/powerpoint/2010/main" val="4037700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981" y="5292884"/>
            <a:ext cx="6416040" cy="624855"/>
          </a:xfrm>
          <a:prstGeom prst="rect">
            <a:avLst/>
          </a:prstGeom>
        </p:spPr>
        <p:txBody>
          <a:bodyPr lIns="104306" tIns="52153" rIns="104306" bIns="52153" anchor="b"/>
          <a:lstStyle>
            <a:lvl1pPr algn="l">
              <a:defRPr sz="2300" b="1"/>
            </a:lvl1pPr>
          </a:lstStyle>
          <a:p>
            <a:r>
              <a:rPr lang="en-US" smtClean="0"/>
              <a:t>Click to edit Master title style</a:t>
            </a:r>
            <a:endParaRPr lang="en-GB"/>
          </a:p>
        </p:txBody>
      </p:sp>
      <p:sp>
        <p:nvSpPr>
          <p:cNvPr id="3" name="Picture Placeholder 2"/>
          <p:cNvSpPr>
            <a:spLocks noGrp="1"/>
          </p:cNvSpPr>
          <p:nvPr>
            <p:ph type="pic" idx="1"/>
          </p:nvPr>
        </p:nvSpPr>
        <p:spPr>
          <a:xfrm>
            <a:off x="2095981" y="675613"/>
            <a:ext cx="6416040" cy="4536758"/>
          </a:xfrm>
          <a:prstGeom prst="rect">
            <a:avLst/>
          </a:prstGeom>
        </p:spPr>
        <p:txBody>
          <a:bodyPr lIns="104306" tIns="52153" rIns="104306" bIns="52153"/>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pPr lvl="0"/>
            <a:endParaRPr lang="en-GB" noProof="0" dirty="0" smtClean="0"/>
          </a:p>
        </p:txBody>
      </p:sp>
      <p:sp>
        <p:nvSpPr>
          <p:cNvPr id="4" name="Text Placeholder 3"/>
          <p:cNvSpPr>
            <a:spLocks noGrp="1"/>
          </p:cNvSpPr>
          <p:nvPr>
            <p:ph type="body" sz="half" idx="2"/>
          </p:nvPr>
        </p:nvSpPr>
        <p:spPr>
          <a:xfrm>
            <a:off x="2095981" y="5917739"/>
            <a:ext cx="6416040" cy="887398"/>
          </a:xfrm>
          <a:prstGeom prst="rect">
            <a:avLst/>
          </a:prstGeom>
        </p:spPr>
        <p:txBody>
          <a:bodyPr lIns="104306" tIns="52153" rIns="104306" bIns="52153"/>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lang="en-US" smtClean="0"/>
              <a:t>Click to edit Master text styles</a:t>
            </a:r>
          </a:p>
        </p:txBody>
      </p:sp>
    </p:spTree>
    <p:extLst>
      <p:ext uri="{BB962C8B-B14F-4D97-AF65-F5344CB8AC3E}">
        <p14:creationId xmlns:p14="http://schemas.microsoft.com/office/powerpoint/2010/main" val="16835484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0" y="0"/>
            <a:ext cx="10693400" cy="7561263"/>
          </a:xfrm>
          <a:prstGeom prst="rect">
            <a:avLst/>
          </a:prstGeom>
          <a:solidFill>
            <a:srgbClr val="F1F1F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pic>
        <p:nvPicPr>
          <p:cNvPr id="1027" name="Picture 8"/>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6889750"/>
            <a:ext cx="10694988"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p:nvSpPr>
        <p:spPr bwMode="auto">
          <a:xfrm>
            <a:off x="247650" y="7123113"/>
            <a:ext cx="3802979"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chemeClr val="bg2"/>
                </a:solidFill>
                <a:latin typeface="Arial" charset="0"/>
              </a:rPr>
              <a:t>© Centre for Economics and Business Research </a:t>
            </a:r>
            <a:r>
              <a:rPr lang="en-US" sz="1100" b="1" dirty="0" smtClean="0">
                <a:solidFill>
                  <a:schemeClr val="bg2"/>
                </a:solidFill>
                <a:latin typeface="Arial" charset="0"/>
              </a:rPr>
              <a:t>2016</a:t>
            </a:r>
          </a:p>
        </p:txBody>
      </p:sp>
      <p:pic>
        <p:nvPicPr>
          <p:cNvPr id="6" name="Picture 3"/>
          <p:cNvPicPr>
            <a:picLocks noChangeAspect="1" noChangeArrowheads="1"/>
          </p:cNvPicPr>
          <p:nvPr userDrawn="1"/>
        </p:nvPicPr>
        <p:blipFill>
          <a:blip r:embed="rId1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379148" y="6864155"/>
            <a:ext cx="1330499" cy="712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5000">
          <a:solidFill>
            <a:schemeClr val="tx2"/>
          </a:solidFill>
          <a:latin typeface="+mj-lt"/>
          <a:ea typeface="+mj-ea"/>
          <a:cs typeface="+mj-cs"/>
        </a:defRPr>
      </a:lvl1pPr>
      <a:lvl2pPr algn="ctr" rtl="0" eaLnBrk="0" fontAlgn="base" hangingPunct="0">
        <a:spcBef>
          <a:spcPct val="0"/>
        </a:spcBef>
        <a:spcAft>
          <a:spcPct val="0"/>
        </a:spcAft>
        <a:defRPr sz="5000">
          <a:solidFill>
            <a:schemeClr val="tx2"/>
          </a:solidFill>
          <a:latin typeface="Times" pitchFamily="18" charset="0"/>
        </a:defRPr>
      </a:lvl2pPr>
      <a:lvl3pPr algn="ctr" rtl="0" eaLnBrk="0" fontAlgn="base" hangingPunct="0">
        <a:spcBef>
          <a:spcPct val="0"/>
        </a:spcBef>
        <a:spcAft>
          <a:spcPct val="0"/>
        </a:spcAft>
        <a:defRPr sz="5000">
          <a:solidFill>
            <a:schemeClr val="tx2"/>
          </a:solidFill>
          <a:latin typeface="Times" pitchFamily="18" charset="0"/>
        </a:defRPr>
      </a:lvl3pPr>
      <a:lvl4pPr algn="ctr" rtl="0" eaLnBrk="0" fontAlgn="base" hangingPunct="0">
        <a:spcBef>
          <a:spcPct val="0"/>
        </a:spcBef>
        <a:spcAft>
          <a:spcPct val="0"/>
        </a:spcAft>
        <a:defRPr sz="5000">
          <a:solidFill>
            <a:schemeClr val="tx2"/>
          </a:solidFill>
          <a:latin typeface="Times" pitchFamily="18" charset="0"/>
        </a:defRPr>
      </a:lvl4pPr>
      <a:lvl5pPr algn="ctr" rtl="0" eaLnBrk="0" fontAlgn="base" hangingPunct="0">
        <a:spcBef>
          <a:spcPct val="0"/>
        </a:spcBef>
        <a:spcAft>
          <a:spcPct val="0"/>
        </a:spcAft>
        <a:defRPr sz="5000">
          <a:solidFill>
            <a:schemeClr val="tx2"/>
          </a:solidFill>
          <a:latin typeface="Times" pitchFamily="18" charset="0"/>
        </a:defRPr>
      </a:lvl5pPr>
      <a:lvl6pPr marL="521528" algn="ctr" rtl="0" fontAlgn="base">
        <a:spcBef>
          <a:spcPct val="0"/>
        </a:spcBef>
        <a:spcAft>
          <a:spcPct val="0"/>
        </a:spcAft>
        <a:defRPr sz="5000">
          <a:solidFill>
            <a:schemeClr val="tx2"/>
          </a:solidFill>
          <a:latin typeface="Times" pitchFamily="18" charset="0"/>
        </a:defRPr>
      </a:lvl6pPr>
      <a:lvl7pPr marL="1043056" algn="ctr" rtl="0" fontAlgn="base">
        <a:spcBef>
          <a:spcPct val="0"/>
        </a:spcBef>
        <a:spcAft>
          <a:spcPct val="0"/>
        </a:spcAft>
        <a:defRPr sz="5000">
          <a:solidFill>
            <a:schemeClr val="tx2"/>
          </a:solidFill>
          <a:latin typeface="Times" pitchFamily="18" charset="0"/>
        </a:defRPr>
      </a:lvl7pPr>
      <a:lvl8pPr marL="1564584" algn="ctr" rtl="0" fontAlgn="base">
        <a:spcBef>
          <a:spcPct val="0"/>
        </a:spcBef>
        <a:spcAft>
          <a:spcPct val="0"/>
        </a:spcAft>
        <a:defRPr sz="5000">
          <a:solidFill>
            <a:schemeClr val="tx2"/>
          </a:solidFill>
          <a:latin typeface="Times" pitchFamily="18" charset="0"/>
        </a:defRPr>
      </a:lvl8pPr>
      <a:lvl9pPr marL="2086112" algn="ctr" rtl="0" fontAlgn="base">
        <a:spcBef>
          <a:spcPct val="0"/>
        </a:spcBef>
        <a:spcAft>
          <a:spcPct val="0"/>
        </a:spcAft>
        <a:defRPr sz="5000">
          <a:solidFill>
            <a:schemeClr val="tx2"/>
          </a:solidFill>
          <a:latin typeface="Times" pitchFamily="18" charset="0"/>
        </a:defRPr>
      </a:lvl9pPr>
    </p:titleStyle>
    <p:bodyStyle>
      <a:lvl1pPr marL="390525" indent="-390525" algn="l" rtl="0" eaLnBrk="0" fontAlgn="base" hangingPunct="0">
        <a:spcBef>
          <a:spcPct val="20000"/>
        </a:spcBef>
        <a:spcAft>
          <a:spcPct val="0"/>
        </a:spcAft>
        <a:buChar char="•"/>
        <a:defRPr sz="3700">
          <a:solidFill>
            <a:schemeClr val="tx1"/>
          </a:solidFill>
          <a:latin typeface="+mn-lt"/>
          <a:ea typeface="+mn-ea"/>
          <a:cs typeface="+mn-cs"/>
        </a:defRPr>
      </a:lvl1pPr>
      <a:lvl2pPr marL="846138" indent="-325438" algn="l" rtl="0" eaLnBrk="0" fontAlgn="base" hangingPunct="0">
        <a:spcBef>
          <a:spcPct val="20000"/>
        </a:spcBef>
        <a:spcAft>
          <a:spcPct val="0"/>
        </a:spcAft>
        <a:buChar char="–"/>
        <a:defRPr sz="3200">
          <a:solidFill>
            <a:schemeClr val="tx1"/>
          </a:solidFill>
          <a:latin typeface="+mn-lt"/>
        </a:defRPr>
      </a:lvl2pPr>
      <a:lvl3pPr marL="1303338" indent="-260350" algn="l" rtl="0" eaLnBrk="0" fontAlgn="base" hangingPunct="0">
        <a:spcBef>
          <a:spcPct val="20000"/>
        </a:spcBef>
        <a:spcAft>
          <a:spcPct val="0"/>
        </a:spcAft>
        <a:buChar char="•"/>
        <a:defRPr sz="2700">
          <a:solidFill>
            <a:schemeClr val="tx1"/>
          </a:solidFill>
          <a:latin typeface="+mn-lt"/>
        </a:defRPr>
      </a:lvl3pPr>
      <a:lvl4pPr marL="1824038" indent="-260350" algn="l" rtl="0" eaLnBrk="0" fontAlgn="base" hangingPunct="0">
        <a:spcBef>
          <a:spcPct val="20000"/>
        </a:spcBef>
        <a:spcAft>
          <a:spcPct val="0"/>
        </a:spcAft>
        <a:buChar char="–"/>
        <a:defRPr sz="2300">
          <a:solidFill>
            <a:schemeClr val="tx1"/>
          </a:solidFill>
          <a:latin typeface="+mn-lt"/>
        </a:defRPr>
      </a:lvl4pPr>
      <a:lvl5pPr marL="2346325" indent="-260350" algn="l" rtl="0" eaLnBrk="0" fontAlgn="base" hangingPunct="0">
        <a:spcBef>
          <a:spcPct val="20000"/>
        </a:spcBef>
        <a:spcAft>
          <a:spcPct val="0"/>
        </a:spcAft>
        <a:buChar char="»"/>
        <a:defRPr sz="2300">
          <a:solidFill>
            <a:schemeClr val="tx1"/>
          </a:solidFill>
          <a:latin typeface="+mn-lt"/>
        </a:defRPr>
      </a:lvl5pPr>
      <a:lvl6pPr marL="2868404" indent="-260764" algn="l" rtl="0" fontAlgn="base">
        <a:spcBef>
          <a:spcPct val="20000"/>
        </a:spcBef>
        <a:spcAft>
          <a:spcPct val="0"/>
        </a:spcAft>
        <a:buChar char="»"/>
        <a:defRPr sz="2300">
          <a:solidFill>
            <a:schemeClr val="tx1"/>
          </a:solidFill>
          <a:latin typeface="+mn-lt"/>
        </a:defRPr>
      </a:lvl6pPr>
      <a:lvl7pPr marL="3389932" indent="-260764" algn="l" rtl="0" fontAlgn="base">
        <a:spcBef>
          <a:spcPct val="20000"/>
        </a:spcBef>
        <a:spcAft>
          <a:spcPct val="0"/>
        </a:spcAft>
        <a:buChar char="»"/>
        <a:defRPr sz="2300">
          <a:solidFill>
            <a:schemeClr val="tx1"/>
          </a:solidFill>
          <a:latin typeface="+mn-lt"/>
        </a:defRPr>
      </a:lvl7pPr>
      <a:lvl8pPr marL="3911460" indent="-260764" algn="l" rtl="0" fontAlgn="base">
        <a:spcBef>
          <a:spcPct val="20000"/>
        </a:spcBef>
        <a:spcAft>
          <a:spcPct val="0"/>
        </a:spcAft>
        <a:buChar char="»"/>
        <a:defRPr sz="2300">
          <a:solidFill>
            <a:schemeClr val="tx1"/>
          </a:solidFill>
          <a:latin typeface="+mn-lt"/>
        </a:defRPr>
      </a:lvl8pPr>
      <a:lvl9pPr marL="4432988" indent="-260764" algn="l" rtl="0" fontAlgn="base">
        <a:spcBef>
          <a:spcPct val="20000"/>
        </a:spcBef>
        <a:spcAft>
          <a:spcPct val="0"/>
        </a:spcAft>
        <a:buChar char="»"/>
        <a:defRPr sz="2300">
          <a:solidFill>
            <a:schemeClr val="tx1"/>
          </a:solidFill>
          <a:latin typeface="+mn-lt"/>
        </a:defRPr>
      </a:lvl9pPr>
    </p:bodyStyle>
    <p:otherStyle>
      <a:defPPr>
        <a:defRPr lang="en-US"/>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chart" Target="../charts/char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 Id="rId3" Type="http://schemas.openxmlformats.org/officeDocument/2006/relationships/chart" Target="../charts/char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chart" Target="../charts/char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chart" Target="../charts/char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 Id="rId3" Type="http://schemas.openxmlformats.org/officeDocument/2006/relationships/chart" Target="../charts/chart8.xml"/></Relationships>
</file>

<file path=ppt/slides/_rels/slide15.xml.rels><?xml version="1.0" encoding="UTF-8" standalone="yes"?>
<Relationships xmlns="http://schemas.openxmlformats.org/package/2006/relationships"><Relationship Id="rId3" Type="http://schemas.openxmlformats.org/officeDocument/2006/relationships/hyperlink" Target="mailto:Bee.Rycroft@Asda.co.uk" TargetMode="External"/><Relationship Id="rId4" Type="http://schemas.openxmlformats.org/officeDocument/2006/relationships/hyperlink" Target="mailto:Salderson@Cebr.com" TargetMode="External"/><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chart" Target="../charts/char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chart" Target="../charts/char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chart" Target="../charts/char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0693400" cy="7561263"/>
          </a:xfrm>
          <a:prstGeom prst="rect">
            <a:avLst/>
          </a:prstGeom>
          <a:solidFill>
            <a:srgbClr val="79B43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2052" name="Rectangle 4"/>
          <p:cNvSpPr>
            <a:spLocks noChangeArrowheads="1"/>
          </p:cNvSpPr>
          <p:nvPr/>
        </p:nvSpPr>
        <p:spPr bwMode="auto">
          <a:xfrm>
            <a:off x="293688" y="1609725"/>
            <a:ext cx="7410450" cy="210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lnSpc>
                <a:spcPct val="80000"/>
              </a:lnSpc>
            </a:pPr>
            <a:r>
              <a:rPr lang="en-GB" sz="8100" b="1" dirty="0">
                <a:solidFill>
                  <a:schemeClr val="bg1"/>
                </a:solidFill>
                <a:latin typeface="Arial" charset="0"/>
              </a:rPr>
              <a:t>Asda Income Tracker</a:t>
            </a:r>
            <a:endParaRPr lang="en-GB" sz="11300" b="1" u="sng" dirty="0">
              <a:solidFill>
                <a:schemeClr val="bg1"/>
              </a:solidFill>
              <a:latin typeface="Arial" charset="0"/>
            </a:endParaRPr>
          </a:p>
        </p:txBody>
      </p:sp>
      <p:sp>
        <p:nvSpPr>
          <p:cNvPr id="2053" name="Text Placeholder 6"/>
          <p:cNvSpPr>
            <a:spLocks/>
          </p:cNvSpPr>
          <p:nvPr/>
        </p:nvSpPr>
        <p:spPr bwMode="auto">
          <a:xfrm>
            <a:off x="293688" y="3940175"/>
            <a:ext cx="5053012"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lstStyle/>
          <a:p>
            <a:pPr marL="390525" indent="-390525" eaLnBrk="1" hangingPunct="1">
              <a:spcBef>
                <a:spcPct val="20000"/>
              </a:spcBef>
            </a:pPr>
            <a:r>
              <a:rPr lang="en-GB" sz="3200" b="1" dirty="0">
                <a:solidFill>
                  <a:srgbClr val="B1DC8F"/>
                </a:solidFill>
                <a:latin typeface="Arial" charset="0"/>
              </a:rPr>
              <a:t>Report: </a:t>
            </a:r>
            <a:r>
              <a:rPr lang="en-GB" sz="3200" b="1" dirty="0" smtClean="0">
                <a:solidFill>
                  <a:srgbClr val="B1DC8F"/>
                </a:solidFill>
                <a:latin typeface="Arial" charset="0"/>
              </a:rPr>
              <a:t>July 2016</a:t>
            </a:r>
            <a:endParaRPr lang="en-GB" sz="3200" b="1" dirty="0">
              <a:solidFill>
                <a:srgbClr val="B1DC8F"/>
              </a:solidFill>
              <a:latin typeface="Arial" charset="0"/>
            </a:endParaRPr>
          </a:p>
        </p:txBody>
      </p:sp>
      <p:sp>
        <p:nvSpPr>
          <p:cNvPr id="2054" name="Rectangle 6"/>
          <p:cNvSpPr>
            <a:spLocks noChangeArrowheads="1"/>
          </p:cNvSpPr>
          <p:nvPr/>
        </p:nvSpPr>
        <p:spPr bwMode="auto">
          <a:xfrm>
            <a:off x="266700" y="4575175"/>
            <a:ext cx="5837238" cy="4992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lnSpc>
                <a:spcPct val="80000"/>
              </a:lnSpc>
            </a:pPr>
            <a:r>
              <a:rPr lang="en-GB" sz="3200" b="1" dirty="0" smtClean="0">
                <a:solidFill>
                  <a:srgbClr val="003C17"/>
                </a:solidFill>
                <a:latin typeface="Arial" charset="0"/>
              </a:rPr>
              <a:t>Released: August 2016</a:t>
            </a:r>
            <a:endParaRPr lang="en-GB" sz="4600" b="1" dirty="0">
              <a:solidFill>
                <a:srgbClr val="003C17"/>
              </a:solidFill>
              <a:latin typeface="Arial" charset="0"/>
            </a:endParaRPr>
          </a:p>
        </p:txBody>
      </p:sp>
      <p:sp>
        <p:nvSpPr>
          <p:cNvPr id="2055" name="Rectangle 7"/>
          <p:cNvSpPr>
            <a:spLocks noChangeArrowheads="1"/>
          </p:cNvSpPr>
          <p:nvPr/>
        </p:nvSpPr>
        <p:spPr bwMode="auto">
          <a:xfrm>
            <a:off x="7573963" y="3360738"/>
            <a:ext cx="2665412"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400" b="1" dirty="0">
                <a:solidFill>
                  <a:srgbClr val="003C16"/>
                </a:solidFill>
                <a:latin typeface="Arial" charset="0"/>
              </a:rPr>
              <a:t>Centre for Economics and</a:t>
            </a:r>
          </a:p>
          <a:p>
            <a:r>
              <a:rPr lang="en-US" sz="1400" b="1" dirty="0">
                <a:solidFill>
                  <a:srgbClr val="003C16"/>
                </a:solidFill>
                <a:latin typeface="Arial" charset="0"/>
              </a:rPr>
              <a:t>Business Research ltd</a:t>
            </a:r>
          </a:p>
          <a:p>
            <a:pPr>
              <a:lnSpc>
                <a:spcPct val="60000"/>
              </a:lnSpc>
            </a:pPr>
            <a:endParaRPr lang="en-US" sz="1400" b="1" dirty="0">
              <a:solidFill>
                <a:srgbClr val="003C16"/>
              </a:solidFill>
              <a:latin typeface="Arial" charset="0"/>
            </a:endParaRPr>
          </a:p>
          <a:p>
            <a:pPr>
              <a:lnSpc>
                <a:spcPct val="110000"/>
              </a:lnSpc>
            </a:pPr>
            <a:r>
              <a:rPr lang="en-US" sz="1400" b="1" dirty="0">
                <a:solidFill>
                  <a:srgbClr val="003C16"/>
                </a:solidFill>
                <a:latin typeface="Arial" charset="0"/>
              </a:rPr>
              <a:t>Unit 1, 4 Bath Street, London</a:t>
            </a:r>
          </a:p>
          <a:p>
            <a:pPr>
              <a:lnSpc>
                <a:spcPct val="110000"/>
              </a:lnSpc>
            </a:pPr>
            <a:r>
              <a:rPr lang="en-US" sz="1400" b="1" dirty="0">
                <a:solidFill>
                  <a:srgbClr val="003C16"/>
                </a:solidFill>
                <a:latin typeface="Arial" charset="0"/>
              </a:rPr>
              <a:t>EC1V 9DX</a:t>
            </a:r>
          </a:p>
          <a:p>
            <a:pPr>
              <a:lnSpc>
                <a:spcPct val="110000"/>
              </a:lnSpc>
            </a:pPr>
            <a:r>
              <a:rPr lang="en-US" sz="1400" dirty="0">
                <a:solidFill>
                  <a:srgbClr val="003C16"/>
                </a:solidFill>
                <a:latin typeface="Arial" charset="0"/>
              </a:rPr>
              <a:t>t</a:t>
            </a:r>
            <a:r>
              <a:rPr lang="en-US" sz="1400" b="1" dirty="0">
                <a:solidFill>
                  <a:srgbClr val="003C16"/>
                </a:solidFill>
                <a:latin typeface="Arial" charset="0"/>
              </a:rPr>
              <a:t>  020 7324 2850</a:t>
            </a:r>
          </a:p>
          <a:p>
            <a:pPr>
              <a:lnSpc>
                <a:spcPct val="110000"/>
              </a:lnSpc>
            </a:pPr>
            <a:r>
              <a:rPr lang="en-US" sz="1400" dirty="0">
                <a:solidFill>
                  <a:srgbClr val="003C16"/>
                </a:solidFill>
                <a:latin typeface="Arial" charset="0"/>
              </a:rPr>
              <a:t>w </a:t>
            </a:r>
            <a:r>
              <a:rPr lang="en-US" sz="1400" b="1" dirty="0">
                <a:solidFill>
                  <a:srgbClr val="003C16"/>
                </a:solidFill>
                <a:latin typeface="Arial" charset="0"/>
              </a:rPr>
              <a:t> www.cebr.com</a:t>
            </a:r>
          </a:p>
        </p:txBody>
      </p:sp>
      <p:sp>
        <p:nvSpPr>
          <p:cNvPr id="2056" name="Rectangle 8"/>
          <p:cNvSpPr>
            <a:spLocks noChangeArrowheads="1"/>
          </p:cNvSpPr>
          <p:nvPr/>
        </p:nvSpPr>
        <p:spPr bwMode="auto">
          <a:xfrm>
            <a:off x="7573963" y="2938463"/>
            <a:ext cx="2370137"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000" b="1" dirty="0">
                <a:solidFill>
                  <a:srgbClr val="003C16"/>
                </a:solidFill>
                <a:latin typeface="Arial" charset="0"/>
              </a:rPr>
              <a:t>M a k i n g   B u s i n e s s   S e n s e</a:t>
            </a:r>
          </a:p>
        </p:txBody>
      </p:sp>
      <p:sp>
        <p:nvSpPr>
          <p:cNvPr id="2057" name="Rectangle 1"/>
          <p:cNvSpPr>
            <a:spLocks noChangeArrowheads="1"/>
          </p:cNvSpPr>
          <p:nvPr/>
        </p:nvSpPr>
        <p:spPr bwMode="auto">
          <a:xfrm>
            <a:off x="7691438" y="1965325"/>
            <a:ext cx="1008062" cy="954088"/>
          </a:xfrm>
          <a:prstGeom prst="rect">
            <a:avLst/>
          </a:prstGeom>
          <a:solidFill>
            <a:schemeClr val="bg1"/>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p>
            <a:endParaRPr lang="en-GB" sz="2400" dirty="0"/>
          </a:p>
        </p:txBody>
      </p:sp>
      <p:pic>
        <p:nvPicPr>
          <p:cNvPr id="2058" name="Picture 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04138" y="1978025"/>
            <a:ext cx="982662" cy="928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0657" y="6313126"/>
            <a:ext cx="1416245" cy="8651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1268" name="Rectangle 5"/>
          <p:cNvSpPr>
            <a:spLocks noChangeArrowheads="1"/>
          </p:cNvSpPr>
          <p:nvPr/>
        </p:nvSpPr>
        <p:spPr bwMode="auto">
          <a:xfrm>
            <a:off x="9267825" y="268288"/>
            <a:ext cx="1247775"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Cost of living</a:t>
            </a:r>
            <a:endParaRPr lang="en-GB" sz="5000" b="1" u="sng" dirty="0">
              <a:solidFill>
                <a:srgbClr val="62B030"/>
              </a:solidFill>
              <a:latin typeface="Arial" charset="0"/>
            </a:endParaRPr>
          </a:p>
        </p:txBody>
      </p:sp>
      <p:sp>
        <p:nvSpPr>
          <p:cNvPr id="11272" name="Text Box 11"/>
          <p:cNvSpPr txBox="1">
            <a:spLocks noChangeArrowheads="1"/>
          </p:cNvSpPr>
          <p:nvPr/>
        </p:nvSpPr>
        <p:spPr bwMode="auto">
          <a:xfrm>
            <a:off x="189823" y="1353566"/>
            <a:ext cx="5003676" cy="659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800" b="1" dirty="0">
                <a:solidFill>
                  <a:srgbClr val="003C16"/>
                </a:solidFill>
                <a:latin typeface="Arial" charset="0"/>
              </a:rPr>
              <a:t>The main factors </a:t>
            </a:r>
            <a:r>
              <a:rPr lang="en-US" sz="1800" b="1" dirty="0" smtClean="0">
                <a:solidFill>
                  <a:srgbClr val="003C16"/>
                </a:solidFill>
                <a:latin typeface="Arial" charset="0"/>
              </a:rPr>
              <a:t>affecting family costs in July were</a:t>
            </a:r>
            <a:r>
              <a:rPr lang="en-US" sz="1800" b="1" dirty="0">
                <a:solidFill>
                  <a:srgbClr val="003C16"/>
                </a:solidFill>
                <a:latin typeface="Arial" charset="0"/>
              </a:rPr>
              <a:t>:</a:t>
            </a:r>
          </a:p>
        </p:txBody>
      </p:sp>
      <p:sp>
        <p:nvSpPr>
          <p:cNvPr id="12" name="Rectangle 4"/>
          <p:cNvSpPr>
            <a:spLocks noChangeArrowheads="1"/>
          </p:cNvSpPr>
          <p:nvPr/>
        </p:nvSpPr>
        <p:spPr bwMode="auto">
          <a:xfrm>
            <a:off x="197019" y="2042231"/>
            <a:ext cx="4861650" cy="4198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rgbClr val="7BC23E"/>
                </a:solidFill>
                <a:latin typeface="Arial" charset="0"/>
              </a:rPr>
              <a:t>• Transport costs once again provided one of the main sources of upward pressure. </a:t>
            </a:r>
            <a:r>
              <a:rPr lang="en-GB" sz="1400" b="1" dirty="0">
                <a:solidFill>
                  <a:srgbClr val="7BC23E"/>
                </a:solidFill>
                <a:latin typeface="Arial" charset="0"/>
              </a:rPr>
              <a:t>Within </a:t>
            </a:r>
            <a:r>
              <a:rPr lang="en-GB" sz="1400" b="1" dirty="0" smtClean="0">
                <a:solidFill>
                  <a:srgbClr val="7BC23E"/>
                </a:solidFill>
                <a:latin typeface="Arial" charset="0"/>
              </a:rPr>
              <a:t>the category, motor fuels provided the largest inflationary pressure rising between June and July. </a:t>
            </a:r>
            <a:endParaRPr lang="en-US" sz="1400" b="1" dirty="0" smtClean="0">
              <a:solidFill>
                <a:srgbClr val="7BC23E"/>
              </a:solidFill>
              <a:latin typeface="Arial" charset="0"/>
            </a:endParaRPr>
          </a:p>
          <a:p>
            <a:pPr algn="just" eaLnBrk="1" hangingPunct="1"/>
            <a:endParaRPr lang="en-GB" sz="1400" b="1" dirty="0">
              <a:solidFill>
                <a:srgbClr val="FF0000"/>
              </a:solidFill>
              <a:latin typeface="Arial" charset="0"/>
            </a:endParaRPr>
          </a:p>
          <a:p>
            <a:pPr algn="just" eaLnBrk="1" hangingPunct="1"/>
            <a:r>
              <a:rPr lang="en-US" sz="1400" b="1" dirty="0" smtClean="0">
                <a:solidFill>
                  <a:srgbClr val="7BC23E"/>
                </a:solidFill>
                <a:latin typeface="Arial" charset="0"/>
              </a:rPr>
              <a:t>• </a:t>
            </a:r>
            <a:r>
              <a:rPr lang="en-GB" sz="1400" b="1" dirty="0" smtClean="0">
                <a:solidFill>
                  <a:srgbClr val="7BC23E"/>
                </a:solidFill>
                <a:latin typeface="Arial" charset="0"/>
              </a:rPr>
              <a:t>Alcoholic beverages also provided inflationary pressure, with prices rising 0.5% between June and July compared with a fall of 2.5% at the same point a year ago. </a:t>
            </a:r>
          </a:p>
          <a:p>
            <a:pPr algn="just" eaLnBrk="1" hangingPunct="1"/>
            <a:endParaRPr lang="en-GB" sz="1400" b="1" dirty="0">
              <a:solidFill>
                <a:srgbClr val="7BC23E"/>
              </a:solidFill>
              <a:latin typeface="Arial" charset="0"/>
            </a:endParaRPr>
          </a:p>
          <a:p>
            <a:pPr algn="just" eaLnBrk="1" hangingPunct="1"/>
            <a:r>
              <a:rPr lang="en-US" sz="1400" b="1" dirty="0" smtClean="0">
                <a:solidFill>
                  <a:srgbClr val="7BC23E"/>
                </a:solidFill>
                <a:latin typeface="Arial" charset="0"/>
              </a:rPr>
              <a:t>• </a:t>
            </a:r>
            <a:r>
              <a:rPr lang="en-GB" sz="1400" b="1" dirty="0" smtClean="0">
                <a:solidFill>
                  <a:srgbClr val="7BC23E"/>
                </a:solidFill>
                <a:latin typeface="Arial" charset="0"/>
              </a:rPr>
              <a:t>Prices in restaurants and hotels rose by 0.4% between June and July and now stand 2.7% higher than a year ago. Overnight hotel stays provided the main upward contribution within this category. </a:t>
            </a:r>
          </a:p>
          <a:p>
            <a:pPr algn="just" eaLnBrk="1" hangingPunct="1"/>
            <a:endParaRPr lang="en-GB" sz="1400" b="1" dirty="0">
              <a:solidFill>
                <a:srgbClr val="7BC23E"/>
              </a:solidFill>
              <a:latin typeface="Arial" charset="0"/>
            </a:endParaRPr>
          </a:p>
          <a:p>
            <a:pPr algn="just" eaLnBrk="1" hangingPunct="1"/>
            <a:r>
              <a:rPr lang="en-GB" sz="1400" b="1" dirty="0" smtClean="0">
                <a:solidFill>
                  <a:srgbClr val="7BC23E"/>
                </a:solidFill>
                <a:latin typeface="Arial" charset="0"/>
              </a:rPr>
              <a:t> </a:t>
            </a:r>
            <a:r>
              <a:rPr lang="en-US" sz="1400" b="1" dirty="0">
                <a:solidFill>
                  <a:srgbClr val="7BC23E"/>
                </a:solidFill>
                <a:latin typeface="Arial" charset="0"/>
              </a:rPr>
              <a:t>• </a:t>
            </a:r>
            <a:r>
              <a:rPr lang="en-GB" sz="1400" b="1" dirty="0" smtClean="0">
                <a:solidFill>
                  <a:srgbClr val="7BC23E"/>
                </a:solidFill>
                <a:latin typeface="Arial" charset="0"/>
              </a:rPr>
              <a:t>Whilst overall inflation rose, there were downward contributions from the prices of games and toys within the recreation and culture category and housing rentals, specifically social landlord rents. </a:t>
            </a:r>
            <a:endParaRPr lang="en-US" sz="1400" b="1" dirty="0">
              <a:solidFill>
                <a:srgbClr val="7BC23E"/>
              </a:solidFill>
              <a:latin typeface="Arial" charset="0"/>
            </a:endParaRPr>
          </a:p>
        </p:txBody>
      </p:sp>
      <p:sp>
        <p:nvSpPr>
          <p:cNvPr id="13" name="Rectangle 8"/>
          <p:cNvSpPr>
            <a:spLocks noChangeArrowheads="1"/>
          </p:cNvSpPr>
          <p:nvPr/>
        </p:nvSpPr>
        <p:spPr bwMode="auto">
          <a:xfrm>
            <a:off x="5706740" y="1836415"/>
            <a:ext cx="4808860" cy="28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r>
              <a:rPr lang="en-US" sz="1200" b="1" dirty="0">
                <a:latin typeface="Arial" charset="0"/>
              </a:rPr>
              <a:t>Inflation of selected goods, annual change to </a:t>
            </a:r>
            <a:r>
              <a:rPr lang="en-US" sz="1200" b="1" dirty="0" smtClean="0">
                <a:latin typeface="Arial" charset="0"/>
              </a:rPr>
              <a:t>July 2016</a:t>
            </a:r>
            <a:endParaRPr lang="en-US" sz="1200" b="1" dirty="0">
              <a:latin typeface="Arial" charset="0"/>
            </a:endParaRPr>
          </a:p>
        </p:txBody>
      </p:sp>
      <p:graphicFrame>
        <p:nvGraphicFramePr>
          <p:cNvPr id="14" name="Chart 13"/>
          <p:cNvGraphicFramePr/>
          <p:nvPr>
            <p:extLst>
              <p:ext uri="{D42A27DB-BD31-4B8C-83A1-F6EECF244321}">
                <p14:modId xmlns:p14="http://schemas.microsoft.com/office/powerpoint/2010/main" val="226409059"/>
              </p:ext>
            </p:extLst>
          </p:nvPr>
        </p:nvGraphicFramePr>
        <p:xfrm>
          <a:off x="5274692" y="2073275"/>
          <a:ext cx="5240908" cy="4659683"/>
        </p:xfrm>
        <a:graphic>
          <a:graphicData uri="http://schemas.openxmlformats.org/drawingml/2006/chart">
            <c:chart xmlns:c="http://schemas.openxmlformats.org/drawingml/2006/chart" xmlns:r="http://schemas.openxmlformats.org/officeDocument/2006/relationships" r:id="rId3"/>
          </a:graphicData>
        </a:graphic>
      </p:graphicFrame>
      <p:sp>
        <p:nvSpPr>
          <p:cNvPr id="11"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10</a:t>
            </a:fld>
            <a:endParaRPr lang="en-GB" dirty="0"/>
          </a:p>
        </p:txBody>
      </p:sp>
      <p:sp>
        <p:nvSpPr>
          <p:cNvPr id="2" name="Rectangle 1"/>
          <p:cNvSpPr/>
          <p:nvPr/>
        </p:nvSpPr>
        <p:spPr>
          <a:xfrm>
            <a:off x="189822" y="155832"/>
            <a:ext cx="10125429" cy="1261884"/>
          </a:xfrm>
          <a:prstGeom prst="rect">
            <a:avLst/>
          </a:prstGeom>
        </p:spPr>
        <p:txBody>
          <a:bodyPr wrap="square">
            <a:spAutoFit/>
          </a:bodyPr>
          <a:lstStyle/>
          <a:p>
            <a:pPr eaLnBrk="1" hangingPunct="1"/>
            <a:r>
              <a:rPr lang="en-GB" sz="3800" b="1" u="sng" dirty="0" smtClean="0">
                <a:solidFill>
                  <a:srgbClr val="79B43C"/>
                </a:solidFill>
                <a:latin typeface="Arial" charset="0"/>
              </a:rPr>
              <a:t>Rising price of hotel stays and vehicle fuels puts pressure on summer getaways</a:t>
            </a:r>
            <a:endParaRPr lang="en-GB" sz="3800" b="1" u="sng" dirty="0">
              <a:solidFill>
                <a:srgbClr val="79B43C"/>
              </a:solidFill>
              <a:latin typeface="Arial" charset="0"/>
            </a:endParaRPr>
          </a:p>
        </p:txBody>
      </p:sp>
    </p:spTree>
    <p:extLst>
      <p:ext uri="{BB962C8B-B14F-4D97-AF65-F5344CB8AC3E}">
        <p14:creationId xmlns:p14="http://schemas.microsoft.com/office/powerpoint/2010/main" val="397191784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Labour Market</a:t>
            </a:r>
            <a:endParaRPr lang="en-GB" sz="5000" b="1" u="sng" dirty="0">
              <a:solidFill>
                <a:srgbClr val="62B030"/>
              </a:solidFill>
              <a:latin typeface="Arial" charset="0"/>
            </a:endParaRPr>
          </a:p>
        </p:txBody>
      </p:sp>
      <p:sp>
        <p:nvSpPr>
          <p:cNvPr id="12295" name="Rectangle 7"/>
          <p:cNvSpPr>
            <a:spLocks noChangeArrowheads="1"/>
          </p:cNvSpPr>
          <p:nvPr/>
        </p:nvSpPr>
        <p:spPr bwMode="auto">
          <a:xfrm>
            <a:off x="5648895" y="1620391"/>
            <a:ext cx="4378325" cy="474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a:latin typeface="Arial" charset="0"/>
              </a:rPr>
              <a:t>UK unemployment rate (</a:t>
            </a:r>
            <a:r>
              <a:rPr lang="en-US" sz="1200" b="1" dirty="0">
                <a:solidFill>
                  <a:srgbClr val="0066FF"/>
                </a:solidFill>
                <a:latin typeface="Arial" charset="0"/>
              </a:rPr>
              <a:t>LHS</a:t>
            </a:r>
            <a:r>
              <a:rPr lang="en-US" sz="1200" b="1" dirty="0">
                <a:latin typeface="Arial" charset="0"/>
              </a:rPr>
              <a:t>), per cent and 3-month annual growth in regular pay (</a:t>
            </a:r>
            <a:r>
              <a:rPr lang="en-US" sz="1200" b="1" dirty="0">
                <a:solidFill>
                  <a:srgbClr val="FF0000"/>
                </a:solidFill>
                <a:latin typeface="Arial" charset="0"/>
              </a:rPr>
              <a:t>RHS</a:t>
            </a:r>
            <a:r>
              <a:rPr lang="en-US" sz="1200" b="1" dirty="0">
                <a:latin typeface="Arial" charset="0"/>
              </a:rPr>
              <a:t>), per cent</a:t>
            </a:r>
          </a:p>
        </p:txBody>
      </p:sp>
      <p:sp>
        <p:nvSpPr>
          <p:cNvPr id="9" name="Rectangle 4"/>
          <p:cNvSpPr>
            <a:spLocks noChangeArrowheads="1"/>
          </p:cNvSpPr>
          <p:nvPr/>
        </p:nvSpPr>
        <p:spPr bwMode="auto">
          <a:xfrm>
            <a:off x="212569" y="2186438"/>
            <a:ext cx="4846100" cy="42603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350" b="1" dirty="0" smtClean="0">
                <a:solidFill>
                  <a:srgbClr val="7BC23E"/>
                </a:solidFill>
                <a:latin typeface="Arial" charset="0"/>
              </a:rPr>
              <a:t>• After falling in the previous reading, the rate of unemployment across the UK held steady at 4.9% in the three months to June. This leaves the unemployment rate well down on the 5.6% recorded during the same period a year ago and the lowest level in 11 years. </a:t>
            </a:r>
          </a:p>
          <a:p>
            <a:pPr algn="just" eaLnBrk="1" hangingPunct="1"/>
            <a:endParaRPr lang="en-US" sz="1350" b="1" dirty="0" smtClean="0">
              <a:solidFill>
                <a:srgbClr val="7BC23E"/>
              </a:solidFill>
              <a:latin typeface="Arial" charset="0"/>
            </a:endParaRPr>
          </a:p>
          <a:p>
            <a:pPr algn="just" eaLnBrk="1" hangingPunct="1"/>
            <a:r>
              <a:rPr lang="en-US" sz="1350" b="1" dirty="0" smtClean="0">
                <a:solidFill>
                  <a:srgbClr val="7BC23E"/>
                </a:solidFill>
                <a:latin typeface="Arial" charset="0"/>
              </a:rPr>
              <a:t>• </a:t>
            </a:r>
            <a:r>
              <a:rPr lang="en-GB" sz="1350" b="1" dirty="0" smtClean="0">
                <a:solidFill>
                  <a:srgbClr val="7BC23E"/>
                </a:solidFill>
                <a:latin typeface="Arial" charset="0"/>
              </a:rPr>
              <a:t>However, the rate of earnings growth remained little changed in the latest reading.  Despite the introduction of the National Living Wage (NLW) at the beginning of April, regular pay growth stood at 2.3% in the three months to June, up only slightly from the previous reading</a:t>
            </a:r>
            <a:r>
              <a:rPr lang="en-GB" sz="1350" b="1" dirty="0">
                <a:solidFill>
                  <a:srgbClr val="7BC23E"/>
                </a:solidFill>
                <a:latin typeface="Arial" charset="0"/>
              </a:rPr>
              <a:t> </a:t>
            </a:r>
            <a:r>
              <a:rPr lang="en-GB" sz="1350" b="1" dirty="0" smtClean="0">
                <a:solidFill>
                  <a:srgbClr val="7BC23E"/>
                </a:solidFill>
                <a:latin typeface="Arial" charset="0"/>
              </a:rPr>
              <a:t>as other factors continue to weigh on wage settlements.  </a:t>
            </a:r>
          </a:p>
          <a:p>
            <a:pPr algn="just" eaLnBrk="1" hangingPunct="1"/>
            <a:endParaRPr lang="en-US" sz="1350" b="1" dirty="0">
              <a:solidFill>
                <a:srgbClr val="FF0000"/>
              </a:solidFill>
              <a:latin typeface="Arial" charset="0"/>
            </a:endParaRPr>
          </a:p>
          <a:p>
            <a:pPr algn="just" eaLnBrk="1" hangingPunct="1"/>
            <a:r>
              <a:rPr lang="en-US" sz="1350" b="1" dirty="0" smtClean="0">
                <a:solidFill>
                  <a:srgbClr val="7BC23E"/>
                </a:solidFill>
                <a:latin typeface="Arial" charset="0"/>
              </a:rPr>
              <a:t>• </a:t>
            </a:r>
            <a:r>
              <a:rPr lang="en-GB" sz="1350" b="1" dirty="0" smtClean="0">
                <a:solidFill>
                  <a:srgbClr val="7BC23E"/>
                </a:solidFill>
                <a:latin typeface="Arial" charset="0"/>
              </a:rPr>
              <a:t>The continuation of planned increases in the NLW and the expected rises in inflation may translate into higher wages over the next 12 months. However, weaker hiring intentions following the referendum outcome and the continued weakness in productivity growth will both provide drags on wage growth over this period. </a:t>
            </a:r>
            <a:endParaRPr lang="en-US" sz="1350" b="1" dirty="0" smtClean="0">
              <a:solidFill>
                <a:srgbClr val="7BC23E"/>
              </a:solidFill>
              <a:latin typeface="Arial" charset="0"/>
            </a:endParaRPr>
          </a:p>
        </p:txBody>
      </p:sp>
      <p:sp>
        <p:nvSpPr>
          <p:cNvPr id="10" name="Text Box 11"/>
          <p:cNvSpPr txBox="1">
            <a:spLocks noChangeArrowheads="1"/>
          </p:cNvSpPr>
          <p:nvPr/>
        </p:nvSpPr>
        <p:spPr bwMode="auto">
          <a:xfrm>
            <a:off x="171925" y="1557893"/>
            <a:ext cx="5212743"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smtClean="0">
                <a:solidFill>
                  <a:srgbClr val="003C16"/>
                </a:solidFill>
                <a:latin typeface="Arial" charset="0"/>
              </a:rPr>
              <a:t>Wage growth slips despite boost from the National Living Wage</a:t>
            </a:r>
            <a:endParaRPr lang="en-US" sz="1700" b="1" dirty="0">
              <a:solidFill>
                <a:srgbClr val="003C16"/>
              </a:solidFill>
              <a:latin typeface="Arial" charset="0"/>
            </a:endParaRPr>
          </a:p>
        </p:txBody>
      </p:sp>
      <p:sp>
        <p:nvSpPr>
          <p:cNvPr id="12" name="Rectangle 7"/>
          <p:cNvSpPr>
            <a:spLocks noChangeArrowheads="1"/>
          </p:cNvSpPr>
          <p:nvPr/>
        </p:nvSpPr>
        <p:spPr bwMode="auto">
          <a:xfrm>
            <a:off x="177800" y="268288"/>
            <a:ext cx="9201348" cy="127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800" b="1" u="sng" dirty="0" smtClean="0">
                <a:solidFill>
                  <a:schemeClr val="hlink"/>
                </a:solidFill>
                <a:latin typeface="Arial" charset="0"/>
              </a:rPr>
              <a:t>Rate of unemployment holds steady at under 5% </a:t>
            </a:r>
            <a:endParaRPr lang="en-GB" sz="3800" b="1" u="sng" dirty="0">
              <a:solidFill>
                <a:srgbClr val="009900"/>
              </a:solidFill>
              <a:latin typeface="Arial" charset="0"/>
            </a:endParaRPr>
          </a:p>
        </p:txBody>
      </p:sp>
      <p:sp>
        <p:nvSpPr>
          <p:cNvPr id="14"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11</a:t>
            </a:fld>
            <a:endParaRPr lang="en-GB" dirty="0"/>
          </a:p>
        </p:txBody>
      </p:sp>
      <p:graphicFrame>
        <p:nvGraphicFramePr>
          <p:cNvPr id="16" name="Chart 15"/>
          <p:cNvGraphicFramePr/>
          <p:nvPr>
            <p:extLst>
              <p:ext uri="{D42A27DB-BD31-4B8C-83A1-F6EECF244321}">
                <p14:modId xmlns:p14="http://schemas.microsoft.com/office/powerpoint/2010/main" val="1746732187"/>
              </p:ext>
            </p:extLst>
          </p:nvPr>
        </p:nvGraphicFramePr>
        <p:xfrm>
          <a:off x="5243094" y="2089238"/>
          <a:ext cx="5450306" cy="4853928"/>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9439628" y="3015908"/>
            <a:ext cx="576064" cy="276999"/>
          </a:xfrm>
          <a:prstGeom prst="rect">
            <a:avLst/>
          </a:prstGeom>
          <a:solidFill>
            <a:schemeClr val="bg1"/>
          </a:solidFill>
          <a:ln>
            <a:solidFill>
              <a:schemeClr val="bg1">
                <a:lumMod val="75000"/>
              </a:schemeClr>
            </a:solidFill>
          </a:ln>
        </p:spPr>
        <p:txBody>
          <a:bodyPr wrap="square" rtlCol="0">
            <a:spAutoFit/>
          </a:bodyPr>
          <a:lstStyle/>
          <a:p>
            <a:pPr algn="ctr"/>
            <a:r>
              <a:rPr lang="en-GB" sz="1200" b="1" dirty="0" smtClean="0">
                <a:solidFill>
                  <a:srgbClr val="0070C0"/>
                </a:solidFill>
                <a:latin typeface="Arial" panose="020B0604020202020204" pitchFamily="34" charset="0"/>
                <a:cs typeface="Arial" panose="020B0604020202020204" pitchFamily="34" charset="0"/>
              </a:rPr>
              <a:t>4.9%</a:t>
            </a:r>
          </a:p>
        </p:txBody>
      </p:sp>
      <p:sp>
        <p:nvSpPr>
          <p:cNvPr id="13" name="TextBox 12"/>
          <p:cNvSpPr txBox="1"/>
          <p:nvPr/>
        </p:nvSpPr>
        <p:spPr>
          <a:xfrm>
            <a:off x="9480767" y="4463532"/>
            <a:ext cx="546453" cy="288032"/>
          </a:xfrm>
          <a:prstGeom prst="rect">
            <a:avLst/>
          </a:prstGeom>
          <a:solidFill>
            <a:schemeClr val="bg1"/>
          </a:solidFill>
          <a:ln>
            <a:solidFill>
              <a:schemeClr val="bg1">
                <a:lumMod val="75000"/>
              </a:schemeClr>
            </a:solidFill>
          </a:ln>
        </p:spPr>
        <p:txBody>
          <a:bodyPr wrap="square" rtlCol="0">
            <a:spAutoFit/>
          </a:bodyPr>
          <a:lstStyle/>
          <a:p>
            <a:pPr algn="ctr"/>
            <a:r>
              <a:rPr lang="en-GB" sz="1200" b="1" dirty="0" smtClean="0">
                <a:solidFill>
                  <a:srgbClr val="FF0000"/>
                </a:solidFill>
                <a:latin typeface="Arial" panose="020B0604020202020204" pitchFamily="34" charset="0"/>
                <a:cs typeface="Arial" panose="020B0604020202020204" pitchFamily="34" charset="0"/>
              </a:rPr>
              <a:t>2.3%</a:t>
            </a:r>
            <a:endParaRPr lang="en-GB" sz="1200" b="1" dirty="0">
              <a:solidFill>
                <a:srgbClr val="FF0000"/>
              </a:solidFill>
              <a:latin typeface="Arial" panose="020B0604020202020204" pitchFamily="34" charset="0"/>
              <a:cs typeface="Arial" panose="020B0604020202020204"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77800" y="195829"/>
            <a:ext cx="9777412" cy="120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p>
            <a:pPr defTabSz="995363" eaLnBrk="1" hangingPunct="1"/>
            <a:r>
              <a:rPr lang="en-GB" sz="3600" b="1" u="sng" dirty="0" smtClean="0">
                <a:solidFill>
                  <a:srgbClr val="7DC242"/>
                </a:solidFill>
                <a:latin typeface="Arial" charset="0"/>
              </a:rPr>
              <a:t>Top 20% of households earning 10x those at the in the poorest quintile </a:t>
            </a:r>
            <a:endParaRPr lang="en-GB" sz="3600" b="1" u="sng" dirty="0">
              <a:solidFill>
                <a:srgbClr val="7DC242"/>
              </a:solidFill>
              <a:latin typeface="Arial" charset="0"/>
            </a:endParaRPr>
          </a:p>
        </p:txBody>
      </p:sp>
      <p:sp>
        <p:nvSpPr>
          <p:cNvPr id="15363" name="Rectangle 3"/>
          <p:cNvSpPr>
            <a:spLocks noChangeArrowheads="1"/>
          </p:cNvSpPr>
          <p:nvPr/>
        </p:nvSpPr>
        <p:spPr bwMode="auto">
          <a:xfrm>
            <a:off x="4672013" y="1812925"/>
            <a:ext cx="2016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569" tIns="49785" rIns="99569" bIns="49785">
            <a:spAutoFit/>
          </a:bodyPr>
          <a:lstStyle/>
          <a:p>
            <a:pPr defTabSz="995363"/>
            <a:endParaRPr lang="en-GB"/>
          </a:p>
        </p:txBody>
      </p:sp>
      <p:sp>
        <p:nvSpPr>
          <p:cNvPr id="15365" name="Rectangle 5"/>
          <p:cNvSpPr>
            <a:spLocks noChangeArrowheads="1"/>
          </p:cNvSpPr>
          <p:nvPr/>
        </p:nvSpPr>
        <p:spPr bwMode="auto">
          <a:xfrm>
            <a:off x="8466138" y="268288"/>
            <a:ext cx="2049462"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569" tIns="49785" rIns="99569" bIns="49785">
            <a:spAutoFit/>
          </a:bodyPr>
          <a:lstStyle/>
          <a:p>
            <a:pPr algn="r" defTabSz="995363" eaLnBrk="1" hangingPunct="1"/>
            <a:r>
              <a:rPr lang="en-GB" sz="1000" b="1" dirty="0" smtClean="0">
                <a:solidFill>
                  <a:schemeClr val="bg2"/>
                </a:solidFill>
                <a:latin typeface="Arial" charset="0"/>
              </a:rPr>
              <a:t>Income Groups</a:t>
            </a:r>
            <a:endParaRPr lang="en-GB" sz="4800" b="1" u="sng" dirty="0">
              <a:solidFill>
                <a:srgbClr val="62B030"/>
              </a:solidFill>
              <a:latin typeface="Arial" charset="0"/>
            </a:endParaRPr>
          </a:p>
        </p:txBody>
      </p:sp>
      <p:sp>
        <p:nvSpPr>
          <p:cNvPr id="15367" name="Rectangle 7"/>
          <p:cNvSpPr>
            <a:spLocks noChangeArrowheads="1"/>
          </p:cNvSpPr>
          <p:nvPr/>
        </p:nvSpPr>
        <p:spPr bwMode="auto">
          <a:xfrm>
            <a:off x="5097299" y="1700596"/>
            <a:ext cx="5413375" cy="451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p>
            <a:pPr defTabSz="995363" eaLnBrk="1" hangingPunct="1">
              <a:lnSpc>
                <a:spcPct val="95000"/>
              </a:lnSpc>
              <a:spcBef>
                <a:spcPts val="300"/>
              </a:spcBef>
              <a:spcAft>
                <a:spcPts val="900"/>
              </a:spcAft>
              <a:buClr>
                <a:srgbClr val="000000"/>
              </a:buClr>
              <a:buSzPct val="100000"/>
              <a:buFont typeface="Times New Roman" pitchFamily="18" charset="0"/>
              <a:buNone/>
            </a:pPr>
            <a:r>
              <a:rPr lang="en-GB" sz="1200" b="1" dirty="0">
                <a:solidFill>
                  <a:srgbClr val="000000"/>
                </a:solidFill>
                <a:latin typeface="Arial" charset="0"/>
                <a:ea typeface="Lucida Sans Unicode" pitchFamily="34" charset="0"/>
                <a:cs typeface="Lucida Sans Unicode" pitchFamily="34" charset="0"/>
              </a:rPr>
              <a:t>G</a:t>
            </a:r>
            <a:r>
              <a:rPr lang="en-GB" sz="1200" b="1" dirty="0" smtClean="0">
                <a:solidFill>
                  <a:srgbClr val="000000"/>
                </a:solidFill>
                <a:latin typeface="Arial" charset="0"/>
                <a:ea typeface="Lucida Sans Unicode" pitchFamily="34" charset="0"/>
                <a:cs typeface="Lucida Sans Unicode" pitchFamily="34" charset="0"/>
              </a:rPr>
              <a:t>ross income by Gross Income Quartile, July 2016 (YoY growth in brackets)</a:t>
            </a:r>
            <a:endParaRPr lang="en-GB" sz="1200" b="1" dirty="0">
              <a:solidFill>
                <a:srgbClr val="000000"/>
              </a:solidFill>
              <a:latin typeface="Arial" charset="0"/>
              <a:ea typeface="Lucida Sans Unicode" pitchFamily="34" charset="0"/>
              <a:cs typeface="Lucida Sans Unicode" pitchFamily="34" charset="0"/>
            </a:endParaRPr>
          </a:p>
        </p:txBody>
      </p:sp>
      <p:sp>
        <p:nvSpPr>
          <p:cNvPr id="15369" name="Text Box 11"/>
          <p:cNvSpPr txBox="1">
            <a:spLocks noChangeArrowheads="1"/>
          </p:cNvSpPr>
          <p:nvPr/>
        </p:nvSpPr>
        <p:spPr bwMode="auto">
          <a:xfrm>
            <a:off x="177800" y="1528241"/>
            <a:ext cx="5137150" cy="62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lvl1pPr defTabSz="995363">
              <a:defRPr sz="2700">
                <a:solidFill>
                  <a:schemeClr val="tx1"/>
                </a:solidFill>
                <a:latin typeface="Times" pitchFamily="18" charset="0"/>
              </a:defRPr>
            </a:lvl1pPr>
            <a:lvl2pPr marL="742950" indent="-285750" defTabSz="995363">
              <a:defRPr sz="2700">
                <a:solidFill>
                  <a:schemeClr val="tx1"/>
                </a:solidFill>
                <a:latin typeface="Times" pitchFamily="18" charset="0"/>
              </a:defRPr>
            </a:lvl2pPr>
            <a:lvl3pPr marL="1143000" indent="-228600" defTabSz="995363">
              <a:defRPr sz="2700">
                <a:solidFill>
                  <a:schemeClr val="tx1"/>
                </a:solidFill>
                <a:latin typeface="Times" pitchFamily="18" charset="0"/>
              </a:defRPr>
            </a:lvl3pPr>
            <a:lvl4pPr marL="1600200" indent="-228600" defTabSz="995363">
              <a:defRPr sz="2700">
                <a:solidFill>
                  <a:schemeClr val="tx1"/>
                </a:solidFill>
                <a:latin typeface="Times" pitchFamily="18" charset="0"/>
              </a:defRPr>
            </a:lvl4pPr>
            <a:lvl5pPr marL="2057400" indent="-228600" defTabSz="995363">
              <a:defRPr sz="2700">
                <a:solidFill>
                  <a:schemeClr val="tx1"/>
                </a:solidFill>
                <a:latin typeface="Times" pitchFamily="18" charset="0"/>
              </a:defRPr>
            </a:lvl5pPr>
            <a:lvl6pPr marL="2514600" indent="-228600" defTabSz="995363" eaLnBrk="0" fontAlgn="base" hangingPunct="0">
              <a:spcBef>
                <a:spcPct val="0"/>
              </a:spcBef>
              <a:spcAft>
                <a:spcPct val="0"/>
              </a:spcAft>
              <a:defRPr sz="2700">
                <a:solidFill>
                  <a:schemeClr val="tx1"/>
                </a:solidFill>
                <a:latin typeface="Times" pitchFamily="18" charset="0"/>
              </a:defRPr>
            </a:lvl6pPr>
            <a:lvl7pPr marL="2971800" indent="-228600" defTabSz="995363" eaLnBrk="0" fontAlgn="base" hangingPunct="0">
              <a:spcBef>
                <a:spcPct val="0"/>
              </a:spcBef>
              <a:spcAft>
                <a:spcPct val="0"/>
              </a:spcAft>
              <a:defRPr sz="2700">
                <a:solidFill>
                  <a:schemeClr val="tx1"/>
                </a:solidFill>
                <a:latin typeface="Times" pitchFamily="18" charset="0"/>
              </a:defRPr>
            </a:lvl7pPr>
            <a:lvl8pPr marL="3429000" indent="-228600" defTabSz="995363" eaLnBrk="0" fontAlgn="base" hangingPunct="0">
              <a:spcBef>
                <a:spcPct val="0"/>
              </a:spcBef>
              <a:spcAft>
                <a:spcPct val="0"/>
              </a:spcAft>
              <a:defRPr sz="2700">
                <a:solidFill>
                  <a:schemeClr val="tx1"/>
                </a:solidFill>
                <a:latin typeface="Times" pitchFamily="18" charset="0"/>
              </a:defRPr>
            </a:lvl8pPr>
            <a:lvl9pPr marL="3886200" indent="-228600" defTabSz="995363"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smtClean="0">
                <a:solidFill>
                  <a:srgbClr val="003C16"/>
                </a:solidFill>
                <a:latin typeface="Arial" charset="0"/>
              </a:rPr>
              <a:t>Squeeze on benefits payments weighing on lower income households</a:t>
            </a:r>
            <a:endParaRPr lang="en-US" sz="1700" b="1" dirty="0">
              <a:solidFill>
                <a:srgbClr val="003C16"/>
              </a:solidFill>
              <a:latin typeface="Arial" charset="0"/>
            </a:endParaRPr>
          </a:p>
        </p:txBody>
      </p:sp>
      <p:sp>
        <p:nvSpPr>
          <p:cNvPr id="11" name="Rectangle 2"/>
          <p:cNvSpPr>
            <a:spLocks noChangeArrowheads="1"/>
          </p:cNvSpPr>
          <p:nvPr/>
        </p:nvSpPr>
        <p:spPr bwMode="auto">
          <a:xfrm>
            <a:off x="177800" y="2184398"/>
            <a:ext cx="4695825" cy="4477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noAutofit/>
          </a:bodyPr>
          <a:lstStyle/>
          <a:p>
            <a:pPr eaLnBrk="1" hangingPunct="1"/>
            <a:r>
              <a:rPr lang="en-US" sz="1400" b="1" dirty="0" smtClean="0">
                <a:solidFill>
                  <a:schemeClr val="hlink"/>
                </a:solidFill>
                <a:latin typeface="Arial" charset="0"/>
              </a:rPr>
              <a:t>• The average household in the top 20% of earners enjoyed a gross income of just under £1,890 per week in July 2016. This is more than ten times the average in the bottom 20%, who take home less than £180 a week. </a:t>
            </a:r>
          </a:p>
          <a:p>
            <a:pPr eaLnBrk="1" hangingPunct="1"/>
            <a:endParaRPr lang="en-US" sz="1400" b="1" dirty="0">
              <a:solidFill>
                <a:schemeClr val="hlink"/>
              </a:solidFill>
              <a:latin typeface="Arial" charset="0"/>
            </a:endParaRPr>
          </a:p>
          <a:p>
            <a:pPr eaLnBrk="1" hangingPunct="1"/>
            <a:r>
              <a:rPr lang="en-US" sz="1400" b="1" dirty="0">
                <a:solidFill>
                  <a:schemeClr val="hlink"/>
                </a:solidFill>
                <a:latin typeface="Arial" charset="0"/>
              </a:rPr>
              <a:t>• </a:t>
            </a:r>
            <a:r>
              <a:rPr lang="en-US" sz="1400" b="1" dirty="0" smtClean="0">
                <a:solidFill>
                  <a:schemeClr val="hlink"/>
                </a:solidFill>
                <a:latin typeface="Arial" charset="0"/>
              </a:rPr>
              <a:t>Working across the income quartiles, wages become an increasingly important share of household income as employment levels and wages rise but eligibility for social securities falls. Similarly, income from investments and pensions/annuities rises across the income scale.  </a:t>
            </a:r>
          </a:p>
          <a:p>
            <a:pPr eaLnBrk="1" hangingPunct="1"/>
            <a:endParaRPr lang="en-US" sz="1400" b="1" dirty="0">
              <a:solidFill>
                <a:schemeClr val="hlink"/>
              </a:solidFill>
              <a:latin typeface="Arial" charset="0"/>
            </a:endParaRPr>
          </a:p>
          <a:p>
            <a:pPr eaLnBrk="1" hangingPunct="1"/>
            <a:r>
              <a:rPr lang="en-US" sz="1400" b="1" dirty="0">
                <a:solidFill>
                  <a:schemeClr val="hlink"/>
                </a:solidFill>
                <a:latin typeface="Arial" charset="0"/>
              </a:rPr>
              <a:t>• </a:t>
            </a:r>
            <a:r>
              <a:rPr lang="en-US" sz="1400" b="1" dirty="0" smtClean="0">
                <a:solidFill>
                  <a:schemeClr val="hlink"/>
                </a:solidFill>
                <a:latin typeface="Arial" charset="0"/>
              </a:rPr>
              <a:t>Given </a:t>
            </a:r>
            <a:r>
              <a:rPr lang="en-US" sz="1400" b="1" dirty="0">
                <a:solidFill>
                  <a:schemeClr val="hlink"/>
                </a:solidFill>
                <a:latin typeface="Arial" charset="0"/>
              </a:rPr>
              <a:t>that social security benefits make up a smaller share of earnings as you move up the income scale, income quartiles towards the lower end of the scale saw the slowest gross income growth as social security benefits continue to be squeezed relative to wages. </a:t>
            </a:r>
          </a:p>
          <a:p>
            <a:pPr eaLnBrk="1" hangingPunct="1"/>
            <a:endParaRPr lang="en-US" sz="1400" b="1" dirty="0" smtClean="0">
              <a:solidFill>
                <a:schemeClr val="hlink"/>
              </a:solidFill>
              <a:latin typeface="Arial" charset="0"/>
            </a:endParaRPr>
          </a:p>
          <a:p>
            <a:pPr eaLnBrk="1" hangingPunct="1"/>
            <a:endParaRPr lang="en-US" sz="1400" b="1" dirty="0">
              <a:solidFill>
                <a:schemeClr val="hlink"/>
              </a:solidFill>
              <a:latin typeface="Arial" charset="0"/>
            </a:endParaRPr>
          </a:p>
        </p:txBody>
      </p:sp>
      <p:graphicFrame>
        <p:nvGraphicFramePr>
          <p:cNvPr id="12" name="Chart 11"/>
          <p:cNvGraphicFramePr/>
          <p:nvPr>
            <p:extLst>
              <p:ext uri="{D42A27DB-BD31-4B8C-83A1-F6EECF244321}">
                <p14:modId xmlns:p14="http://schemas.microsoft.com/office/powerpoint/2010/main" val="3052694400"/>
              </p:ext>
            </p:extLst>
          </p:nvPr>
        </p:nvGraphicFramePr>
        <p:xfrm>
          <a:off x="5102225" y="2095501"/>
          <a:ext cx="5413375" cy="4781474"/>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1"/>
          <p:cNvSpPr txBox="1">
            <a:spLocks/>
          </p:cNvSpPr>
          <p:nvPr/>
        </p:nvSpPr>
        <p:spPr bwMode="auto">
          <a:xfrm flipH="1">
            <a:off x="18108" y="7115919"/>
            <a:ext cx="432048"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12</a:t>
            </a:fld>
            <a:endParaRPr lang="en-GB" dirty="0"/>
          </a:p>
        </p:txBody>
      </p:sp>
    </p:spTree>
    <p:extLst>
      <p:ext uri="{BB962C8B-B14F-4D97-AF65-F5344CB8AC3E}">
        <p14:creationId xmlns:p14="http://schemas.microsoft.com/office/powerpoint/2010/main" val="8165072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77800" y="195829"/>
            <a:ext cx="9777412" cy="120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p>
            <a:pPr defTabSz="995363" eaLnBrk="1" hangingPunct="1"/>
            <a:r>
              <a:rPr lang="en-GB" sz="3600" b="1" u="sng" dirty="0" smtClean="0">
                <a:solidFill>
                  <a:srgbClr val="7DC242"/>
                </a:solidFill>
                <a:latin typeface="Arial" charset="0"/>
              </a:rPr>
              <a:t>Falling food prices providing boost to  lower income households</a:t>
            </a:r>
            <a:endParaRPr lang="en-GB" sz="3600" b="1" u="sng" dirty="0">
              <a:solidFill>
                <a:srgbClr val="7DC242"/>
              </a:solidFill>
              <a:latin typeface="Arial" charset="0"/>
            </a:endParaRPr>
          </a:p>
        </p:txBody>
      </p:sp>
      <p:sp>
        <p:nvSpPr>
          <p:cNvPr id="15363" name="Rectangle 3"/>
          <p:cNvSpPr>
            <a:spLocks noChangeArrowheads="1"/>
          </p:cNvSpPr>
          <p:nvPr/>
        </p:nvSpPr>
        <p:spPr bwMode="auto">
          <a:xfrm>
            <a:off x="4672013" y="1812925"/>
            <a:ext cx="2016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569" tIns="49785" rIns="99569" bIns="49785">
            <a:spAutoFit/>
          </a:bodyPr>
          <a:lstStyle/>
          <a:p>
            <a:pPr defTabSz="995363"/>
            <a:endParaRPr lang="en-GB"/>
          </a:p>
        </p:txBody>
      </p:sp>
      <p:sp>
        <p:nvSpPr>
          <p:cNvPr id="15365" name="Rectangle 5"/>
          <p:cNvSpPr>
            <a:spLocks noChangeArrowheads="1"/>
          </p:cNvSpPr>
          <p:nvPr/>
        </p:nvSpPr>
        <p:spPr bwMode="auto">
          <a:xfrm>
            <a:off x="8466138" y="268288"/>
            <a:ext cx="2049462"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569" tIns="49785" rIns="99569" bIns="49785">
            <a:spAutoFit/>
          </a:bodyPr>
          <a:lstStyle/>
          <a:p>
            <a:pPr algn="r" defTabSz="995363" eaLnBrk="1" hangingPunct="1"/>
            <a:r>
              <a:rPr lang="en-GB" sz="1000" b="1" dirty="0" smtClean="0">
                <a:solidFill>
                  <a:schemeClr val="bg2"/>
                </a:solidFill>
                <a:latin typeface="Arial" charset="0"/>
              </a:rPr>
              <a:t>Income Groups</a:t>
            </a:r>
            <a:endParaRPr lang="en-GB" sz="4800" b="1" u="sng" dirty="0">
              <a:solidFill>
                <a:srgbClr val="62B030"/>
              </a:solidFill>
              <a:latin typeface="Arial" charset="0"/>
            </a:endParaRPr>
          </a:p>
        </p:txBody>
      </p:sp>
      <p:sp>
        <p:nvSpPr>
          <p:cNvPr id="15367" name="Rectangle 7"/>
          <p:cNvSpPr>
            <a:spLocks noChangeArrowheads="1"/>
          </p:cNvSpPr>
          <p:nvPr/>
        </p:nvSpPr>
        <p:spPr bwMode="auto">
          <a:xfrm>
            <a:off x="5102224" y="1908423"/>
            <a:ext cx="5413375" cy="27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p>
            <a:pPr defTabSz="995363" eaLnBrk="1" hangingPunct="1">
              <a:lnSpc>
                <a:spcPct val="95000"/>
              </a:lnSpc>
              <a:spcBef>
                <a:spcPts val="300"/>
              </a:spcBef>
              <a:spcAft>
                <a:spcPts val="900"/>
              </a:spcAft>
              <a:buClr>
                <a:srgbClr val="000000"/>
              </a:buClr>
              <a:buSzPct val="100000"/>
              <a:buFont typeface="Times New Roman" pitchFamily="18" charset="0"/>
              <a:buNone/>
            </a:pPr>
            <a:r>
              <a:rPr lang="en-GB" sz="1200" b="1" dirty="0" smtClean="0">
                <a:solidFill>
                  <a:srgbClr val="000000"/>
                </a:solidFill>
                <a:latin typeface="Arial" charset="0"/>
                <a:ea typeface="Lucida Sans Unicode" pitchFamily="34" charset="0"/>
                <a:cs typeface="Lucida Sans Unicode" pitchFamily="34" charset="0"/>
              </a:rPr>
              <a:t>Essential item inflation by Gross Income Quartile, July 2016</a:t>
            </a:r>
            <a:endParaRPr lang="en-GB" sz="1200" b="1" dirty="0">
              <a:solidFill>
                <a:srgbClr val="000000"/>
              </a:solidFill>
              <a:latin typeface="Arial" charset="0"/>
              <a:ea typeface="Lucida Sans Unicode" pitchFamily="34" charset="0"/>
              <a:cs typeface="Lucida Sans Unicode" pitchFamily="34" charset="0"/>
            </a:endParaRPr>
          </a:p>
        </p:txBody>
      </p:sp>
      <p:sp>
        <p:nvSpPr>
          <p:cNvPr id="15369" name="Text Box 11"/>
          <p:cNvSpPr txBox="1">
            <a:spLocks noChangeArrowheads="1"/>
          </p:cNvSpPr>
          <p:nvPr/>
        </p:nvSpPr>
        <p:spPr bwMode="auto">
          <a:xfrm>
            <a:off x="177800" y="1528241"/>
            <a:ext cx="5137150" cy="62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lvl1pPr defTabSz="995363">
              <a:defRPr sz="2700">
                <a:solidFill>
                  <a:schemeClr val="tx1"/>
                </a:solidFill>
                <a:latin typeface="Times" pitchFamily="18" charset="0"/>
              </a:defRPr>
            </a:lvl1pPr>
            <a:lvl2pPr marL="742950" indent="-285750" defTabSz="995363">
              <a:defRPr sz="2700">
                <a:solidFill>
                  <a:schemeClr val="tx1"/>
                </a:solidFill>
                <a:latin typeface="Times" pitchFamily="18" charset="0"/>
              </a:defRPr>
            </a:lvl2pPr>
            <a:lvl3pPr marL="1143000" indent="-228600" defTabSz="995363">
              <a:defRPr sz="2700">
                <a:solidFill>
                  <a:schemeClr val="tx1"/>
                </a:solidFill>
                <a:latin typeface="Times" pitchFamily="18" charset="0"/>
              </a:defRPr>
            </a:lvl3pPr>
            <a:lvl4pPr marL="1600200" indent="-228600" defTabSz="995363">
              <a:defRPr sz="2700">
                <a:solidFill>
                  <a:schemeClr val="tx1"/>
                </a:solidFill>
                <a:latin typeface="Times" pitchFamily="18" charset="0"/>
              </a:defRPr>
            </a:lvl4pPr>
            <a:lvl5pPr marL="2057400" indent="-228600" defTabSz="995363">
              <a:defRPr sz="2700">
                <a:solidFill>
                  <a:schemeClr val="tx1"/>
                </a:solidFill>
                <a:latin typeface="Times" pitchFamily="18" charset="0"/>
              </a:defRPr>
            </a:lvl5pPr>
            <a:lvl6pPr marL="2514600" indent="-228600" defTabSz="995363" eaLnBrk="0" fontAlgn="base" hangingPunct="0">
              <a:spcBef>
                <a:spcPct val="0"/>
              </a:spcBef>
              <a:spcAft>
                <a:spcPct val="0"/>
              </a:spcAft>
              <a:defRPr sz="2700">
                <a:solidFill>
                  <a:schemeClr val="tx1"/>
                </a:solidFill>
                <a:latin typeface="Times" pitchFamily="18" charset="0"/>
              </a:defRPr>
            </a:lvl6pPr>
            <a:lvl7pPr marL="2971800" indent="-228600" defTabSz="995363" eaLnBrk="0" fontAlgn="base" hangingPunct="0">
              <a:spcBef>
                <a:spcPct val="0"/>
              </a:spcBef>
              <a:spcAft>
                <a:spcPct val="0"/>
              </a:spcAft>
              <a:defRPr sz="2700">
                <a:solidFill>
                  <a:schemeClr val="tx1"/>
                </a:solidFill>
                <a:latin typeface="Times" pitchFamily="18" charset="0"/>
              </a:defRPr>
            </a:lvl7pPr>
            <a:lvl8pPr marL="3429000" indent="-228600" defTabSz="995363" eaLnBrk="0" fontAlgn="base" hangingPunct="0">
              <a:spcBef>
                <a:spcPct val="0"/>
              </a:spcBef>
              <a:spcAft>
                <a:spcPct val="0"/>
              </a:spcAft>
              <a:defRPr sz="2700">
                <a:solidFill>
                  <a:schemeClr val="tx1"/>
                </a:solidFill>
                <a:latin typeface="Times" pitchFamily="18" charset="0"/>
              </a:defRPr>
            </a:lvl8pPr>
            <a:lvl9pPr marL="3886200" indent="-228600" defTabSz="995363"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smtClean="0">
                <a:solidFill>
                  <a:srgbClr val="003C16"/>
                </a:solidFill>
                <a:latin typeface="Arial" charset="0"/>
              </a:rPr>
              <a:t>Essential item inflation remains slightly negative across lower income groups</a:t>
            </a:r>
            <a:endParaRPr lang="en-US" sz="1700" b="1" dirty="0">
              <a:solidFill>
                <a:srgbClr val="003C16"/>
              </a:solidFill>
              <a:latin typeface="Arial" charset="0"/>
            </a:endParaRPr>
          </a:p>
        </p:txBody>
      </p:sp>
      <p:sp>
        <p:nvSpPr>
          <p:cNvPr id="11" name="Rectangle 2"/>
          <p:cNvSpPr>
            <a:spLocks noChangeArrowheads="1"/>
          </p:cNvSpPr>
          <p:nvPr/>
        </p:nvSpPr>
        <p:spPr bwMode="auto">
          <a:xfrm>
            <a:off x="177800" y="2184398"/>
            <a:ext cx="4695825" cy="4477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noAutofit/>
          </a:bodyPr>
          <a:lstStyle/>
          <a:p>
            <a:pPr eaLnBrk="1" hangingPunct="1"/>
            <a:r>
              <a:rPr lang="en-US" sz="1400" b="1" dirty="0" smtClean="0">
                <a:solidFill>
                  <a:schemeClr val="hlink"/>
                </a:solidFill>
                <a:latin typeface="Arial" charset="0"/>
              </a:rPr>
              <a:t>• In line with the UK average, essential item inflation remains low in each income quartile in July. </a:t>
            </a:r>
          </a:p>
          <a:p>
            <a:pPr eaLnBrk="1" hangingPunct="1"/>
            <a:endParaRPr lang="en-US" sz="1400" b="1" dirty="0">
              <a:solidFill>
                <a:schemeClr val="hlink"/>
              </a:solidFill>
              <a:latin typeface="Arial" charset="0"/>
            </a:endParaRPr>
          </a:p>
          <a:p>
            <a:pPr eaLnBrk="1" hangingPunct="1"/>
            <a:r>
              <a:rPr lang="en-US" sz="1400" b="1" dirty="0">
                <a:solidFill>
                  <a:schemeClr val="hlink"/>
                </a:solidFill>
                <a:latin typeface="Arial" charset="0"/>
              </a:rPr>
              <a:t>• </a:t>
            </a:r>
            <a:r>
              <a:rPr lang="en-US" sz="1400" b="1" dirty="0" smtClean="0">
                <a:solidFill>
                  <a:schemeClr val="hlink"/>
                </a:solidFill>
                <a:latin typeface="Arial" charset="0"/>
              </a:rPr>
              <a:t>As shown earlier in the report, the cost of key essentials such as food and drink and household electricity and gas remain well down on a year, easing pressures on the budgets of each of the income groups.   </a:t>
            </a:r>
          </a:p>
          <a:p>
            <a:pPr eaLnBrk="1" hangingPunct="1"/>
            <a:endParaRPr lang="en-US" sz="1400" b="1" dirty="0">
              <a:solidFill>
                <a:schemeClr val="hlink"/>
              </a:solidFill>
              <a:latin typeface="Arial" charset="0"/>
            </a:endParaRPr>
          </a:p>
          <a:p>
            <a:pPr eaLnBrk="1" hangingPunct="1"/>
            <a:r>
              <a:rPr lang="en-US" sz="1400" b="1" dirty="0">
                <a:solidFill>
                  <a:schemeClr val="hlink"/>
                </a:solidFill>
                <a:latin typeface="Arial" charset="0"/>
              </a:rPr>
              <a:t>• </a:t>
            </a:r>
            <a:r>
              <a:rPr lang="en-US" sz="1400" b="1" dirty="0" smtClean="0">
                <a:solidFill>
                  <a:schemeClr val="hlink"/>
                </a:solidFill>
                <a:latin typeface="Arial" charset="0"/>
              </a:rPr>
              <a:t>However, given that these items comprise a greater share of the essential spending amongst the lowest income households, these categories have played a greater role in reducing price pressures on these groups. </a:t>
            </a:r>
            <a:endParaRPr lang="en-US" sz="1400" b="1" dirty="0">
              <a:solidFill>
                <a:schemeClr val="hlink"/>
              </a:solidFill>
              <a:latin typeface="Arial" charset="0"/>
            </a:endParaRPr>
          </a:p>
          <a:p>
            <a:pPr eaLnBrk="1" hangingPunct="1"/>
            <a:endParaRPr lang="en-US" sz="1400" b="1" dirty="0" smtClean="0">
              <a:solidFill>
                <a:schemeClr val="hlink"/>
              </a:solidFill>
              <a:latin typeface="Arial" charset="0"/>
            </a:endParaRPr>
          </a:p>
          <a:p>
            <a:pPr eaLnBrk="1" hangingPunct="1"/>
            <a:r>
              <a:rPr lang="en-US" sz="1400" b="1" dirty="0">
                <a:solidFill>
                  <a:schemeClr val="hlink"/>
                </a:solidFill>
                <a:latin typeface="Arial" charset="0"/>
              </a:rPr>
              <a:t>• </a:t>
            </a:r>
            <a:r>
              <a:rPr lang="en-US" sz="1400" b="1" dirty="0" smtClean="0">
                <a:solidFill>
                  <a:schemeClr val="hlink"/>
                </a:solidFill>
                <a:latin typeface="Arial" charset="0"/>
              </a:rPr>
              <a:t>In contrast, the higher level of spending on categories such as transport and communication, both of which have seen prices rise over the past year, has pushed essential item inflation into positive territory for the top two income quintiles. </a:t>
            </a:r>
            <a:endParaRPr lang="en-US" sz="1400" b="1" dirty="0">
              <a:solidFill>
                <a:schemeClr val="hlink"/>
              </a:solidFill>
              <a:latin typeface="Arial" charset="0"/>
            </a:endParaRPr>
          </a:p>
        </p:txBody>
      </p:sp>
      <p:graphicFrame>
        <p:nvGraphicFramePr>
          <p:cNvPr id="12" name="Chart 11"/>
          <p:cNvGraphicFramePr/>
          <p:nvPr>
            <p:extLst>
              <p:ext uri="{D42A27DB-BD31-4B8C-83A1-F6EECF244321}">
                <p14:modId xmlns:p14="http://schemas.microsoft.com/office/powerpoint/2010/main" val="2772298637"/>
              </p:ext>
            </p:extLst>
          </p:nvPr>
        </p:nvGraphicFramePr>
        <p:xfrm>
          <a:off x="5102225" y="2095501"/>
          <a:ext cx="5413375" cy="4781474"/>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1"/>
          <p:cNvSpPr txBox="1">
            <a:spLocks/>
          </p:cNvSpPr>
          <p:nvPr/>
        </p:nvSpPr>
        <p:spPr bwMode="auto">
          <a:xfrm flipH="1">
            <a:off x="18108" y="7115919"/>
            <a:ext cx="432048"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13</a:t>
            </a:fld>
            <a:endParaRPr lang="en-GB" dirty="0"/>
          </a:p>
        </p:txBody>
      </p:sp>
    </p:spTree>
    <p:extLst>
      <p:ext uri="{BB962C8B-B14F-4D97-AF65-F5344CB8AC3E}">
        <p14:creationId xmlns:p14="http://schemas.microsoft.com/office/powerpoint/2010/main" val="148954572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76055" y="355394"/>
            <a:ext cx="9777412" cy="120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p>
            <a:pPr defTabSz="995363" eaLnBrk="1" hangingPunct="1"/>
            <a:r>
              <a:rPr lang="en-GB" sz="3600" b="1" u="sng" dirty="0" smtClean="0">
                <a:solidFill>
                  <a:srgbClr val="7DC242"/>
                </a:solidFill>
                <a:latin typeface="Arial" charset="0"/>
              </a:rPr>
              <a:t>Real wage growth provides spending power boost to higher income households</a:t>
            </a:r>
            <a:endParaRPr lang="en-GB" sz="3600" b="1" u="sng" dirty="0">
              <a:solidFill>
                <a:srgbClr val="7DC242"/>
              </a:solidFill>
              <a:latin typeface="Arial" charset="0"/>
            </a:endParaRPr>
          </a:p>
        </p:txBody>
      </p:sp>
      <p:sp>
        <p:nvSpPr>
          <p:cNvPr id="15363" name="Rectangle 3"/>
          <p:cNvSpPr>
            <a:spLocks noChangeArrowheads="1"/>
          </p:cNvSpPr>
          <p:nvPr/>
        </p:nvSpPr>
        <p:spPr bwMode="auto">
          <a:xfrm>
            <a:off x="4672013" y="1812925"/>
            <a:ext cx="201612"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9569" tIns="49785" rIns="99569" bIns="49785">
            <a:spAutoFit/>
          </a:bodyPr>
          <a:lstStyle/>
          <a:p>
            <a:pPr defTabSz="995363"/>
            <a:endParaRPr lang="en-GB"/>
          </a:p>
        </p:txBody>
      </p:sp>
      <p:sp>
        <p:nvSpPr>
          <p:cNvPr id="15365" name="Rectangle 5"/>
          <p:cNvSpPr>
            <a:spLocks noChangeArrowheads="1"/>
          </p:cNvSpPr>
          <p:nvPr/>
        </p:nvSpPr>
        <p:spPr bwMode="auto">
          <a:xfrm>
            <a:off x="8466138" y="268288"/>
            <a:ext cx="2049462" cy="25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569" tIns="49785" rIns="99569" bIns="49785">
            <a:spAutoFit/>
          </a:bodyPr>
          <a:lstStyle/>
          <a:p>
            <a:pPr algn="r" defTabSz="995363" eaLnBrk="1" hangingPunct="1"/>
            <a:r>
              <a:rPr lang="en-GB" sz="1000" b="1" dirty="0" smtClean="0">
                <a:solidFill>
                  <a:schemeClr val="bg2"/>
                </a:solidFill>
                <a:latin typeface="Arial" charset="0"/>
              </a:rPr>
              <a:t>Income Groups</a:t>
            </a:r>
            <a:endParaRPr lang="en-GB" sz="4800" b="1" u="sng" dirty="0">
              <a:solidFill>
                <a:srgbClr val="62B030"/>
              </a:solidFill>
              <a:latin typeface="Arial" charset="0"/>
            </a:endParaRPr>
          </a:p>
        </p:txBody>
      </p:sp>
      <p:sp>
        <p:nvSpPr>
          <p:cNvPr id="15367" name="Rectangle 7"/>
          <p:cNvSpPr>
            <a:spLocks noChangeArrowheads="1"/>
          </p:cNvSpPr>
          <p:nvPr/>
        </p:nvSpPr>
        <p:spPr bwMode="auto">
          <a:xfrm>
            <a:off x="5208588" y="1876029"/>
            <a:ext cx="5413375" cy="275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p>
            <a:pPr defTabSz="995363" eaLnBrk="1" hangingPunct="1">
              <a:lnSpc>
                <a:spcPct val="95000"/>
              </a:lnSpc>
              <a:spcBef>
                <a:spcPts val="300"/>
              </a:spcBef>
              <a:spcAft>
                <a:spcPts val="900"/>
              </a:spcAft>
              <a:buClr>
                <a:srgbClr val="000000"/>
              </a:buClr>
              <a:buSzPct val="100000"/>
              <a:buFont typeface="Times New Roman" pitchFamily="18" charset="0"/>
              <a:buNone/>
            </a:pPr>
            <a:r>
              <a:rPr lang="en-GB" sz="1200" b="1" dirty="0" smtClean="0">
                <a:solidFill>
                  <a:srgbClr val="000000"/>
                </a:solidFill>
                <a:latin typeface="Arial" charset="0"/>
                <a:ea typeface="Lucida Sans Unicode" pitchFamily="34" charset="0"/>
                <a:cs typeface="Lucida Sans Unicode" pitchFamily="34" charset="0"/>
              </a:rPr>
              <a:t>Weekly Discretionary Income by Gross Income Quartile, July 2016</a:t>
            </a:r>
            <a:endParaRPr lang="en-GB" sz="1200" b="1" dirty="0">
              <a:solidFill>
                <a:srgbClr val="000000"/>
              </a:solidFill>
              <a:latin typeface="Arial" charset="0"/>
              <a:ea typeface="Lucida Sans Unicode" pitchFamily="34" charset="0"/>
              <a:cs typeface="Lucida Sans Unicode" pitchFamily="34" charset="0"/>
            </a:endParaRPr>
          </a:p>
        </p:txBody>
      </p:sp>
      <p:sp>
        <p:nvSpPr>
          <p:cNvPr id="15369" name="Text Box 11"/>
          <p:cNvSpPr txBox="1">
            <a:spLocks noChangeArrowheads="1"/>
          </p:cNvSpPr>
          <p:nvPr/>
        </p:nvSpPr>
        <p:spPr bwMode="auto">
          <a:xfrm>
            <a:off x="177800" y="1528241"/>
            <a:ext cx="5137150" cy="623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9569" tIns="49785" rIns="99569" bIns="49785">
            <a:spAutoFit/>
          </a:bodyPr>
          <a:lstStyle>
            <a:lvl1pPr defTabSz="995363">
              <a:defRPr sz="2700">
                <a:solidFill>
                  <a:schemeClr val="tx1"/>
                </a:solidFill>
                <a:latin typeface="Times" pitchFamily="18" charset="0"/>
              </a:defRPr>
            </a:lvl1pPr>
            <a:lvl2pPr marL="742950" indent="-285750" defTabSz="995363">
              <a:defRPr sz="2700">
                <a:solidFill>
                  <a:schemeClr val="tx1"/>
                </a:solidFill>
                <a:latin typeface="Times" pitchFamily="18" charset="0"/>
              </a:defRPr>
            </a:lvl2pPr>
            <a:lvl3pPr marL="1143000" indent="-228600" defTabSz="995363">
              <a:defRPr sz="2700">
                <a:solidFill>
                  <a:schemeClr val="tx1"/>
                </a:solidFill>
                <a:latin typeface="Times" pitchFamily="18" charset="0"/>
              </a:defRPr>
            </a:lvl3pPr>
            <a:lvl4pPr marL="1600200" indent="-228600" defTabSz="995363">
              <a:defRPr sz="2700">
                <a:solidFill>
                  <a:schemeClr val="tx1"/>
                </a:solidFill>
                <a:latin typeface="Times" pitchFamily="18" charset="0"/>
              </a:defRPr>
            </a:lvl4pPr>
            <a:lvl5pPr marL="2057400" indent="-228600" defTabSz="995363">
              <a:defRPr sz="2700">
                <a:solidFill>
                  <a:schemeClr val="tx1"/>
                </a:solidFill>
                <a:latin typeface="Times" pitchFamily="18" charset="0"/>
              </a:defRPr>
            </a:lvl5pPr>
            <a:lvl6pPr marL="2514600" indent="-228600" defTabSz="995363" eaLnBrk="0" fontAlgn="base" hangingPunct="0">
              <a:spcBef>
                <a:spcPct val="0"/>
              </a:spcBef>
              <a:spcAft>
                <a:spcPct val="0"/>
              </a:spcAft>
              <a:defRPr sz="2700">
                <a:solidFill>
                  <a:schemeClr val="tx1"/>
                </a:solidFill>
                <a:latin typeface="Times" pitchFamily="18" charset="0"/>
              </a:defRPr>
            </a:lvl6pPr>
            <a:lvl7pPr marL="2971800" indent="-228600" defTabSz="995363" eaLnBrk="0" fontAlgn="base" hangingPunct="0">
              <a:spcBef>
                <a:spcPct val="0"/>
              </a:spcBef>
              <a:spcAft>
                <a:spcPct val="0"/>
              </a:spcAft>
              <a:defRPr sz="2700">
                <a:solidFill>
                  <a:schemeClr val="tx1"/>
                </a:solidFill>
                <a:latin typeface="Times" pitchFamily="18" charset="0"/>
              </a:defRPr>
            </a:lvl7pPr>
            <a:lvl8pPr marL="3429000" indent="-228600" defTabSz="995363" eaLnBrk="0" fontAlgn="base" hangingPunct="0">
              <a:spcBef>
                <a:spcPct val="0"/>
              </a:spcBef>
              <a:spcAft>
                <a:spcPct val="0"/>
              </a:spcAft>
              <a:defRPr sz="2700">
                <a:solidFill>
                  <a:schemeClr val="tx1"/>
                </a:solidFill>
                <a:latin typeface="Times" pitchFamily="18" charset="0"/>
              </a:defRPr>
            </a:lvl8pPr>
            <a:lvl9pPr marL="3886200" indent="-228600" defTabSz="995363"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smtClean="0">
                <a:solidFill>
                  <a:srgbClr val="003C16"/>
                </a:solidFill>
                <a:latin typeface="Arial" charset="0"/>
              </a:rPr>
              <a:t>Discretionary income remains negative for the poorest households</a:t>
            </a:r>
            <a:endParaRPr lang="en-US" sz="1700" b="1" dirty="0">
              <a:solidFill>
                <a:srgbClr val="003C16"/>
              </a:solidFill>
              <a:latin typeface="Arial" charset="0"/>
            </a:endParaRPr>
          </a:p>
        </p:txBody>
      </p:sp>
      <p:sp>
        <p:nvSpPr>
          <p:cNvPr id="11" name="Rectangle 2"/>
          <p:cNvSpPr>
            <a:spLocks noChangeArrowheads="1"/>
          </p:cNvSpPr>
          <p:nvPr/>
        </p:nvSpPr>
        <p:spPr bwMode="auto">
          <a:xfrm>
            <a:off x="177800" y="2184398"/>
            <a:ext cx="4695825" cy="4477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noAutofit/>
          </a:bodyPr>
          <a:lstStyle/>
          <a:p>
            <a:pPr eaLnBrk="1" hangingPunct="1"/>
            <a:r>
              <a:rPr lang="en-US" sz="1400" b="1" dirty="0" smtClean="0">
                <a:solidFill>
                  <a:schemeClr val="hlink"/>
                </a:solidFill>
                <a:latin typeface="Arial" charset="0"/>
              </a:rPr>
              <a:t>• Households with earnings just below the top 20% saw the fastest year-on-year rise in spending power in July in percentage terms, up 5.5% compared with the same time a year earlier. Similarly, the middle income group saw spending power rise by 5.4% year-on-year.  </a:t>
            </a:r>
          </a:p>
          <a:p>
            <a:pPr eaLnBrk="1" hangingPunct="1"/>
            <a:endParaRPr lang="en-US" sz="1400" b="1" dirty="0">
              <a:solidFill>
                <a:schemeClr val="hlink"/>
              </a:solidFill>
              <a:latin typeface="Arial" charset="0"/>
            </a:endParaRPr>
          </a:p>
          <a:p>
            <a:pPr eaLnBrk="1" hangingPunct="1"/>
            <a:r>
              <a:rPr lang="en-US" sz="1400" b="1" dirty="0">
                <a:solidFill>
                  <a:schemeClr val="hlink"/>
                </a:solidFill>
                <a:latin typeface="Arial" charset="0"/>
              </a:rPr>
              <a:t>• </a:t>
            </a:r>
            <a:r>
              <a:rPr lang="en-US" sz="1400" b="1" dirty="0" smtClean="0">
                <a:solidFill>
                  <a:schemeClr val="hlink"/>
                </a:solidFill>
                <a:latin typeface="Arial" charset="0"/>
              </a:rPr>
              <a:t>In pound terms, the richest 20% of households saw the largest rise in spending power over the past 12 months, up £27 per week to just over £680.</a:t>
            </a:r>
          </a:p>
          <a:p>
            <a:pPr eaLnBrk="1" hangingPunct="1"/>
            <a:endParaRPr lang="en-US" sz="1400" b="1" dirty="0">
              <a:solidFill>
                <a:schemeClr val="hlink"/>
              </a:solidFill>
              <a:latin typeface="Arial" charset="0"/>
            </a:endParaRPr>
          </a:p>
          <a:p>
            <a:pPr eaLnBrk="1" hangingPunct="1"/>
            <a:r>
              <a:rPr lang="en-US" sz="1400" b="1" dirty="0">
                <a:solidFill>
                  <a:schemeClr val="hlink"/>
                </a:solidFill>
                <a:latin typeface="Arial" charset="0"/>
              </a:rPr>
              <a:t>• </a:t>
            </a:r>
            <a:r>
              <a:rPr lang="en-US" sz="1400" b="1" dirty="0" smtClean="0">
                <a:solidFill>
                  <a:schemeClr val="hlink"/>
                </a:solidFill>
                <a:latin typeface="Arial" charset="0"/>
              </a:rPr>
              <a:t>In contrast, the squeeze on incomes at the bottom end of the spectrum left discretionary incomes in the poorest 20% of households relatively flat compared with July 2015. </a:t>
            </a:r>
          </a:p>
          <a:p>
            <a:pPr eaLnBrk="1" hangingPunct="1"/>
            <a:endParaRPr lang="en-US" sz="1400" b="1" dirty="0">
              <a:solidFill>
                <a:schemeClr val="hlink"/>
              </a:solidFill>
              <a:latin typeface="Arial" charset="0"/>
            </a:endParaRPr>
          </a:p>
          <a:p>
            <a:pPr eaLnBrk="1" hangingPunct="1"/>
            <a:r>
              <a:rPr lang="en-US" sz="1400" b="1" dirty="0">
                <a:solidFill>
                  <a:schemeClr val="hlink"/>
                </a:solidFill>
                <a:latin typeface="Arial" charset="0"/>
              </a:rPr>
              <a:t>• </a:t>
            </a:r>
            <a:r>
              <a:rPr lang="en-US" sz="1400" b="1" dirty="0" smtClean="0">
                <a:solidFill>
                  <a:schemeClr val="hlink"/>
                </a:solidFill>
                <a:latin typeface="Arial" charset="0"/>
              </a:rPr>
              <a:t>As such, the typical discretionary income across this income group remains in negative territory.  </a:t>
            </a:r>
            <a:endParaRPr lang="en-US" sz="1400" b="1" dirty="0">
              <a:solidFill>
                <a:schemeClr val="hlink"/>
              </a:solidFill>
              <a:latin typeface="Arial" charset="0"/>
            </a:endParaRPr>
          </a:p>
          <a:p>
            <a:pPr eaLnBrk="1" hangingPunct="1"/>
            <a:endParaRPr lang="en-US" sz="1400" b="1" dirty="0">
              <a:solidFill>
                <a:schemeClr val="hlink"/>
              </a:solidFill>
              <a:latin typeface="Arial" charset="0"/>
            </a:endParaRPr>
          </a:p>
        </p:txBody>
      </p:sp>
      <p:graphicFrame>
        <p:nvGraphicFramePr>
          <p:cNvPr id="12" name="Chart 11"/>
          <p:cNvGraphicFramePr/>
          <p:nvPr>
            <p:extLst>
              <p:ext uri="{D42A27DB-BD31-4B8C-83A1-F6EECF244321}">
                <p14:modId xmlns:p14="http://schemas.microsoft.com/office/powerpoint/2010/main" val="4116086585"/>
              </p:ext>
            </p:extLst>
          </p:nvPr>
        </p:nvGraphicFramePr>
        <p:xfrm>
          <a:off x="5102225" y="2095501"/>
          <a:ext cx="5413375" cy="4781474"/>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1"/>
          <p:cNvSpPr txBox="1">
            <a:spLocks/>
          </p:cNvSpPr>
          <p:nvPr/>
        </p:nvSpPr>
        <p:spPr bwMode="auto">
          <a:xfrm flipH="1">
            <a:off x="18108" y="7115919"/>
            <a:ext cx="432048"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14</a:t>
            </a:fld>
            <a:endParaRPr lang="en-GB" dirty="0"/>
          </a:p>
        </p:txBody>
      </p:sp>
    </p:spTree>
    <p:extLst>
      <p:ext uri="{BB962C8B-B14F-4D97-AF65-F5344CB8AC3E}">
        <p14:creationId xmlns:p14="http://schemas.microsoft.com/office/powerpoint/2010/main" val="108801716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Data and </a:t>
            </a:r>
            <a:r>
              <a:rPr lang="en-GB" sz="3800" b="1" u="sng" dirty="0" smtClean="0">
                <a:solidFill>
                  <a:srgbClr val="7DC242"/>
                </a:solidFill>
                <a:latin typeface="Arial" charset="0"/>
              </a:rPr>
              <a:t>Method</a:t>
            </a:r>
            <a:endParaRPr lang="en-GB" sz="5000" b="1" u="sng" dirty="0">
              <a:solidFill>
                <a:srgbClr val="62B030"/>
              </a:solidFill>
              <a:latin typeface="Arial" charset="0"/>
            </a:endParaRPr>
          </a:p>
        </p:txBody>
      </p:sp>
      <p:sp>
        <p:nvSpPr>
          <p:cNvPr id="16387"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6388" name="Rectangle 4"/>
          <p:cNvSpPr>
            <a:spLocks noChangeArrowheads="1"/>
          </p:cNvSpPr>
          <p:nvPr/>
        </p:nvSpPr>
        <p:spPr bwMode="auto">
          <a:xfrm>
            <a:off x="177800" y="1276350"/>
            <a:ext cx="10337800" cy="4029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2100" b="1" dirty="0">
                <a:solidFill>
                  <a:srgbClr val="003C16"/>
                </a:solidFill>
                <a:latin typeface="Arial" charset="0"/>
              </a:rPr>
              <a:t>Please find attached </a:t>
            </a:r>
            <a:r>
              <a:rPr lang="en-GB" sz="2100" b="1" dirty="0" smtClean="0">
                <a:solidFill>
                  <a:srgbClr val="003C16"/>
                </a:solidFill>
                <a:latin typeface="Arial" charset="0"/>
              </a:rPr>
              <a:t>method notes and </a:t>
            </a:r>
            <a:r>
              <a:rPr lang="en-GB" sz="2100" b="1" dirty="0">
                <a:solidFill>
                  <a:srgbClr val="003C16"/>
                </a:solidFill>
                <a:latin typeface="Arial" charset="0"/>
              </a:rPr>
              <a:t>the tabulated date. Asda produces a monthly income tracker report with a more comprehensive report every quarter.</a:t>
            </a:r>
            <a:br>
              <a:rPr lang="en-GB" sz="2100" b="1" dirty="0">
                <a:solidFill>
                  <a:srgbClr val="003C16"/>
                </a:solidFill>
                <a:latin typeface="Arial" charset="0"/>
              </a:rPr>
            </a:br>
            <a:r>
              <a:rPr lang="en-GB" sz="2100" b="1" dirty="0">
                <a:solidFill>
                  <a:srgbClr val="003C16"/>
                </a:solidFill>
                <a:latin typeface="Arial" charset="0"/>
              </a:rPr>
              <a:t/>
            </a:r>
            <a:br>
              <a:rPr lang="en-GB" sz="2100" b="1" dirty="0">
                <a:solidFill>
                  <a:srgbClr val="003C16"/>
                </a:solidFill>
                <a:latin typeface="Arial" charset="0"/>
              </a:rPr>
            </a:br>
            <a:r>
              <a:rPr lang="en-GB" sz="2100" b="1" dirty="0">
                <a:solidFill>
                  <a:srgbClr val="003C16"/>
                </a:solidFill>
                <a:latin typeface="Arial" charset="0"/>
              </a:rPr>
              <a:t>For </a:t>
            </a:r>
            <a:r>
              <a:rPr lang="en-GB" sz="2100" b="1" dirty="0" smtClean="0">
                <a:solidFill>
                  <a:srgbClr val="003C16"/>
                </a:solidFill>
                <a:latin typeface="Arial" charset="0"/>
              </a:rPr>
              <a:t>press enquiries please </a:t>
            </a:r>
            <a:r>
              <a:rPr lang="en-GB" sz="2100" b="1" dirty="0">
                <a:solidFill>
                  <a:srgbClr val="003C16"/>
                </a:solidFill>
                <a:latin typeface="Arial" charset="0"/>
              </a:rPr>
              <a:t>contact:</a:t>
            </a:r>
            <a:br>
              <a:rPr lang="en-GB" sz="2100" b="1" dirty="0">
                <a:solidFill>
                  <a:srgbClr val="003C16"/>
                </a:solidFill>
                <a:latin typeface="Arial" charset="0"/>
              </a:rPr>
            </a:br>
            <a:r>
              <a:rPr lang="en-GB" sz="300" b="1" dirty="0">
                <a:solidFill>
                  <a:srgbClr val="003C16"/>
                </a:solidFill>
                <a:latin typeface="Arial" charset="0"/>
              </a:rPr>
              <a:t/>
            </a:r>
            <a:br>
              <a:rPr lang="en-GB" sz="300" b="1" dirty="0">
                <a:solidFill>
                  <a:srgbClr val="003C16"/>
                </a:solidFill>
                <a:latin typeface="Arial" charset="0"/>
              </a:rPr>
            </a:br>
            <a:r>
              <a:rPr lang="en-GB" sz="2100" b="1" dirty="0" smtClean="0">
                <a:solidFill>
                  <a:srgbClr val="7DC242"/>
                </a:solidFill>
                <a:latin typeface="Arial" charset="0"/>
              </a:rPr>
              <a:t>Jennifer Devlin, </a:t>
            </a:r>
            <a:r>
              <a:rPr lang="en-GB" sz="2100" b="1" dirty="0">
                <a:solidFill>
                  <a:srgbClr val="003C16"/>
                </a:solidFill>
                <a:latin typeface="Arial" charset="0"/>
              </a:rPr>
              <a:t>Asda</a:t>
            </a:r>
            <a:r>
              <a:rPr lang="en-GB" sz="2100" b="1" dirty="0" smtClean="0">
                <a:solidFill>
                  <a:srgbClr val="7DC242"/>
                </a:solidFill>
                <a:latin typeface="Arial" charset="0"/>
              </a:rPr>
              <a:t> </a:t>
            </a:r>
            <a:r>
              <a:rPr lang="en-GB" sz="2100" b="1" dirty="0" smtClean="0">
                <a:solidFill>
                  <a:srgbClr val="003C16"/>
                </a:solidFill>
                <a:latin typeface="Arial" charset="0"/>
              </a:rPr>
              <a:t>Media Relations Manager, </a:t>
            </a:r>
          </a:p>
          <a:p>
            <a:pPr eaLnBrk="1" hangingPunct="1"/>
            <a:r>
              <a:rPr lang="en-GB" sz="2100" b="1" dirty="0" smtClean="0">
                <a:solidFill>
                  <a:srgbClr val="003C16"/>
                </a:solidFill>
                <a:latin typeface="Arial" charset="0"/>
                <a:hlinkClick r:id="rId3"/>
              </a:rPr>
              <a:t>Jennifer.Devlin@Asda.co.uk</a:t>
            </a:r>
            <a:r>
              <a:rPr lang="en-GB" sz="2100" b="1" dirty="0" smtClean="0">
                <a:solidFill>
                  <a:srgbClr val="003C16"/>
                </a:solidFill>
                <a:latin typeface="Arial" charset="0"/>
              </a:rPr>
              <a:t> ; </a:t>
            </a:r>
            <a:r>
              <a:rPr lang="en-GB" sz="2100" b="1" dirty="0" smtClean="0">
                <a:solidFill>
                  <a:srgbClr val="7DC242"/>
                </a:solidFill>
                <a:latin typeface="Arial" charset="0"/>
              </a:rPr>
              <a:t>0113 </a:t>
            </a:r>
            <a:r>
              <a:rPr lang="en-GB" sz="2100" b="1" dirty="0">
                <a:solidFill>
                  <a:srgbClr val="7DC242"/>
                </a:solidFill>
                <a:latin typeface="Arial" charset="0"/>
              </a:rPr>
              <a:t>826 </a:t>
            </a:r>
            <a:r>
              <a:rPr lang="en-GB" sz="2100" b="1" dirty="0" smtClean="0">
                <a:solidFill>
                  <a:srgbClr val="7DC242"/>
                </a:solidFill>
                <a:latin typeface="Arial" charset="0"/>
              </a:rPr>
              <a:t>4823</a:t>
            </a:r>
          </a:p>
          <a:p>
            <a:pPr eaLnBrk="1" hangingPunct="1"/>
            <a:endParaRPr lang="en-GB" sz="2100" b="1" dirty="0">
              <a:solidFill>
                <a:srgbClr val="7DC242"/>
              </a:solidFill>
              <a:latin typeface="Arial" charset="0"/>
            </a:endParaRPr>
          </a:p>
          <a:p>
            <a:pPr eaLnBrk="1" hangingPunct="1"/>
            <a:r>
              <a:rPr lang="en-GB" sz="2100" b="1" dirty="0">
                <a:solidFill>
                  <a:srgbClr val="003C16"/>
                </a:solidFill>
                <a:latin typeface="Arial" charset="0"/>
              </a:rPr>
              <a:t>For data enquiries please contact:</a:t>
            </a:r>
          </a:p>
          <a:p>
            <a:pPr eaLnBrk="1" hangingPunct="1"/>
            <a:r>
              <a:rPr lang="en-GB" sz="2100" b="1" dirty="0">
                <a:solidFill>
                  <a:srgbClr val="7DC242"/>
                </a:solidFill>
                <a:latin typeface="Arial" charset="0"/>
              </a:rPr>
              <a:t>Sam Alderson, </a:t>
            </a:r>
            <a:r>
              <a:rPr lang="en-GB" sz="2100" b="1" dirty="0">
                <a:solidFill>
                  <a:srgbClr val="003C16"/>
                </a:solidFill>
                <a:latin typeface="Arial" charset="0"/>
              </a:rPr>
              <a:t>Cebr Economist,</a:t>
            </a:r>
          </a:p>
          <a:p>
            <a:pPr eaLnBrk="1" hangingPunct="1"/>
            <a:r>
              <a:rPr lang="en-GB" sz="2100" b="1" dirty="0">
                <a:solidFill>
                  <a:srgbClr val="7DC242"/>
                </a:solidFill>
                <a:latin typeface="Arial" charset="0"/>
                <a:hlinkClick r:id="rId4"/>
              </a:rPr>
              <a:t>SAlderson@Cebr.com</a:t>
            </a:r>
            <a:r>
              <a:rPr lang="en-GB" sz="2100" b="1" dirty="0">
                <a:solidFill>
                  <a:srgbClr val="7DC242"/>
                </a:solidFill>
                <a:latin typeface="Arial" charset="0"/>
              </a:rPr>
              <a:t> </a:t>
            </a:r>
            <a:r>
              <a:rPr lang="en-GB" sz="2100" b="1" dirty="0">
                <a:solidFill>
                  <a:srgbClr val="003C16"/>
                </a:solidFill>
                <a:latin typeface="Arial" charset="0"/>
              </a:rPr>
              <a:t>;</a:t>
            </a:r>
            <a:r>
              <a:rPr lang="en-GB" sz="2100" b="1" dirty="0">
                <a:solidFill>
                  <a:srgbClr val="7DC242"/>
                </a:solidFill>
                <a:latin typeface="Arial" charset="0"/>
              </a:rPr>
              <a:t> </a:t>
            </a:r>
            <a:r>
              <a:rPr lang="en-GB" sz="2100" b="1" dirty="0" smtClean="0">
                <a:solidFill>
                  <a:srgbClr val="7DC242"/>
                </a:solidFill>
                <a:latin typeface="Arial" charset="0"/>
              </a:rPr>
              <a:t>020 </a:t>
            </a:r>
            <a:r>
              <a:rPr lang="en-GB" sz="2100" b="1" dirty="0">
                <a:solidFill>
                  <a:srgbClr val="7DC242"/>
                </a:solidFill>
                <a:latin typeface="Arial" charset="0"/>
              </a:rPr>
              <a:t>7324 2874</a:t>
            </a:r>
          </a:p>
          <a:p>
            <a:pPr eaLnBrk="1" hangingPunct="1"/>
            <a:endParaRPr lang="en-GB" sz="2100" b="1" dirty="0">
              <a:solidFill>
                <a:srgbClr val="7DC242"/>
              </a:solidFill>
              <a:latin typeface="Arial" charset="0"/>
            </a:endParaRPr>
          </a:p>
          <a:p>
            <a:pPr eaLnBrk="1" hangingPunct="1"/>
            <a:endParaRPr lang="en-GB" sz="2100" b="1" dirty="0">
              <a:solidFill>
                <a:srgbClr val="7DC242"/>
              </a:solidFill>
              <a:latin typeface="Arial" charset="0"/>
            </a:endParaRPr>
          </a:p>
        </p:txBody>
      </p:sp>
      <p:sp>
        <p:nvSpPr>
          <p:cNvPr id="16389"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Appendix</a:t>
            </a:r>
            <a:endParaRPr lang="en-GB" sz="5000" b="1" u="sng" dirty="0">
              <a:solidFill>
                <a:srgbClr val="62B030"/>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15</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7411"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7412"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sp>
        <p:nvSpPr>
          <p:cNvPr id="17413" name="Text Box 7"/>
          <p:cNvSpPr txBox="1">
            <a:spLocks noChangeArrowheads="1"/>
          </p:cNvSpPr>
          <p:nvPr/>
        </p:nvSpPr>
        <p:spPr bwMode="auto">
          <a:xfrm>
            <a:off x="1120775" y="6316663"/>
            <a:ext cx="674688" cy="244475"/>
          </a:xfrm>
          <a:prstGeom prst="rect">
            <a:avLst/>
          </a:prstGeom>
          <a:solidFill>
            <a:srgbClr val="FFCC00"/>
          </a:solidFill>
          <a:ln>
            <a:noFill/>
          </a:ln>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endParaRPr lang="en-GB" sz="900" dirty="0"/>
          </a:p>
        </p:txBody>
      </p:sp>
      <p:sp>
        <p:nvSpPr>
          <p:cNvPr id="17414" name="Text Box 8"/>
          <p:cNvSpPr txBox="1">
            <a:spLocks noChangeArrowheads="1"/>
          </p:cNvSpPr>
          <p:nvPr/>
        </p:nvSpPr>
        <p:spPr bwMode="auto">
          <a:xfrm>
            <a:off x="1878013" y="6266681"/>
            <a:ext cx="4003675" cy="32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400" b="1" dirty="0">
                <a:solidFill>
                  <a:srgbClr val="003C16"/>
                </a:solidFill>
                <a:latin typeface="Arial" charset="0"/>
              </a:rPr>
              <a:t>Asda Income Tracker (LHS)</a:t>
            </a:r>
            <a:endParaRPr lang="en-US" sz="1400" b="1" dirty="0">
              <a:solidFill>
                <a:srgbClr val="003C16"/>
              </a:solidFill>
              <a:latin typeface="Arial" charset="0"/>
            </a:endParaRPr>
          </a:p>
        </p:txBody>
      </p:sp>
      <p:sp>
        <p:nvSpPr>
          <p:cNvPr id="17415" name="Line 9"/>
          <p:cNvSpPr>
            <a:spLocks noChangeShapeType="1"/>
          </p:cNvSpPr>
          <p:nvPr/>
        </p:nvSpPr>
        <p:spPr bwMode="auto">
          <a:xfrm>
            <a:off x="5262563" y="6400800"/>
            <a:ext cx="674687" cy="0"/>
          </a:xfrm>
          <a:prstGeom prst="line">
            <a:avLst/>
          </a:prstGeom>
          <a:noFill/>
          <a:ln w="63500">
            <a:solidFill>
              <a:srgbClr val="800000"/>
            </a:solidFill>
            <a:round/>
            <a:headEnd/>
            <a:tailEnd/>
          </a:ln>
          <a:extLst>
            <a:ext uri="{909E8E84-426E-40dd-AFC4-6F175D3DCCD1}">
              <a14:hiddenFill xmlns:a14="http://schemas.microsoft.com/office/drawing/2010/main">
                <a:noFill/>
              </a14:hiddenFill>
            </a:ext>
          </a:extLst>
        </p:spPr>
        <p:txBody>
          <a:bodyPr lIns="104306" tIns="52153" rIns="104306" bIns="52153"/>
          <a:lstStyle/>
          <a:p>
            <a:endParaRPr lang="en-GB" dirty="0"/>
          </a:p>
        </p:txBody>
      </p:sp>
      <p:sp>
        <p:nvSpPr>
          <p:cNvPr id="17416" name="Text Box 10"/>
          <p:cNvSpPr txBox="1">
            <a:spLocks noChangeArrowheads="1"/>
          </p:cNvSpPr>
          <p:nvPr/>
        </p:nvSpPr>
        <p:spPr bwMode="auto">
          <a:xfrm>
            <a:off x="6103938" y="6242050"/>
            <a:ext cx="420846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400" b="1" dirty="0">
                <a:solidFill>
                  <a:srgbClr val="003C16"/>
                </a:solidFill>
                <a:latin typeface="Arial" charset="0"/>
              </a:rPr>
              <a:t>Asda Income Tracker annual % change (RHS)</a:t>
            </a:r>
            <a:endParaRPr lang="en-US" sz="1400" b="1" dirty="0">
              <a:solidFill>
                <a:srgbClr val="003C16"/>
              </a:solidFill>
              <a:latin typeface="Arial" charset="0"/>
            </a:endParaRPr>
          </a:p>
        </p:txBody>
      </p:sp>
      <p:sp>
        <p:nvSpPr>
          <p:cNvPr id="17417" name="Rectangle 11"/>
          <p:cNvSpPr>
            <a:spLocks noChangeArrowheads="1"/>
          </p:cNvSpPr>
          <p:nvPr/>
        </p:nvSpPr>
        <p:spPr bwMode="auto">
          <a:xfrm>
            <a:off x="177800" y="971550"/>
            <a:ext cx="84661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1: Asda Income Tracker and year-on-year change (excluding bonuses)</a:t>
            </a:r>
            <a:endParaRPr lang="en-GB" sz="1700" b="1" dirty="0">
              <a:latin typeface="Arial" charset="0"/>
            </a:endParaRPr>
          </a:p>
        </p:txBody>
      </p:sp>
      <p:sp>
        <p:nvSpPr>
          <p:cNvPr id="13"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16</a:t>
            </a:fld>
            <a:endParaRPr lang="en-GB" dirty="0"/>
          </a:p>
        </p:txBody>
      </p:sp>
      <p:graphicFrame>
        <p:nvGraphicFramePr>
          <p:cNvPr id="3" name="Chart 2"/>
          <p:cNvGraphicFramePr/>
          <p:nvPr>
            <p:extLst>
              <p:ext uri="{D42A27DB-BD31-4B8C-83A1-F6EECF244321}">
                <p14:modId xmlns:p14="http://schemas.microsoft.com/office/powerpoint/2010/main" val="3046613396"/>
              </p:ext>
            </p:extLst>
          </p:nvPr>
        </p:nvGraphicFramePr>
        <p:xfrm>
          <a:off x="522165" y="1404320"/>
          <a:ext cx="9649072" cy="47526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96325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8435" name="Rectangle 7"/>
          <p:cNvSpPr>
            <a:spLocks noChangeArrowheads="1"/>
          </p:cNvSpPr>
          <p:nvPr/>
        </p:nvSpPr>
        <p:spPr bwMode="auto">
          <a:xfrm>
            <a:off x="177800" y="906463"/>
            <a:ext cx="101917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2: Comparison of year-on-year change in Asda Income Tracker including and excluding bonuses</a:t>
            </a:r>
            <a:endParaRPr lang="en-GB" sz="1700" b="1" dirty="0">
              <a:latin typeface="Arial" charset="0"/>
            </a:endParaRPr>
          </a:p>
        </p:txBody>
      </p:sp>
      <p:sp>
        <p:nvSpPr>
          <p:cNvPr id="18443"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graphicFrame>
        <p:nvGraphicFramePr>
          <p:cNvPr id="3" name="Chart 2"/>
          <p:cNvGraphicFramePr/>
          <p:nvPr>
            <p:extLst>
              <p:ext uri="{D42A27DB-BD31-4B8C-83A1-F6EECF244321}">
                <p14:modId xmlns:p14="http://schemas.microsoft.com/office/powerpoint/2010/main" val="632079216"/>
              </p:ext>
            </p:extLst>
          </p:nvPr>
        </p:nvGraphicFramePr>
        <p:xfrm>
          <a:off x="259557" y="1535113"/>
          <a:ext cx="10109994" cy="5197845"/>
        </p:xfrm>
        <a:graphic>
          <a:graphicData uri="http://schemas.openxmlformats.org/drawingml/2006/chart">
            <c:chart xmlns:c="http://schemas.openxmlformats.org/drawingml/2006/chart" xmlns:r="http://schemas.openxmlformats.org/officeDocument/2006/relationships" r:id="rId3"/>
          </a:graphicData>
        </a:graphic>
      </p:graphicFrame>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17</a:t>
            </a:fld>
            <a:endParaRPr lang="en-GB" dirty="0"/>
          </a:p>
        </p:txBody>
      </p:sp>
    </p:spTree>
    <p:extLst>
      <p:ext uri="{BB962C8B-B14F-4D97-AF65-F5344CB8AC3E}">
        <p14:creationId xmlns:p14="http://schemas.microsoft.com/office/powerpoint/2010/main" val="3489881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endParaRPr lang="en-GB" sz="5000" b="1" u="sng" dirty="0">
              <a:solidFill>
                <a:srgbClr val="62B030"/>
              </a:solidFill>
              <a:latin typeface="Arial" charset="0"/>
            </a:endParaRPr>
          </a:p>
        </p:txBody>
      </p:sp>
      <p:sp>
        <p:nvSpPr>
          <p:cNvPr id="19459" name="Rectangle 7"/>
          <p:cNvSpPr>
            <a:spLocks noChangeArrowheads="1"/>
          </p:cNvSpPr>
          <p:nvPr/>
        </p:nvSpPr>
        <p:spPr bwMode="auto">
          <a:xfrm>
            <a:off x="177800" y="1044575"/>
            <a:ext cx="101917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700" b="1" dirty="0">
                <a:latin typeface="Arial" charset="0"/>
              </a:rPr>
              <a:t>Figure 3: Twelve-month moving average of Income Tracker (excl. bonuses) level</a:t>
            </a:r>
            <a:endParaRPr lang="en-GB" sz="1700" b="1" dirty="0">
              <a:latin typeface="Arial" charset="0"/>
            </a:endParaRPr>
          </a:p>
        </p:txBody>
      </p:sp>
      <p:sp>
        <p:nvSpPr>
          <p:cNvPr id="1946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18</a:t>
            </a:fld>
            <a:endParaRPr lang="en-GB" dirty="0"/>
          </a:p>
        </p:txBody>
      </p:sp>
      <p:graphicFrame>
        <p:nvGraphicFramePr>
          <p:cNvPr id="2" name="Chart 1"/>
          <p:cNvGraphicFramePr/>
          <p:nvPr>
            <p:extLst>
              <p:ext uri="{D42A27DB-BD31-4B8C-83A1-F6EECF244321}">
                <p14:modId xmlns:p14="http://schemas.microsoft.com/office/powerpoint/2010/main" val="1940189343"/>
              </p:ext>
            </p:extLst>
          </p:nvPr>
        </p:nvGraphicFramePr>
        <p:xfrm>
          <a:off x="306141" y="1404319"/>
          <a:ext cx="9721080" cy="525663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46480088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177800" y="1344613"/>
            <a:ext cx="10306050" cy="530225"/>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20483" name="Rectangle 3"/>
          <p:cNvSpPr>
            <a:spLocks noChangeArrowheads="1"/>
          </p:cNvSpPr>
          <p:nvPr/>
        </p:nvSpPr>
        <p:spPr bwMode="auto">
          <a:xfrm>
            <a:off x="177800" y="268288"/>
            <a:ext cx="793115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Monthly Asda Income Tracker</a:t>
            </a:r>
          </a:p>
        </p:txBody>
      </p:sp>
      <p:sp>
        <p:nvSpPr>
          <p:cNvPr id="20484" name="Text Box 69"/>
          <p:cNvSpPr txBox="1">
            <a:spLocks noChangeArrowheads="1"/>
          </p:cNvSpPr>
          <p:nvPr/>
        </p:nvSpPr>
        <p:spPr bwMode="auto">
          <a:xfrm>
            <a:off x="266700" y="1462088"/>
            <a:ext cx="803275"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grpSp>
        <p:nvGrpSpPr>
          <p:cNvPr id="20486" name="Group 9"/>
          <p:cNvGrpSpPr>
            <a:grpSpLocks/>
          </p:cNvGrpSpPr>
          <p:nvPr/>
        </p:nvGrpSpPr>
        <p:grpSpPr bwMode="auto">
          <a:xfrm>
            <a:off x="2398713" y="1241425"/>
            <a:ext cx="4379912" cy="5461000"/>
            <a:chOff x="1488" y="768"/>
            <a:chExt cx="2784" cy="1728"/>
          </a:xfrm>
        </p:grpSpPr>
        <p:sp>
          <p:nvSpPr>
            <p:cNvPr id="20608" name="Line 10"/>
            <p:cNvSpPr>
              <a:spLocks noChangeShapeType="1"/>
            </p:cNvSpPr>
            <p:nvPr/>
          </p:nvSpPr>
          <p:spPr bwMode="auto">
            <a:xfrm>
              <a:off x="1488"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20609" name="Line 11"/>
            <p:cNvSpPr>
              <a:spLocks noChangeShapeType="1"/>
            </p:cNvSpPr>
            <p:nvPr/>
          </p:nvSpPr>
          <p:spPr bwMode="auto">
            <a:xfrm>
              <a:off x="2880"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20610" name="Line 12"/>
            <p:cNvSpPr>
              <a:spLocks noChangeShapeType="1"/>
            </p:cNvSpPr>
            <p:nvPr/>
          </p:nvSpPr>
          <p:spPr bwMode="auto">
            <a:xfrm>
              <a:off x="4272" y="768"/>
              <a:ext cx="0" cy="1728"/>
            </a:xfrm>
            <a:prstGeom prst="line">
              <a:avLst/>
            </a:prstGeom>
            <a:noFill/>
            <a:ln w="57150">
              <a:solidFill>
                <a:srgbClr val="F1F1F4"/>
              </a:solidFill>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20487" name="Text Box 69"/>
          <p:cNvSpPr txBox="1">
            <a:spLocks noChangeArrowheads="1"/>
          </p:cNvSpPr>
          <p:nvPr/>
        </p:nvSpPr>
        <p:spPr bwMode="auto">
          <a:xfrm>
            <a:off x="714375" y="1479550"/>
            <a:ext cx="16049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88" name="Text Box 69"/>
          <p:cNvSpPr txBox="1">
            <a:spLocks noChangeArrowheads="1"/>
          </p:cNvSpPr>
          <p:nvPr/>
        </p:nvSpPr>
        <p:spPr bwMode="auto">
          <a:xfrm>
            <a:off x="2566988" y="1479550"/>
            <a:ext cx="803275"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89" name="Text Box 69"/>
          <p:cNvSpPr txBox="1">
            <a:spLocks noChangeArrowheads="1"/>
          </p:cNvSpPr>
          <p:nvPr/>
        </p:nvSpPr>
        <p:spPr bwMode="auto">
          <a:xfrm>
            <a:off x="2819400" y="1479550"/>
            <a:ext cx="1604963"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91" name="Text Box 69"/>
          <p:cNvSpPr txBox="1">
            <a:spLocks noChangeArrowheads="1"/>
          </p:cNvSpPr>
          <p:nvPr/>
        </p:nvSpPr>
        <p:spPr bwMode="auto">
          <a:xfrm>
            <a:off x="4841875" y="1479550"/>
            <a:ext cx="8016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92" name="Text Box 69"/>
          <p:cNvSpPr txBox="1">
            <a:spLocks noChangeArrowheads="1"/>
          </p:cNvSpPr>
          <p:nvPr/>
        </p:nvSpPr>
        <p:spPr bwMode="auto">
          <a:xfrm>
            <a:off x="5094288"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494" name="Text Box 69"/>
          <p:cNvSpPr txBox="1">
            <a:spLocks noChangeArrowheads="1"/>
          </p:cNvSpPr>
          <p:nvPr/>
        </p:nvSpPr>
        <p:spPr bwMode="auto">
          <a:xfrm>
            <a:off x="6946900" y="1465263"/>
            <a:ext cx="801688" cy="242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495" name="Text Box 69"/>
          <p:cNvSpPr txBox="1">
            <a:spLocks noChangeArrowheads="1"/>
          </p:cNvSpPr>
          <p:nvPr/>
        </p:nvSpPr>
        <p:spPr bwMode="auto">
          <a:xfrm>
            <a:off x="7031038"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576" name="Rectangle 125"/>
          <p:cNvSpPr>
            <a:spLocks noChangeArrowheads="1"/>
          </p:cNvSpPr>
          <p:nvPr/>
        </p:nvSpPr>
        <p:spPr bwMode="auto">
          <a:xfrm>
            <a:off x="177800" y="906463"/>
            <a:ext cx="10515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1700" b="1" dirty="0">
                <a:solidFill>
                  <a:srgbClr val="003C16"/>
                </a:solidFill>
                <a:latin typeface="Arial" charset="0"/>
              </a:rPr>
              <a:t>Table 1: Average UK household Income Tracker, £ per week, current prices, excluding bonuses</a:t>
            </a:r>
            <a:endParaRPr lang="en-GB" sz="5000" b="1" u="sng" dirty="0">
              <a:solidFill>
                <a:srgbClr val="62B030"/>
              </a:solidFill>
              <a:latin typeface="Arial" charset="0"/>
            </a:endParaRPr>
          </a:p>
        </p:txBody>
      </p:sp>
      <p:sp>
        <p:nvSpPr>
          <p:cNvPr id="20579" name="Line 150"/>
          <p:cNvSpPr>
            <a:spLocks noChangeShapeType="1"/>
          </p:cNvSpPr>
          <p:nvPr/>
        </p:nvSpPr>
        <p:spPr bwMode="auto">
          <a:xfrm>
            <a:off x="8799513" y="1319213"/>
            <a:ext cx="0" cy="555625"/>
          </a:xfrm>
          <a:prstGeom prst="line">
            <a:avLst/>
          </a:prstGeom>
          <a:noFill/>
          <a:ln w="63500">
            <a:solidFill>
              <a:srgbClr val="F1F1F1"/>
            </a:solidFill>
            <a:round/>
            <a:headEnd/>
            <a:tailEnd/>
          </a:ln>
          <a:extLst>
            <a:ext uri="{909E8E84-426E-40dd-AFC4-6F175D3DCCD1}">
              <a14:hiddenFill xmlns:a14="http://schemas.microsoft.com/office/drawing/2010/main">
                <a:noFill/>
              </a14:hiddenFill>
            </a:ext>
          </a:extLst>
        </p:spPr>
        <p:txBody>
          <a:bodyPr lIns="104306" tIns="52153" rIns="104306" bIns="52153"/>
          <a:lstStyle/>
          <a:p>
            <a:endParaRPr lang="en-GB" dirty="0"/>
          </a:p>
        </p:txBody>
      </p:sp>
      <p:sp>
        <p:nvSpPr>
          <p:cNvPr id="20580" name="Text Box 69"/>
          <p:cNvSpPr txBox="1">
            <a:spLocks noChangeArrowheads="1"/>
          </p:cNvSpPr>
          <p:nvPr/>
        </p:nvSpPr>
        <p:spPr bwMode="auto">
          <a:xfrm>
            <a:off x="8883650" y="1479550"/>
            <a:ext cx="16033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r">
              <a:lnSpc>
                <a:spcPct val="90000"/>
              </a:lnSpc>
            </a:pPr>
            <a:r>
              <a:rPr lang="en-US" sz="900" b="1" dirty="0">
                <a:solidFill>
                  <a:srgbClr val="003C16"/>
                </a:solidFill>
                <a:latin typeface="Arial" charset="0"/>
              </a:rPr>
              <a:t>Income tracker</a:t>
            </a:r>
          </a:p>
        </p:txBody>
      </p:sp>
      <p:sp>
        <p:nvSpPr>
          <p:cNvPr id="20581" name="Text Box 69"/>
          <p:cNvSpPr txBox="1">
            <a:spLocks noChangeArrowheads="1"/>
          </p:cNvSpPr>
          <p:nvPr/>
        </p:nvSpPr>
        <p:spPr bwMode="auto">
          <a:xfrm>
            <a:off x="8883650" y="1479550"/>
            <a:ext cx="801688"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900" b="1" dirty="0">
                <a:solidFill>
                  <a:srgbClr val="003C16"/>
                </a:solidFill>
                <a:latin typeface="Arial" charset="0"/>
              </a:rPr>
              <a:t>Month</a:t>
            </a:r>
          </a:p>
        </p:txBody>
      </p:sp>
      <p:sp>
        <p:nvSpPr>
          <p:cNvPr id="20603"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 tables</a:t>
            </a:r>
            <a:endParaRPr lang="en-GB" sz="5000" b="1" u="sng" dirty="0">
              <a:solidFill>
                <a:srgbClr val="62B030"/>
              </a:solidFill>
              <a:latin typeface="Arial"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114158241"/>
              </p:ext>
            </p:extLst>
          </p:nvPr>
        </p:nvGraphicFramePr>
        <p:xfrm>
          <a:off x="259558" y="1980430"/>
          <a:ext cx="10224291" cy="4698882"/>
        </p:xfrm>
        <a:graphic>
          <a:graphicData uri="http://schemas.openxmlformats.org/drawingml/2006/table">
            <a:tbl>
              <a:tblPr/>
              <a:tblGrid>
                <a:gridCol w="989448"/>
                <a:gridCol w="1073358"/>
                <a:gridCol w="216024"/>
                <a:gridCol w="872744"/>
                <a:gridCol w="1071472"/>
                <a:gridCol w="216024"/>
                <a:gridCol w="874630"/>
                <a:gridCol w="1141594"/>
                <a:gridCol w="216024"/>
                <a:gridCol w="864096"/>
                <a:gridCol w="936104"/>
                <a:gridCol w="176986"/>
                <a:gridCol w="989448"/>
                <a:gridCol w="586339"/>
              </a:tblGrid>
              <a:tr h="178316">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January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£197</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February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February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£198</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March</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£162</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March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£197</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April</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April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£201</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May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May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£201</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June</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June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£201</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July</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July </a:t>
                      </a:r>
                      <a:r>
                        <a:rPr lang="en-GB" sz="900" b="1" i="0" u="none" strike="noStrike">
                          <a:solidFill>
                            <a:srgbClr val="92D050"/>
                          </a:solidFill>
                          <a:effectLst/>
                          <a:latin typeface="Arial" panose="020B0604020202020204" pitchFamily="34" charset="0"/>
                        </a:rPr>
                        <a:t>2016</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£202</a:t>
                      </a:r>
                    </a:p>
                  </a:txBody>
                  <a:tcPr marL="0" marR="0" marT="0" marB="0" anchor="ctr">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August</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August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43198">
                <a:tc>
                  <a:txBody>
                    <a:bodyPr/>
                    <a:lstStyle/>
                    <a:p>
                      <a:pPr algn="l" fontAlgn="b"/>
                      <a:r>
                        <a:rPr lang="en-GB" sz="900" b="0" i="0" u="none" strike="noStrike">
                          <a:solidFill>
                            <a:srgbClr val="003300"/>
                          </a:solidFill>
                          <a:effectLst/>
                          <a:latin typeface="Arial" panose="020B0604020202020204" pitchFamily="34" charset="0"/>
                        </a:rPr>
                        <a:t>September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£168</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September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£192</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October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ctr" fontAlgn="ctr"/>
                      <a:endParaRPr lang="en-GB" sz="900" b="1" i="0" u="none" strike="noStrike">
                        <a:solidFill>
                          <a:srgbClr val="003300"/>
                        </a:solidFill>
                        <a:effectLst/>
                        <a:latin typeface="Arial" panose="020B0604020202020204" pitchFamily="34" charset="0"/>
                      </a:endParaRP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66303">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£167</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£179</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November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1" i="0" u="none" strike="noStrike">
                        <a:solidFill>
                          <a:srgbClr val="0033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266303">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2012</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£164</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a:t>
                      </a:r>
                      <a:r>
                        <a:rPr lang="en-GB" sz="900" b="0" i="0" u="none" strike="noStrike">
                          <a:solidFill>
                            <a:srgbClr val="000000"/>
                          </a:solidFill>
                          <a:effectLst/>
                          <a:latin typeface="Arial" panose="020B0604020202020204" pitchFamily="34" charset="0"/>
                        </a:rPr>
                        <a:t> </a:t>
                      </a:r>
                      <a:r>
                        <a:rPr lang="en-GB" sz="900" b="1" i="0" u="none" strike="noStrike">
                          <a:solidFill>
                            <a:srgbClr val="92D050"/>
                          </a:solidFill>
                          <a:effectLst/>
                          <a:latin typeface="Arial" panose="020B0604020202020204" pitchFamily="34" charset="0"/>
                        </a:rPr>
                        <a:t>2013</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£165</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 </a:t>
                      </a:r>
                      <a:r>
                        <a:rPr lang="en-GB" sz="900" b="1" i="0" u="none" strike="noStrike">
                          <a:solidFill>
                            <a:srgbClr val="92D050"/>
                          </a:solidFill>
                          <a:effectLst/>
                          <a:latin typeface="Arial" panose="020B0604020202020204" pitchFamily="34" charset="0"/>
                        </a:rPr>
                        <a:t>2014</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£181</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0" i="0" u="none" strike="noStrike">
                          <a:solidFill>
                            <a:srgbClr val="003300"/>
                          </a:solidFill>
                          <a:effectLst/>
                          <a:latin typeface="Arial" panose="020B0604020202020204" pitchFamily="34" charset="0"/>
                        </a:rPr>
                        <a:t>December </a:t>
                      </a:r>
                      <a:r>
                        <a:rPr lang="en-GB" sz="900" b="1" i="0" u="none" strike="noStrike">
                          <a:solidFill>
                            <a:srgbClr val="92D050"/>
                          </a:solidFill>
                          <a:effectLst/>
                          <a:latin typeface="Arial" panose="020B0604020202020204" pitchFamily="34" charset="0"/>
                        </a:rPr>
                        <a:t>2015</a:t>
                      </a:r>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900" b="0" i="0" u="none" strike="noStrike">
                        <a:solidFill>
                          <a:srgbClr val="000000"/>
                        </a:solidFill>
                        <a:effectLst/>
                        <a:latin typeface="Arial" panose="020B060402020202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r>
              <a:tr h="178322">
                <a:tc>
                  <a:txBody>
                    <a:bodyPr/>
                    <a:lstStyle/>
                    <a:p>
                      <a:pPr algn="l" fontAlgn="b"/>
                      <a:r>
                        <a:rPr lang="en-GB" sz="900" b="1" i="0" u="none" strike="noStrike">
                          <a:solidFill>
                            <a:srgbClr val="003300"/>
                          </a:solidFill>
                          <a:effectLst/>
                          <a:latin typeface="Arial" panose="020B0604020202020204" pitchFamily="34" charset="0"/>
                        </a:rPr>
                        <a:t>2012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2013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£166</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2014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£173</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GB" sz="900" b="1" i="0" u="none" strike="noStrike">
                          <a:solidFill>
                            <a:srgbClr val="003300"/>
                          </a:solidFill>
                          <a:effectLst/>
                          <a:latin typeface="Arial" panose="020B0604020202020204" pitchFamily="34" charset="0"/>
                        </a:rPr>
                        <a:t>2015 Average</a:t>
                      </a:r>
                    </a:p>
                  </a:txBody>
                  <a:tcPr marL="0" marR="0" marT="0" marB="0" anchor="b">
                    <a:lnL>
                      <a:noFill/>
                    </a:lnL>
                    <a:lnR>
                      <a:noFill/>
                    </a:lnR>
                    <a:lnT>
                      <a:noFill/>
                    </a:lnT>
                    <a:lnB>
                      <a:noFill/>
                    </a:lnB>
                  </a:tcPr>
                </a:tc>
                <a:tc>
                  <a:txBody>
                    <a:bodyPr/>
                    <a:lstStyle/>
                    <a:p>
                      <a:pPr algn="ctr" fontAlgn="ctr"/>
                      <a:r>
                        <a:rPr lang="en-GB" sz="900" b="1" i="0" u="none" strike="noStrike">
                          <a:solidFill>
                            <a:srgbClr val="003300"/>
                          </a:solidFill>
                          <a:effectLst/>
                          <a:latin typeface="Arial" panose="020B0604020202020204" pitchFamily="34" charset="0"/>
                        </a:rPr>
                        <a:t>£190</a:t>
                      </a:r>
                    </a:p>
                  </a:txBody>
                  <a:tcPr marL="0" marR="0" marT="0" marB="0" anchor="ctr">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GB" sz="11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r>
            </a:tbl>
          </a:graphicData>
        </a:graphic>
      </p:graphicFrame>
      <p:sp>
        <p:nvSpPr>
          <p:cNvPr id="141" name="Line 7"/>
          <p:cNvSpPr>
            <a:spLocks noChangeShapeType="1"/>
          </p:cNvSpPr>
          <p:nvPr/>
        </p:nvSpPr>
        <p:spPr bwMode="auto">
          <a:xfrm>
            <a:off x="193476" y="226846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2" name="Line 7"/>
          <p:cNvSpPr>
            <a:spLocks noChangeShapeType="1"/>
          </p:cNvSpPr>
          <p:nvPr/>
        </p:nvSpPr>
        <p:spPr bwMode="auto">
          <a:xfrm>
            <a:off x="193476" y="262850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3" name="Line 7"/>
          <p:cNvSpPr>
            <a:spLocks noChangeShapeType="1"/>
          </p:cNvSpPr>
          <p:nvPr/>
        </p:nvSpPr>
        <p:spPr bwMode="auto">
          <a:xfrm>
            <a:off x="193476" y="298854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4" name="Line 7"/>
          <p:cNvSpPr>
            <a:spLocks noChangeShapeType="1"/>
          </p:cNvSpPr>
          <p:nvPr/>
        </p:nvSpPr>
        <p:spPr bwMode="auto">
          <a:xfrm>
            <a:off x="193476" y="334858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5" name="Line 7"/>
          <p:cNvSpPr>
            <a:spLocks noChangeShapeType="1"/>
          </p:cNvSpPr>
          <p:nvPr/>
        </p:nvSpPr>
        <p:spPr bwMode="auto">
          <a:xfrm>
            <a:off x="193476" y="370862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6" name="Line 7"/>
          <p:cNvSpPr>
            <a:spLocks noChangeShapeType="1"/>
          </p:cNvSpPr>
          <p:nvPr/>
        </p:nvSpPr>
        <p:spPr bwMode="auto">
          <a:xfrm>
            <a:off x="193476" y="406866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7" name="Line 7"/>
          <p:cNvSpPr>
            <a:spLocks noChangeShapeType="1"/>
          </p:cNvSpPr>
          <p:nvPr/>
        </p:nvSpPr>
        <p:spPr bwMode="auto">
          <a:xfrm>
            <a:off x="193476" y="442870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8" name="Line 7"/>
          <p:cNvSpPr>
            <a:spLocks noChangeShapeType="1"/>
          </p:cNvSpPr>
          <p:nvPr/>
        </p:nvSpPr>
        <p:spPr bwMode="auto">
          <a:xfrm>
            <a:off x="193476" y="4788743"/>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49" name="Line 7"/>
          <p:cNvSpPr>
            <a:spLocks noChangeShapeType="1"/>
          </p:cNvSpPr>
          <p:nvPr/>
        </p:nvSpPr>
        <p:spPr bwMode="auto">
          <a:xfrm>
            <a:off x="193476" y="5220791"/>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0" name="Line 7"/>
          <p:cNvSpPr>
            <a:spLocks noChangeShapeType="1"/>
          </p:cNvSpPr>
          <p:nvPr/>
        </p:nvSpPr>
        <p:spPr bwMode="auto">
          <a:xfrm>
            <a:off x="193476" y="5580831"/>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1" name="Line 7"/>
          <p:cNvSpPr>
            <a:spLocks noChangeShapeType="1"/>
          </p:cNvSpPr>
          <p:nvPr/>
        </p:nvSpPr>
        <p:spPr bwMode="auto">
          <a:xfrm>
            <a:off x="193476" y="6012879"/>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152" name="Line 7"/>
          <p:cNvSpPr>
            <a:spLocks noChangeShapeType="1"/>
          </p:cNvSpPr>
          <p:nvPr/>
        </p:nvSpPr>
        <p:spPr bwMode="auto">
          <a:xfrm>
            <a:off x="193476" y="6444927"/>
            <a:ext cx="10337800"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lIns="104306" tIns="52153" rIns="104306" bIns="52153" anchor="ctr"/>
          <a:lstStyle/>
          <a:p>
            <a:endParaRPr lang="en-GB" dirty="0"/>
          </a:p>
        </p:txBody>
      </p:sp>
      <p:sp>
        <p:nvSpPr>
          <p:cNvPr id="36"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19</a:t>
            </a:fld>
            <a:endParaRPr lang="en-GB" dirty="0"/>
          </a:p>
        </p:txBody>
      </p:sp>
    </p:spTree>
    <p:extLst>
      <p:ext uri="{BB962C8B-B14F-4D97-AF65-F5344CB8AC3E}">
        <p14:creationId xmlns:p14="http://schemas.microsoft.com/office/powerpoint/2010/main" val="268447376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77800" y="268288"/>
            <a:ext cx="623887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Contents</a:t>
            </a:r>
            <a:endParaRPr lang="en-GB" sz="5000" b="1" u="sng" dirty="0">
              <a:solidFill>
                <a:srgbClr val="62B030"/>
              </a:solidFill>
              <a:latin typeface="Arial" charset="0"/>
            </a:endParaRPr>
          </a:p>
        </p:txBody>
      </p:sp>
      <p:sp>
        <p:nvSpPr>
          <p:cNvPr id="307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3076" name="Rectangle 4"/>
          <p:cNvSpPr>
            <a:spLocks noChangeArrowheads="1"/>
          </p:cNvSpPr>
          <p:nvPr/>
        </p:nvSpPr>
        <p:spPr bwMode="auto">
          <a:xfrm>
            <a:off x="177800" y="1276350"/>
            <a:ext cx="9090025" cy="49066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defRPr/>
            </a:pPr>
            <a:r>
              <a:rPr lang="en-GB" sz="2600" b="1" dirty="0">
                <a:solidFill>
                  <a:srgbClr val="003C16"/>
                </a:solidFill>
                <a:latin typeface="Arial" charset="0"/>
              </a:rPr>
              <a:t>Introduction</a:t>
            </a:r>
            <a:r>
              <a:rPr lang="en-GB" sz="2600" b="1" dirty="0">
                <a:solidFill>
                  <a:srgbClr val="7DC242"/>
                </a:solidFill>
                <a:latin typeface="Arial" charset="0"/>
              </a:rPr>
              <a:t>					03</a:t>
            </a:r>
            <a:br>
              <a:rPr lang="en-GB" sz="2600" b="1" dirty="0">
                <a:solidFill>
                  <a:srgbClr val="7DC242"/>
                </a:solidFill>
                <a:latin typeface="Arial" charset="0"/>
              </a:rPr>
            </a:br>
            <a:r>
              <a:rPr lang="en-GB" sz="2600" b="1" dirty="0">
                <a:solidFill>
                  <a:srgbClr val="003C16"/>
                </a:solidFill>
                <a:latin typeface="Arial" charset="0"/>
              </a:rPr>
              <a:t>Headlines	</a:t>
            </a:r>
            <a:r>
              <a:rPr lang="en-GB" sz="2600" b="1" dirty="0">
                <a:solidFill>
                  <a:srgbClr val="7DC242"/>
                </a:solidFill>
                <a:latin typeface="Arial" charset="0"/>
              </a:rPr>
              <a:t>					04</a:t>
            </a:r>
            <a:br>
              <a:rPr lang="en-GB" sz="2600" b="1" dirty="0">
                <a:solidFill>
                  <a:srgbClr val="7DC242"/>
                </a:solidFill>
                <a:latin typeface="Arial" charset="0"/>
              </a:rPr>
            </a:br>
            <a:r>
              <a:rPr lang="en-GB" sz="2600" b="1" dirty="0">
                <a:solidFill>
                  <a:srgbClr val="003C16"/>
                </a:solidFill>
                <a:latin typeface="Arial" charset="0"/>
              </a:rPr>
              <a:t>Constructing the Income Tracker </a:t>
            </a:r>
            <a:r>
              <a:rPr lang="en-GB" sz="2600" b="1" dirty="0">
                <a:solidFill>
                  <a:srgbClr val="7DC242"/>
                </a:solidFill>
                <a:latin typeface="Arial" charset="0"/>
              </a:rPr>
              <a:t>		05</a:t>
            </a:r>
            <a:br>
              <a:rPr lang="en-GB" sz="2600" b="1" dirty="0">
                <a:solidFill>
                  <a:srgbClr val="7DC242"/>
                </a:solidFill>
                <a:latin typeface="Arial" charset="0"/>
              </a:rPr>
            </a:br>
            <a:r>
              <a:rPr lang="en-GB" sz="2600" b="1" dirty="0">
                <a:solidFill>
                  <a:srgbClr val="003C16"/>
                </a:solidFill>
                <a:latin typeface="Arial" charset="0"/>
              </a:rPr>
              <a:t>Dashboard</a:t>
            </a:r>
            <a:r>
              <a:rPr lang="en-GB" sz="2600" b="1" dirty="0">
                <a:solidFill>
                  <a:srgbClr val="7DC242"/>
                </a:solidFill>
                <a:latin typeface="Arial" charset="0"/>
              </a:rPr>
              <a:t>						06</a:t>
            </a:r>
            <a:br>
              <a:rPr lang="en-GB" sz="2600" b="1" dirty="0">
                <a:solidFill>
                  <a:srgbClr val="7DC242"/>
                </a:solidFill>
                <a:latin typeface="Arial" charset="0"/>
              </a:rPr>
            </a:br>
            <a:r>
              <a:rPr lang="en-GB" sz="2600" b="1" dirty="0">
                <a:solidFill>
                  <a:srgbClr val="003C16"/>
                </a:solidFill>
                <a:latin typeface="Arial" charset="0"/>
              </a:rPr>
              <a:t>Income Tracker trends</a:t>
            </a:r>
            <a:r>
              <a:rPr lang="en-GB" sz="2600" b="1" dirty="0">
                <a:solidFill>
                  <a:srgbClr val="7DC242"/>
                </a:solidFill>
                <a:latin typeface="Arial" charset="0"/>
              </a:rPr>
              <a:t>				07</a:t>
            </a:r>
            <a:br>
              <a:rPr lang="en-GB" sz="2600" b="1" dirty="0">
                <a:solidFill>
                  <a:srgbClr val="7DC242"/>
                </a:solidFill>
                <a:latin typeface="Arial" charset="0"/>
              </a:rPr>
            </a:br>
            <a:r>
              <a:rPr lang="en-GB" sz="2600" b="1" dirty="0">
                <a:solidFill>
                  <a:srgbClr val="003C16"/>
                </a:solidFill>
                <a:latin typeface="Arial" charset="0"/>
              </a:rPr>
              <a:t>Cost of living</a:t>
            </a:r>
            <a:r>
              <a:rPr lang="en-GB" sz="2600" b="1" dirty="0">
                <a:solidFill>
                  <a:srgbClr val="7DC242"/>
                </a:solidFill>
                <a:latin typeface="Arial" charset="0"/>
              </a:rPr>
              <a:t>					09</a:t>
            </a:r>
            <a:br>
              <a:rPr lang="en-GB" sz="2600" b="1" dirty="0">
                <a:solidFill>
                  <a:srgbClr val="7DC242"/>
                </a:solidFill>
                <a:latin typeface="Arial" charset="0"/>
              </a:rPr>
            </a:br>
            <a:r>
              <a:rPr lang="en-GB" sz="2600" b="1" dirty="0">
                <a:solidFill>
                  <a:srgbClr val="003C16"/>
                </a:solidFill>
                <a:latin typeface="Arial" charset="0"/>
              </a:rPr>
              <a:t>Labour </a:t>
            </a:r>
            <a:r>
              <a:rPr lang="en-GB" sz="2600" b="1" dirty="0" smtClean="0">
                <a:solidFill>
                  <a:srgbClr val="003C16"/>
                </a:solidFill>
                <a:latin typeface="Arial" charset="0"/>
              </a:rPr>
              <a:t>market</a:t>
            </a:r>
            <a:r>
              <a:rPr lang="en-GB" sz="2600" b="1" dirty="0">
                <a:solidFill>
                  <a:srgbClr val="7DC242"/>
                </a:solidFill>
                <a:latin typeface="Arial" charset="0"/>
              </a:rPr>
              <a:t>					11</a:t>
            </a:r>
          </a:p>
          <a:p>
            <a:pPr eaLnBrk="1" hangingPunct="1">
              <a:defRPr/>
            </a:pPr>
            <a:r>
              <a:rPr lang="en-GB" sz="2600" b="1" dirty="0" smtClean="0">
                <a:solidFill>
                  <a:srgbClr val="003C16"/>
                </a:solidFill>
                <a:latin typeface="Arial" charset="0"/>
              </a:rPr>
              <a:t>Income Analysis					</a:t>
            </a:r>
            <a:r>
              <a:rPr lang="en-GB" sz="2600" b="1" dirty="0" smtClean="0">
                <a:solidFill>
                  <a:srgbClr val="7BC23E"/>
                </a:solidFill>
                <a:latin typeface="Arial" charset="0"/>
              </a:rPr>
              <a:t>12</a:t>
            </a:r>
          </a:p>
          <a:p>
            <a:pPr eaLnBrk="1" hangingPunct="1">
              <a:defRPr/>
            </a:pPr>
            <a:r>
              <a:rPr lang="en-GB" sz="2600" b="1" dirty="0" smtClean="0">
                <a:solidFill>
                  <a:srgbClr val="003C16"/>
                </a:solidFill>
                <a:latin typeface="Arial" charset="0"/>
              </a:rPr>
              <a:t>Contact</a:t>
            </a:r>
            <a:r>
              <a:rPr lang="en-GB" sz="2600" b="1" dirty="0">
                <a:solidFill>
                  <a:srgbClr val="003C16"/>
                </a:solidFill>
                <a:latin typeface="Arial" charset="0"/>
              </a:rPr>
              <a:t>	</a:t>
            </a:r>
            <a:r>
              <a:rPr lang="en-GB" sz="2600" b="1" dirty="0">
                <a:solidFill>
                  <a:srgbClr val="7DC242"/>
                </a:solidFill>
                <a:latin typeface="Arial" charset="0"/>
              </a:rPr>
              <a:t>					</a:t>
            </a:r>
            <a:r>
              <a:rPr lang="en-GB" sz="2600" b="1" dirty="0" smtClean="0">
                <a:solidFill>
                  <a:srgbClr val="7DC242"/>
                </a:solidFill>
                <a:latin typeface="Arial" charset="0"/>
              </a:rPr>
              <a:t>15</a:t>
            </a:r>
            <a:r>
              <a:rPr lang="en-GB" sz="2600" b="1" dirty="0">
                <a:solidFill>
                  <a:srgbClr val="7DC242"/>
                </a:solidFill>
                <a:latin typeface="Arial" charset="0"/>
              </a:rPr>
              <a:t/>
            </a:r>
            <a:br>
              <a:rPr lang="en-GB" sz="2600" b="1" dirty="0">
                <a:solidFill>
                  <a:srgbClr val="7DC242"/>
                </a:solidFill>
                <a:latin typeface="Arial" charset="0"/>
              </a:rPr>
            </a:br>
            <a:r>
              <a:rPr lang="en-GB" sz="2600" b="1" dirty="0">
                <a:solidFill>
                  <a:srgbClr val="003C16"/>
                </a:solidFill>
                <a:latin typeface="Arial" charset="0"/>
              </a:rPr>
              <a:t>Data charts &amp; tables	</a:t>
            </a:r>
            <a:r>
              <a:rPr lang="en-GB" sz="2600" b="1" dirty="0">
                <a:solidFill>
                  <a:srgbClr val="7DC242"/>
                </a:solidFill>
                <a:latin typeface="Arial" charset="0"/>
              </a:rPr>
              <a:t>			</a:t>
            </a:r>
            <a:r>
              <a:rPr lang="en-GB" sz="2600" b="1" dirty="0" smtClean="0">
                <a:solidFill>
                  <a:srgbClr val="7DC242"/>
                </a:solidFill>
                <a:latin typeface="Arial" charset="0"/>
              </a:rPr>
              <a:t>16</a:t>
            </a:r>
            <a:r>
              <a:rPr lang="en-GB" sz="2600" b="1" dirty="0">
                <a:solidFill>
                  <a:srgbClr val="7DC242"/>
                </a:solidFill>
                <a:latin typeface="Arial" charset="0"/>
              </a:rPr>
              <a:t/>
            </a:r>
            <a:br>
              <a:rPr lang="en-GB" sz="2600" b="1" dirty="0">
                <a:solidFill>
                  <a:srgbClr val="7DC242"/>
                </a:solidFill>
                <a:latin typeface="Arial" charset="0"/>
              </a:rPr>
            </a:br>
            <a:r>
              <a:rPr lang="en-GB" sz="2600" b="1" dirty="0" smtClean="0">
                <a:solidFill>
                  <a:srgbClr val="003C16"/>
                </a:solidFill>
                <a:latin typeface="Arial" charset="0"/>
              </a:rPr>
              <a:t>Method </a:t>
            </a:r>
            <a:r>
              <a:rPr lang="en-GB" sz="2600" b="1" dirty="0">
                <a:solidFill>
                  <a:srgbClr val="003C16"/>
                </a:solidFill>
                <a:latin typeface="Arial" charset="0"/>
              </a:rPr>
              <a:t>notes	</a:t>
            </a:r>
            <a:r>
              <a:rPr lang="en-GB" sz="2600" b="1" dirty="0">
                <a:solidFill>
                  <a:srgbClr val="7DC242"/>
                </a:solidFill>
                <a:latin typeface="Arial" charset="0"/>
              </a:rPr>
              <a:t>				</a:t>
            </a:r>
            <a:r>
              <a:rPr lang="en-GB" sz="2600" b="1" dirty="0" smtClean="0">
                <a:solidFill>
                  <a:srgbClr val="7DC242"/>
                </a:solidFill>
                <a:latin typeface="Arial" charset="0"/>
              </a:rPr>
              <a:t>20</a:t>
            </a:r>
            <a:endParaRPr lang="en-GB" sz="2600" b="1" dirty="0">
              <a:solidFill>
                <a:srgbClr val="7DC242"/>
              </a:solidFill>
              <a:latin typeface="Arial" charset="0"/>
            </a:endParaRPr>
          </a:p>
          <a:p>
            <a:pPr eaLnBrk="1" hangingPunct="1">
              <a:defRPr/>
            </a:pPr>
            <a:r>
              <a:rPr lang="en-GB" sz="2600" b="1" dirty="0">
                <a:solidFill>
                  <a:srgbClr val="003C16"/>
                </a:solidFill>
                <a:latin typeface="Arial" charset="0"/>
              </a:rPr>
              <a:t>Disclaimer	</a:t>
            </a:r>
            <a:r>
              <a:rPr lang="en-GB" sz="2600" b="1" dirty="0">
                <a:solidFill>
                  <a:srgbClr val="7DC242"/>
                </a:solidFill>
                <a:latin typeface="Arial" charset="0"/>
              </a:rPr>
              <a:t>					</a:t>
            </a:r>
            <a:r>
              <a:rPr lang="en-GB" sz="2600" b="1" dirty="0" smtClean="0">
                <a:solidFill>
                  <a:srgbClr val="7DC242"/>
                </a:solidFill>
                <a:latin typeface="Arial" charset="0"/>
              </a:rPr>
              <a:t>22</a:t>
            </a:r>
            <a:endParaRPr lang="en-GB" sz="2900" b="1" dirty="0">
              <a:solidFill>
                <a:srgbClr val="7DC242"/>
              </a:solidFill>
              <a:latin typeface="Arial" charset="0"/>
            </a:endParaRPr>
          </a:p>
        </p:txBody>
      </p:sp>
      <p:sp>
        <p:nvSpPr>
          <p:cNvPr id="3077"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Asda Income Tracker</a:t>
            </a:r>
            <a:endParaRPr lang="en-GB" sz="3700" b="1" u="sng" dirty="0">
              <a:solidFill>
                <a:srgbClr val="62B030"/>
              </a:solidFill>
              <a:latin typeface="Arial" charset="0"/>
            </a:endParaRPr>
          </a:p>
        </p:txBody>
      </p:sp>
      <p:sp>
        <p:nvSpPr>
          <p:cNvPr id="7"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a:t>
            </a:fld>
            <a:endParaRPr lang="en-GB" dirty="0"/>
          </a:p>
        </p:txBody>
      </p:sp>
    </p:spTree>
    <p:extLst>
      <p:ext uri="{BB962C8B-B14F-4D97-AF65-F5344CB8AC3E}">
        <p14:creationId xmlns:p14="http://schemas.microsoft.com/office/powerpoint/2010/main" val="144500645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ChangeArrowheads="1"/>
          </p:cNvSpPr>
          <p:nvPr/>
        </p:nvSpPr>
        <p:spPr bwMode="auto">
          <a:xfrm>
            <a:off x="177800" y="2916238"/>
            <a:ext cx="9277350" cy="426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endParaRPr lang="en-GB" sz="1800" b="1" i="1" dirty="0">
              <a:solidFill>
                <a:srgbClr val="7BC23E"/>
              </a:solidFill>
              <a:latin typeface="Arial" charset="0"/>
              <a:cs typeface="Arial" charset="0"/>
            </a:endParaRPr>
          </a:p>
          <a:p>
            <a:pPr eaLnBrk="1" hangingPunct="1"/>
            <a:endParaRPr lang="en-GB" sz="1800" b="1" i="1" dirty="0">
              <a:solidFill>
                <a:srgbClr val="7BC23E"/>
              </a:solidFill>
              <a:latin typeface="Arial" charset="0"/>
              <a:cs typeface="Arial" charset="0"/>
            </a:endParaRPr>
          </a:p>
          <a:p>
            <a:pPr eaLnBrk="1" hangingPunct="1"/>
            <a:r>
              <a:rPr lang="en-GB" sz="1800" b="1" i="1" dirty="0">
                <a:solidFill>
                  <a:srgbClr val="7BC23E"/>
                </a:solidFill>
                <a:latin typeface="Arial" charset="0"/>
                <a:cs typeface="Arial" charset="0"/>
              </a:rPr>
              <a:t>Total household income</a:t>
            </a:r>
            <a:r>
              <a:rPr lang="en-GB" sz="1800" b="1" i="1" dirty="0">
                <a:solidFill>
                  <a:srgbClr val="000000"/>
                </a:solidFill>
                <a:latin typeface="Arial" charset="0"/>
                <a:cs typeface="Arial" charset="0"/>
              </a:rPr>
              <a:t> </a:t>
            </a:r>
            <a:r>
              <a:rPr lang="en-GB" sz="1800" b="1" dirty="0">
                <a:solidFill>
                  <a:srgbClr val="000000"/>
                </a:solidFill>
                <a:latin typeface="Arial" charset="0"/>
                <a:cs typeface="Arial" charset="0"/>
              </a:rPr>
              <a:t>for the United Kingdom is derived from the Living Costs and Food Survey </a:t>
            </a:r>
            <a:r>
              <a:rPr lang="en-GB" sz="1800" b="1" dirty="0" smtClean="0">
                <a:solidFill>
                  <a:srgbClr val="000000"/>
                </a:solidFill>
                <a:latin typeface="Arial" charset="0"/>
                <a:cs typeface="Arial" charset="0"/>
              </a:rPr>
              <a:t>2012 (released December 2013). </a:t>
            </a:r>
            <a:r>
              <a:rPr lang="en-GB" sz="1800" b="1" dirty="0">
                <a:solidFill>
                  <a:srgbClr val="000000"/>
                </a:solidFill>
                <a:latin typeface="Arial" charset="0"/>
                <a:cs typeface="Arial" charset="0"/>
              </a:rPr>
              <a:t>This is updated on a monthly basis using official statistics on average earnings, unemployment, social security payments, interest rates and pension income. Earnings data from the Office for National Statistics that is released in the month of the report refers to the previous month. We forecast earnings data for the month of the report.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r>
              <a:rPr lang="en-US" sz="1800" b="1" i="1" dirty="0">
                <a:solidFill>
                  <a:srgbClr val="7BC23E"/>
                </a:solidFill>
                <a:latin typeface="Arial" charset="0"/>
                <a:cs typeface="Arial" charset="0"/>
              </a:rPr>
              <a:t>Taxes </a:t>
            </a:r>
            <a:r>
              <a:rPr lang="en-US" sz="1800" b="1" dirty="0">
                <a:solidFill>
                  <a:srgbClr val="000000"/>
                </a:solidFill>
                <a:latin typeface="Arial" charset="0"/>
                <a:cs typeface="Arial" charset="0"/>
              </a:rPr>
              <a:t>are subtracted from total household income to estimate the actual amount that can be spent on goods and services, i.e. net income or disposable income. The average amount of tax paid is calculated using the latest version of the Living Costs and Food Survey. This is updated on a monthly basis using Office for National Statistics data and Cebr modelling.</a:t>
            </a:r>
            <a:br>
              <a:rPr lang="en-US" sz="1800" b="1" dirty="0">
                <a:solidFill>
                  <a:srgbClr val="000000"/>
                </a:solidFill>
                <a:latin typeface="Arial" charset="0"/>
                <a:cs typeface="Arial" charset="0"/>
              </a:rPr>
            </a:br>
            <a:endParaRPr lang="en-GB" sz="1800" b="1" dirty="0">
              <a:solidFill>
                <a:srgbClr val="000000"/>
              </a:solidFill>
              <a:latin typeface="Arial" charset="0"/>
              <a:cs typeface="Arial" charset="0"/>
            </a:endParaRPr>
          </a:p>
        </p:txBody>
      </p:sp>
      <p:sp>
        <p:nvSpPr>
          <p:cNvPr id="24579"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smtClean="0">
                <a:solidFill>
                  <a:srgbClr val="7DC242"/>
                </a:solidFill>
                <a:latin typeface="Arial" charset="0"/>
              </a:rPr>
              <a:t>Method notes</a:t>
            </a:r>
            <a:endParaRPr lang="en-GB" sz="5000" b="1" u="sng" dirty="0">
              <a:solidFill>
                <a:srgbClr val="62B030"/>
              </a:solidFill>
              <a:latin typeface="Arial" charset="0"/>
            </a:endParaRPr>
          </a:p>
        </p:txBody>
      </p:sp>
      <p:sp>
        <p:nvSpPr>
          <p:cNvPr id="24580"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8436" name="Rectangle 4"/>
          <p:cNvSpPr>
            <a:spLocks noChangeArrowheads="1"/>
          </p:cNvSpPr>
          <p:nvPr/>
        </p:nvSpPr>
        <p:spPr bwMode="auto">
          <a:xfrm>
            <a:off x="177800" y="971550"/>
            <a:ext cx="7761288" cy="2368550"/>
          </a:xfrm>
          <a:prstGeom prst="rect">
            <a:avLst/>
          </a:prstGeom>
          <a:noFill/>
          <a:ln>
            <a:noFill/>
          </a:ln>
          <a:extLst/>
        </p:spPr>
        <p:txBody>
          <a:bodyPr lIns="104306" tIns="52153" rIns="104306" bIns="52153">
            <a:spAutoFit/>
          </a:bodyPr>
          <a:lstStyle/>
          <a:p>
            <a:pPr eaLnBrk="1" hangingPunct="1">
              <a:defRPr/>
            </a:pPr>
            <a:r>
              <a:rPr lang="en-US" sz="1800" b="1" dirty="0">
                <a:solidFill>
                  <a:srgbClr val="003C16"/>
                </a:solidFill>
                <a:latin typeface="Arial" charset="0"/>
                <a:cs typeface="Arial" charset="0"/>
              </a:rPr>
              <a:t>The Asda income tracker  is calculated from the following equations:</a:t>
            </a:r>
          </a:p>
          <a:p>
            <a:pPr eaLnBrk="1" hangingPunct="1">
              <a:defRPr/>
            </a:pPr>
            <a:endParaRPr lang="en-GB" sz="2100" b="1" dirty="0">
              <a:solidFill>
                <a:srgbClr val="003C16"/>
              </a:solidFill>
              <a:latin typeface="Arial" charset="0"/>
              <a:cs typeface="Arial" charset="0"/>
            </a:endParaRPr>
          </a:p>
          <a:p>
            <a:pPr marL="457200" indent="-457200" eaLnBrk="1" hangingPunct="1">
              <a:buFont typeface="Arial" pitchFamily="34" charset="0"/>
              <a:buChar char="•"/>
              <a:defRPr/>
            </a:pPr>
            <a:r>
              <a:rPr lang="en-GB" b="1" dirty="0">
                <a:solidFill>
                  <a:srgbClr val="E0B200"/>
                </a:solidFill>
                <a:latin typeface="Arial" charset="0"/>
                <a:cs typeface="Arial" charset="0"/>
              </a:rPr>
              <a:t>Total household income minus taxes</a:t>
            </a:r>
            <a:br>
              <a:rPr lang="en-GB" b="1" dirty="0">
                <a:solidFill>
                  <a:srgbClr val="E0B200"/>
                </a:solidFill>
                <a:latin typeface="Arial" charset="0"/>
                <a:cs typeface="Arial" charset="0"/>
              </a:rPr>
            </a:br>
            <a:r>
              <a:rPr lang="en-GB" b="1" dirty="0">
                <a:solidFill>
                  <a:srgbClr val="E0B200"/>
                </a:solidFill>
                <a:latin typeface="Arial" charset="0"/>
                <a:cs typeface="Arial" charset="0"/>
              </a:rPr>
              <a:t>equals net income</a:t>
            </a:r>
          </a:p>
          <a:p>
            <a:pPr marL="457200" indent="-457200" eaLnBrk="1" hangingPunct="1">
              <a:buFont typeface="Arial" pitchFamily="34" charset="0"/>
              <a:buChar char="•"/>
              <a:defRPr/>
            </a:pPr>
            <a:r>
              <a:rPr lang="en-GB" b="1" dirty="0">
                <a:solidFill>
                  <a:srgbClr val="7DC242"/>
                </a:solidFill>
                <a:latin typeface="Arial" charset="0"/>
                <a:cs typeface="Arial" charset="0"/>
              </a:rPr>
              <a:t>Net income minus basic spend equals Asda income tracker</a:t>
            </a:r>
          </a:p>
        </p:txBody>
      </p:sp>
      <p:sp>
        <p:nvSpPr>
          <p:cNvPr id="24582"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20</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smtClean="0">
                <a:solidFill>
                  <a:srgbClr val="7DC242"/>
                </a:solidFill>
                <a:latin typeface="Arial" charset="0"/>
              </a:rPr>
              <a:t>Method notes</a:t>
            </a:r>
            <a:endParaRPr lang="en-GB" sz="5000" b="1" u="sng" dirty="0">
              <a:solidFill>
                <a:srgbClr val="62B030"/>
              </a:solidFill>
              <a:latin typeface="Arial" charset="0"/>
            </a:endParaRPr>
          </a:p>
        </p:txBody>
      </p:sp>
      <p:sp>
        <p:nvSpPr>
          <p:cNvPr id="2560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25604" name="Rectangle 5"/>
          <p:cNvSpPr>
            <a:spLocks noChangeArrowheads="1"/>
          </p:cNvSpPr>
          <p:nvPr/>
        </p:nvSpPr>
        <p:spPr bwMode="auto">
          <a:xfrm>
            <a:off x="177800" y="2208213"/>
            <a:ext cx="927735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US" sz="1800" b="1" i="1" dirty="0">
                <a:solidFill>
                  <a:srgbClr val="7BC23E"/>
                </a:solidFill>
                <a:latin typeface="Arial" charset="0"/>
                <a:cs typeface="Arial" charset="0"/>
              </a:rPr>
              <a:t>Net income</a:t>
            </a:r>
            <a:r>
              <a:rPr lang="en-US" sz="1800" b="1" i="1" dirty="0">
                <a:solidFill>
                  <a:srgbClr val="000000"/>
                </a:solidFill>
                <a:latin typeface="Arial" charset="0"/>
                <a:cs typeface="Arial" charset="0"/>
              </a:rPr>
              <a:t> </a:t>
            </a:r>
            <a:r>
              <a:rPr lang="en-US" sz="1800" b="1" dirty="0">
                <a:solidFill>
                  <a:srgbClr val="000000"/>
                </a:solidFill>
                <a:latin typeface="Arial" charset="0"/>
                <a:cs typeface="Arial" charset="0"/>
              </a:rPr>
              <a:t>is calculated by deducting our tax estimate from our total household income estimate. </a:t>
            </a:r>
            <a:br>
              <a:rPr lang="en-US" sz="1800" b="1" dirty="0">
                <a:solidFill>
                  <a:srgbClr val="000000"/>
                </a:solidFill>
                <a:latin typeface="Arial" charset="0"/>
                <a:cs typeface="Arial" charset="0"/>
              </a:rPr>
            </a:br>
            <a:r>
              <a:rPr lang="en-US" sz="1800" b="1" dirty="0">
                <a:solidFill>
                  <a:srgbClr val="000000"/>
                </a:solidFill>
                <a:latin typeface="Arial" charset="0"/>
                <a:cs typeface="Arial" charset="0"/>
              </a:rPr>
              <a:t/>
            </a:r>
            <a:br>
              <a:rPr lang="en-US" sz="1800" b="1" dirty="0">
                <a:solidFill>
                  <a:srgbClr val="000000"/>
                </a:solidFill>
                <a:latin typeface="Arial" charset="0"/>
                <a:cs typeface="Arial" charset="0"/>
              </a:rPr>
            </a:br>
            <a:r>
              <a:rPr lang="en-US" sz="1800" b="1" i="1" dirty="0">
                <a:solidFill>
                  <a:srgbClr val="7BC23E"/>
                </a:solidFill>
                <a:latin typeface="Arial" charset="0"/>
                <a:cs typeface="Arial" charset="0"/>
              </a:rPr>
              <a:t>Basic spend (cost of living)</a:t>
            </a:r>
            <a:r>
              <a:rPr lang="en-US" sz="1800" b="1" dirty="0">
                <a:solidFill>
                  <a:srgbClr val="000000"/>
                </a:solidFill>
                <a:latin typeface="Arial" charset="0"/>
                <a:cs typeface="Arial" charset="0"/>
              </a:rPr>
              <a:t> figures are updated using monthly consumer price data and the trend growth rate in the volume of essential goods and services purchased over the most recent ten year period. A full list of items constituting basic (or ‘essential’) spending was created in collaboration between Asda and Cebr when the income tracker concept was originally formed in 2008. This list is available on request.</a:t>
            </a:r>
            <a:br>
              <a:rPr lang="en-US"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The </a:t>
            </a:r>
            <a:r>
              <a:rPr lang="en-GB" sz="1800" b="1" i="1" dirty="0">
                <a:solidFill>
                  <a:srgbClr val="7BC23E"/>
                </a:solidFill>
                <a:latin typeface="Arial" charset="0"/>
                <a:cs typeface="Arial" charset="0"/>
              </a:rPr>
              <a:t>Asda income tracker</a:t>
            </a:r>
            <a:r>
              <a:rPr lang="en-GB" sz="1800" b="1" dirty="0">
                <a:solidFill>
                  <a:srgbClr val="000000"/>
                </a:solidFill>
                <a:latin typeface="Arial" charset="0"/>
                <a:cs typeface="Arial" charset="0"/>
              </a:rPr>
              <a:t> is a measure of ‘discretionary income’, reflecting the amount remaining after the average UK household has had taxes subtracted from their income and bought essential items such as: groceries, electricity, gas, transport costs and mortgage interest payments or rent. The income tracker measures the amount left over to spend on discretionary purchases such as leisure and recreation goods and services. </a:t>
            </a:r>
            <a:br>
              <a:rPr lang="en-GB" sz="1800" b="1" dirty="0">
                <a:solidFill>
                  <a:srgbClr val="000000"/>
                </a:solidFill>
                <a:latin typeface="Arial" charset="0"/>
                <a:cs typeface="Arial" charset="0"/>
              </a:rPr>
            </a:br>
            <a:r>
              <a:rPr lang="en-GB" sz="1800" b="1" dirty="0">
                <a:solidFill>
                  <a:srgbClr val="000000"/>
                </a:solidFill>
                <a:latin typeface="Arial" charset="0"/>
                <a:cs typeface="Arial" charset="0"/>
              </a:rPr>
              <a:t/>
            </a:r>
            <a:br>
              <a:rPr lang="en-GB" sz="1800" b="1" dirty="0">
                <a:solidFill>
                  <a:srgbClr val="000000"/>
                </a:solidFill>
                <a:latin typeface="Arial" charset="0"/>
                <a:cs typeface="Arial" charset="0"/>
              </a:rPr>
            </a:br>
            <a:endParaRPr lang="en-GB" sz="1400" b="1" dirty="0">
              <a:solidFill>
                <a:srgbClr val="000000"/>
              </a:solidFill>
              <a:latin typeface="Arial" charset="0"/>
              <a:cs typeface="Arial" charset="0"/>
            </a:endParaRPr>
          </a:p>
        </p:txBody>
      </p:sp>
      <p:sp>
        <p:nvSpPr>
          <p:cNvPr id="25605" name="Rectangle 6"/>
          <p:cNvSpPr>
            <a:spLocks noChangeArrowheads="1"/>
          </p:cNvSpPr>
          <p:nvPr/>
        </p:nvSpPr>
        <p:spPr bwMode="auto">
          <a:xfrm>
            <a:off x="177800" y="1160463"/>
            <a:ext cx="7485063"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b="1" dirty="0">
                <a:solidFill>
                  <a:srgbClr val="E0B200"/>
                </a:solidFill>
                <a:latin typeface="Arial" charset="0"/>
                <a:cs typeface="Arial" charset="0"/>
              </a:rPr>
              <a:t>These components are based on official statistics and Cebr calculations.</a:t>
            </a:r>
            <a:r>
              <a:rPr lang="en-GB" b="1" dirty="0">
                <a:solidFill>
                  <a:srgbClr val="FF9900"/>
                </a:solidFill>
                <a:latin typeface="Arial" charset="0"/>
                <a:cs typeface="Arial" charset="0"/>
              </a:rPr>
              <a:t> </a:t>
            </a:r>
          </a:p>
        </p:txBody>
      </p:sp>
      <p:sp>
        <p:nvSpPr>
          <p:cNvPr id="25606"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Method notes</a:t>
            </a:r>
            <a:endParaRPr lang="en-GB" sz="1300" b="1" dirty="0">
              <a:solidFill>
                <a:schemeClr val="bg2"/>
              </a:solidFill>
              <a:latin typeface="Arial" charset="0"/>
            </a:endParaRPr>
          </a:p>
        </p:txBody>
      </p:sp>
      <p:sp>
        <p:nvSpPr>
          <p:cNvPr id="9"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21</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Disclaimer</a:t>
            </a:r>
            <a:endParaRPr lang="en-GB" sz="5000" b="1" u="sng" dirty="0">
              <a:solidFill>
                <a:srgbClr val="62B030"/>
              </a:solidFill>
              <a:latin typeface="Arial" charset="0"/>
            </a:endParaRPr>
          </a:p>
        </p:txBody>
      </p:sp>
      <p:sp>
        <p:nvSpPr>
          <p:cNvPr id="26627"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26628" name="Rectangle 5"/>
          <p:cNvSpPr>
            <a:spLocks noChangeArrowheads="1"/>
          </p:cNvSpPr>
          <p:nvPr/>
        </p:nvSpPr>
        <p:spPr bwMode="auto">
          <a:xfrm>
            <a:off x="461963" y="2192338"/>
            <a:ext cx="9277350" cy="3983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2100" b="1" dirty="0">
                <a:solidFill>
                  <a:srgbClr val="003C16"/>
                </a:solidFill>
                <a:latin typeface="Arial" charset="0"/>
                <a:cs typeface="Arial" charset="0"/>
              </a:rPr>
              <a:t>This report was produced by the Centre for Economics and Business Research (Cebr), an independent economics and business research consultancy established in 1993 providing forecasts and advice to City institutions, government departments, local authorities and numerous blue-chip companies throughout Europe. The main contributors to this report are Cebr economists </a:t>
            </a:r>
            <a:r>
              <a:rPr lang="en-GB" sz="2100" b="1" dirty="0" smtClean="0">
                <a:solidFill>
                  <a:srgbClr val="003C16"/>
                </a:solidFill>
                <a:latin typeface="Arial" charset="0"/>
                <a:cs typeface="Arial" charset="0"/>
              </a:rPr>
              <a:t>Sam Alderson and Scott Corfe.</a:t>
            </a:r>
            <a:r>
              <a:rPr lang="en-US" sz="2100" b="1" dirty="0">
                <a:solidFill>
                  <a:srgbClr val="003C16"/>
                </a:solidFill>
                <a:latin typeface="Arial" charset="0"/>
                <a:cs typeface="Arial" charset="0"/>
              </a:rPr>
              <a:t/>
            </a:r>
            <a:br>
              <a:rPr lang="en-US" sz="2100" b="1" dirty="0">
                <a:solidFill>
                  <a:srgbClr val="003C16"/>
                </a:solidFill>
                <a:latin typeface="Arial" charset="0"/>
                <a:cs typeface="Arial" charset="0"/>
              </a:rPr>
            </a:br>
            <a:r>
              <a:rPr lang="en-US" sz="2100" b="1" dirty="0">
                <a:solidFill>
                  <a:srgbClr val="003C16"/>
                </a:solidFill>
                <a:latin typeface="Arial" charset="0"/>
                <a:cs typeface="Arial" charset="0"/>
              </a:rPr>
              <a:t/>
            </a:r>
            <a:br>
              <a:rPr lang="en-US" sz="2100" b="1" dirty="0">
                <a:solidFill>
                  <a:srgbClr val="003C16"/>
                </a:solidFill>
                <a:latin typeface="Arial" charset="0"/>
                <a:cs typeface="Arial" charset="0"/>
              </a:rPr>
            </a:br>
            <a:r>
              <a:rPr lang="en-GB" sz="2100" b="1" dirty="0">
                <a:solidFill>
                  <a:srgbClr val="003C16"/>
                </a:solidFill>
                <a:latin typeface="Arial" charset="0"/>
                <a:cs typeface="Arial" charset="0"/>
              </a:rPr>
              <a:t>Whilst every effort has been made to ensure the accuracy of the material in this report, the authors and Cebr will not be liable for any loss or damages incurred through the use of this report.</a:t>
            </a:r>
            <a:br>
              <a:rPr lang="en-GB" sz="2100" b="1" dirty="0">
                <a:solidFill>
                  <a:srgbClr val="003C16"/>
                </a:solidFill>
                <a:latin typeface="Arial" charset="0"/>
                <a:cs typeface="Arial" charset="0"/>
              </a:rPr>
            </a:br>
            <a:r>
              <a:rPr lang="en-GB" sz="2100" b="1" dirty="0">
                <a:solidFill>
                  <a:srgbClr val="003C16"/>
                </a:solidFill>
                <a:latin typeface="Arial" charset="0"/>
                <a:cs typeface="Arial" charset="0"/>
              </a:rPr>
              <a:t/>
            </a:r>
            <a:br>
              <a:rPr lang="en-GB" sz="2100" b="1" dirty="0">
                <a:solidFill>
                  <a:srgbClr val="003C16"/>
                </a:solidFill>
                <a:latin typeface="Arial" charset="0"/>
                <a:cs typeface="Arial" charset="0"/>
              </a:rPr>
            </a:br>
            <a:r>
              <a:rPr lang="en-GB" sz="2100" b="1" dirty="0">
                <a:solidFill>
                  <a:srgbClr val="003C16"/>
                </a:solidFill>
                <a:latin typeface="Arial" charset="0"/>
                <a:cs typeface="Arial" charset="0"/>
              </a:rPr>
              <a:t>London, </a:t>
            </a:r>
            <a:r>
              <a:rPr lang="en-GB" sz="2100" b="1" dirty="0" smtClean="0">
                <a:solidFill>
                  <a:srgbClr val="003C16"/>
                </a:solidFill>
                <a:latin typeface="Arial" charset="0"/>
                <a:cs typeface="Arial" charset="0"/>
              </a:rPr>
              <a:t>August 2016</a:t>
            </a:r>
            <a:endParaRPr lang="en-GB" sz="2100" b="1" dirty="0">
              <a:solidFill>
                <a:srgbClr val="003C16"/>
              </a:solidFill>
              <a:latin typeface="Arial" charset="0"/>
              <a:cs typeface="Arial" charset="0"/>
            </a:endParaRPr>
          </a:p>
        </p:txBody>
      </p:sp>
      <p:sp>
        <p:nvSpPr>
          <p:cNvPr id="26629" name="Rectangle 6"/>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Disclaimer</a:t>
            </a:r>
          </a:p>
        </p:txBody>
      </p:sp>
      <p:sp>
        <p:nvSpPr>
          <p:cNvPr id="8" name="Slide Number Placeholder 1"/>
          <p:cNvSpPr txBox="1">
            <a:spLocks/>
          </p:cNvSpPr>
          <p:nvPr/>
        </p:nvSpPr>
        <p:spPr bwMode="auto">
          <a:xfrm flipH="1">
            <a:off x="18108" y="7115919"/>
            <a:ext cx="576064"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22</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cs typeface="Arial" charset="0"/>
              </a:rPr>
              <a:t>Introduction</a:t>
            </a:r>
            <a:endParaRPr lang="en-GB" sz="5000" b="1" u="sng" dirty="0">
              <a:solidFill>
                <a:srgbClr val="62B030"/>
              </a:solidFill>
              <a:latin typeface="Arial" charset="0"/>
              <a:cs typeface="Arial" charset="0"/>
            </a:endParaRPr>
          </a:p>
        </p:txBody>
      </p:sp>
      <p:sp>
        <p:nvSpPr>
          <p:cNvPr id="4100"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4102" name="Rectangle 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cs typeface="Arial" charset="0"/>
              </a:rPr>
              <a:t>Asda Income Tracker</a:t>
            </a:r>
            <a:endParaRPr lang="en-GB" sz="5000" b="1" u="sng" dirty="0">
              <a:solidFill>
                <a:srgbClr val="62B030"/>
              </a:solidFill>
              <a:latin typeface="Arial" charset="0"/>
              <a:cs typeface="Arial" charset="0"/>
            </a:endParaRPr>
          </a:p>
        </p:txBody>
      </p:sp>
      <p:sp>
        <p:nvSpPr>
          <p:cNvPr id="11"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3</a:t>
            </a:fld>
            <a:endParaRPr lang="en-GB" dirty="0"/>
          </a:p>
        </p:txBody>
      </p:sp>
      <p:sp>
        <p:nvSpPr>
          <p:cNvPr id="10" name="Rectangle 10"/>
          <p:cNvSpPr>
            <a:spLocks noChangeArrowheads="1"/>
          </p:cNvSpPr>
          <p:nvPr/>
        </p:nvSpPr>
        <p:spPr bwMode="auto">
          <a:xfrm>
            <a:off x="234132" y="1629685"/>
            <a:ext cx="7764511" cy="4001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r>
              <a:rPr lang="en-GB" sz="1600" b="1" dirty="0" smtClean="0">
                <a:solidFill>
                  <a:srgbClr val="7BC23E"/>
                </a:solidFill>
                <a:latin typeface="Arial" panose="020B0604020202020204" pitchFamily="34" charset="0"/>
                <a:cs typeface="Arial" panose="020B0604020202020204" pitchFamily="34" charset="0"/>
              </a:rPr>
              <a:t>“</a:t>
            </a:r>
            <a:r>
              <a:rPr lang="en-GB" sz="1600" b="1" dirty="0">
                <a:solidFill>
                  <a:srgbClr val="7BC23E"/>
                </a:solidFill>
                <a:latin typeface="Arial" panose="020B0604020202020204" pitchFamily="34" charset="0"/>
                <a:cs typeface="Arial" panose="020B0604020202020204" pitchFamily="34" charset="0"/>
              </a:rPr>
              <a:t>Our Income Tracker has made for some interesting reading this month. </a:t>
            </a:r>
            <a:r>
              <a:rPr lang="en-GB" sz="1600" b="1" dirty="0">
                <a:solidFill>
                  <a:srgbClr val="7BC23E"/>
                </a:solidFill>
                <a:latin typeface="Arial" panose="020B0604020202020204" pitchFamily="34" charset="0"/>
                <a:cs typeface="Arial" panose="020B0604020202020204" pitchFamily="34" charset="0"/>
              </a:rPr>
              <a:t>On one hand, it’s encouraging to see that spending power has on average increased by 5.4% since last year, while on the other hand the data demonstrates the significant gap between households when it comes to discretionary income.  </a:t>
            </a:r>
          </a:p>
          <a:p>
            <a:r>
              <a:rPr lang="en-GB" sz="1600" dirty="0"/>
              <a:t> </a:t>
            </a:r>
          </a:p>
          <a:p>
            <a:r>
              <a:rPr lang="en-GB" sz="1600" b="1" dirty="0">
                <a:solidFill>
                  <a:srgbClr val="FF9900"/>
                </a:solidFill>
                <a:latin typeface="Arial" panose="020B0604020202020204" pitchFamily="34" charset="0"/>
                <a:cs typeface="Arial" panose="020B0604020202020204" pitchFamily="34" charset="0"/>
              </a:rPr>
              <a:t>“Falling food and drink prices (-2.6%) provided a welcome relief to families’ wallets across the board, and with wage growth remaining above inflation levels for the time being, households are likely to make the most of this again next month”.</a:t>
            </a:r>
          </a:p>
          <a:p>
            <a:endParaRPr lang="en-US" sz="1600" b="1" dirty="0">
              <a:solidFill>
                <a:srgbClr val="FF9900"/>
              </a:solidFill>
              <a:latin typeface="Arial" panose="020B0604020202020204" pitchFamily="34" charset="0"/>
              <a:cs typeface="Arial" panose="020B0604020202020204" pitchFamily="34" charset="0"/>
            </a:endParaRPr>
          </a:p>
          <a:p>
            <a:endParaRPr lang="en-GB" sz="1600" b="1" dirty="0" smtClean="0">
              <a:solidFill>
                <a:srgbClr val="FF9900"/>
              </a:solidFill>
              <a:latin typeface="Arial" panose="020B0604020202020204" pitchFamily="34" charset="0"/>
              <a:cs typeface="Arial" panose="020B0604020202020204" pitchFamily="34" charset="0"/>
            </a:endParaRPr>
          </a:p>
          <a:p>
            <a:endParaRPr lang="en-GB" sz="1600" b="1" dirty="0">
              <a:solidFill>
                <a:srgbClr val="FF9900"/>
              </a:solidFill>
              <a:latin typeface="Arial" panose="020B0604020202020204" pitchFamily="34" charset="0"/>
              <a:cs typeface="Arial" panose="020B0604020202020204" pitchFamily="34" charset="0"/>
            </a:endParaRPr>
          </a:p>
          <a:p>
            <a:endParaRPr lang="en-US" sz="1600" b="1" dirty="0">
              <a:solidFill>
                <a:srgbClr val="FF9900"/>
              </a:solidFill>
              <a:latin typeface="Arial" panose="020B0604020202020204" pitchFamily="34" charset="0"/>
              <a:cs typeface="Arial" panose="020B0604020202020204" pitchFamily="34" charset="0"/>
            </a:endParaRPr>
          </a:p>
          <a:p>
            <a:endParaRPr lang="en-GB" sz="1600" b="1" dirty="0" smtClean="0">
              <a:solidFill>
                <a:srgbClr val="FF9900"/>
              </a:solidFill>
              <a:latin typeface="Arial" panose="020B0604020202020204" pitchFamily="34" charset="0"/>
              <a:cs typeface="Arial" panose="020B0604020202020204" pitchFamily="34" charset="0"/>
            </a:endParaRPr>
          </a:p>
          <a:p>
            <a:endParaRPr lang="en-GB" sz="1400" b="1" dirty="0">
              <a:solidFill>
                <a:srgbClr val="FF9900"/>
              </a:solidFill>
              <a:latin typeface="Arial" charset="0"/>
              <a:ea typeface="Times New Roman" pitchFamily="18" charset="0"/>
              <a:cs typeface="Arial" charset="0"/>
            </a:endParaRPr>
          </a:p>
        </p:txBody>
      </p:sp>
      <p:sp>
        <p:nvSpPr>
          <p:cNvPr id="12" name="Rectangle 12"/>
          <p:cNvSpPr>
            <a:spLocks noChangeArrowheads="1"/>
          </p:cNvSpPr>
          <p:nvPr/>
        </p:nvSpPr>
        <p:spPr bwMode="auto">
          <a:xfrm>
            <a:off x="234132" y="4428703"/>
            <a:ext cx="2160602" cy="3515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600" b="1" dirty="0" smtClean="0">
                <a:solidFill>
                  <a:srgbClr val="2E592C"/>
                </a:solidFill>
                <a:latin typeface="Arial" charset="0"/>
              </a:rPr>
              <a:t>Asda spokesperson</a:t>
            </a:r>
            <a:endParaRPr lang="en-US" sz="1600" dirty="0">
              <a:solidFill>
                <a:srgbClr val="2E592C"/>
              </a:solidFill>
              <a:latin typeface="Arial" charset="0"/>
            </a:endParaRPr>
          </a:p>
        </p:txBody>
      </p:sp>
    </p:spTree>
    <p:extLst>
      <p:ext uri="{BB962C8B-B14F-4D97-AF65-F5344CB8AC3E}">
        <p14:creationId xmlns:p14="http://schemas.microsoft.com/office/powerpoint/2010/main" val="20150736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7621588" y="1332359"/>
            <a:ext cx="2570162" cy="443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ChangeArrowheads="1"/>
          </p:cNvSpPr>
          <p:nvPr/>
        </p:nvSpPr>
        <p:spPr bwMode="auto">
          <a:xfrm>
            <a:off x="177800" y="268288"/>
            <a:ext cx="90900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Headlines – Asda Income Tracker</a:t>
            </a:r>
            <a:endParaRPr lang="en-GB" sz="5000" b="1" u="sng" dirty="0">
              <a:solidFill>
                <a:srgbClr val="62B030"/>
              </a:solidFill>
              <a:latin typeface="Arial" charset="0"/>
            </a:endParaRPr>
          </a:p>
        </p:txBody>
      </p:sp>
      <p:sp>
        <p:nvSpPr>
          <p:cNvPr id="512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5124" name="Rectangle 4"/>
          <p:cNvSpPr>
            <a:spLocks noChangeArrowheads="1"/>
          </p:cNvSpPr>
          <p:nvPr/>
        </p:nvSpPr>
        <p:spPr bwMode="auto">
          <a:xfrm>
            <a:off x="222721" y="1193180"/>
            <a:ext cx="6924650" cy="2690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US" sz="1400" b="1" dirty="0">
                <a:solidFill>
                  <a:srgbClr val="003C16"/>
                </a:solidFill>
                <a:latin typeface="Arial" charset="0"/>
              </a:rPr>
              <a:t>The average UK household had </a:t>
            </a:r>
            <a:r>
              <a:rPr lang="en-US" sz="1400" b="1" dirty="0" smtClean="0">
                <a:solidFill>
                  <a:srgbClr val="003C16"/>
                </a:solidFill>
                <a:latin typeface="Arial" charset="0"/>
              </a:rPr>
              <a:t>£202 </a:t>
            </a:r>
            <a:r>
              <a:rPr lang="en-US" sz="1400" b="1" dirty="0">
                <a:solidFill>
                  <a:srgbClr val="003C16"/>
                </a:solidFill>
                <a:latin typeface="Arial" charset="0"/>
              </a:rPr>
              <a:t>a week of discretionary income in </a:t>
            </a:r>
            <a:r>
              <a:rPr lang="en-US" sz="1400" b="1" dirty="0" smtClean="0">
                <a:solidFill>
                  <a:srgbClr val="003C16"/>
                </a:solidFill>
                <a:latin typeface="Arial" charset="0"/>
              </a:rPr>
              <a:t>July 2016, </a:t>
            </a:r>
            <a:r>
              <a:rPr lang="en-US" sz="1400" b="1" dirty="0">
                <a:solidFill>
                  <a:srgbClr val="003C16"/>
                </a:solidFill>
                <a:latin typeface="Arial" charset="0"/>
              </a:rPr>
              <a:t>up by </a:t>
            </a:r>
            <a:r>
              <a:rPr lang="en-US" sz="1400" b="1" dirty="0" smtClean="0">
                <a:solidFill>
                  <a:srgbClr val="003C16"/>
                </a:solidFill>
                <a:latin typeface="Arial" charset="0"/>
              </a:rPr>
              <a:t>£10 </a:t>
            </a:r>
            <a:r>
              <a:rPr lang="en-US" sz="1400" b="1" dirty="0">
                <a:solidFill>
                  <a:srgbClr val="003C16"/>
                </a:solidFill>
                <a:latin typeface="Arial" charset="0"/>
              </a:rPr>
              <a:t>a week on the same month a year before.</a:t>
            </a:r>
          </a:p>
          <a:p>
            <a:pPr eaLnBrk="1" hangingPunct="1"/>
            <a:endParaRPr lang="en-US" sz="1400" b="1" dirty="0">
              <a:solidFill>
                <a:srgbClr val="003C16"/>
              </a:solidFill>
              <a:latin typeface="Arial" charset="0"/>
            </a:endParaRPr>
          </a:p>
          <a:p>
            <a:pPr eaLnBrk="1" hangingPunct="1"/>
            <a:r>
              <a:rPr lang="en-GB" sz="1400" b="1" dirty="0" smtClean="0">
                <a:solidFill>
                  <a:srgbClr val="7BC23E"/>
                </a:solidFill>
                <a:latin typeface="Arial" charset="0"/>
              </a:rPr>
              <a:t>This month’s income tracker followed the downward trend seen for almost a year. Once again, households across the UK saw a slowdown in spending power in July. Still, the weekly increase remained robust, holding just into double figures. </a:t>
            </a:r>
          </a:p>
          <a:p>
            <a:pPr eaLnBrk="1" hangingPunct="1"/>
            <a:endParaRPr lang="en-GB" sz="1400" b="1" dirty="0">
              <a:solidFill>
                <a:srgbClr val="FF0000"/>
              </a:solidFill>
              <a:latin typeface="Arial" charset="0"/>
            </a:endParaRPr>
          </a:p>
          <a:p>
            <a:pPr eaLnBrk="1" hangingPunct="1"/>
            <a:r>
              <a:rPr lang="en-GB" sz="1400" b="1" dirty="0" smtClean="0">
                <a:solidFill>
                  <a:srgbClr val="7BC23E"/>
                </a:solidFill>
                <a:latin typeface="Arial" charset="0"/>
              </a:rPr>
              <a:t>Inflation remains the most notable threat to households over the coming months. Following the falls in the value of the pound, the Bank of England revised up its short-term inflation forecasts in August suggesting that price rises could be around the corner for households. </a:t>
            </a:r>
          </a:p>
        </p:txBody>
      </p:sp>
      <p:sp>
        <p:nvSpPr>
          <p:cNvPr id="512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Headlines</a:t>
            </a:r>
            <a:endParaRPr lang="en-GB" sz="1300" b="1" dirty="0">
              <a:solidFill>
                <a:schemeClr val="bg2"/>
              </a:solidFill>
              <a:latin typeface="Arial" charset="0"/>
            </a:endParaRPr>
          </a:p>
        </p:txBody>
      </p:sp>
      <p:sp>
        <p:nvSpPr>
          <p:cNvPr id="5126" name="Rectangle 6"/>
          <p:cNvSpPr>
            <a:spLocks noChangeArrowheads="1"/>
          </p:cNvSpPr>
          <p:nvPr/>
        </p:nvSpPr>
        <p:spPr bwMode="auto">
          <a:xfrm>
            <a:off x="177800" y="4111652"/>
            <a:ext cx="7153275" cy="2214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GB" sz="1400" b="1" dirty="0" smtClean="0">
                <a:solidFill>
                  <a:srgbClr val="FFC000"/>
                </a:solidFill>
                <a:latin typeface="Arial" panose="020B0604020202020204" pitchFamily="34" charset="0"/>
                <a:cs typeface="Arial" panose="020B0604020202020204" pitchFamily="34" charset="0"/>
              </a:rPr>
              <a:t>“Household spending growth hung in double digits in July, which. alongside brighter weather, helped to support a strong month of retail spending.”</a:t>
            </a:r>
          </a:p>
          <a:p>
            <a:endParaRPr lang="en-GB" sz="1400" b="1" dirty="0" smtClean="0">
              <a:solidFill>
                <a:srgbClr val="7BC23E"/>
              </a:solidFill>
              <a:latin typeface="Arial" panose="020B0604020202020204" pitchFamily="34" charset="0"/>
              <a:cs typeface="Arial" panose="020B0604020202020204" pitchFamily="34" charset="0"/>
            </a:endParaRPr>
          </a:p>
          <a:p>
            <a:r>
              <a:rPr lang="en-GB" sz="1400" b="1" dirty="0" smtClean="0">
                <a:solidFill>
                  <a:srgbClr val="7BC23E"/>
                </a:solidFill>
                <a:latin typeface="Arial" panose="020B0604020202020204" pitchFamily="34" charset="0"/>
                <a:cs typeface="Arial" panose="020B0604020202020204" pitchFamily="34" charset="0"/>
              </a:rPr>
              <a:t>“Despite falls in confidence, the continued improvements in household finances has helped families shrug off much of the post-Brexit concern that has plagued businesses and financial markets. However, the outlook may not be so bright as rising inflation through into 2017 could place significant pressure on household budgets.”</a:t>
            </a:r>
          </a:p>
          <a:p>
            <a:pPr>
              <a:spcAft>
                <a:spcPts val="0"/>
              </a:spcAft>
            </a:pPr>
            <a:endParaRPr lang="en-US" sz="1400" b="1" dirty="0" smtClean="0">
              <a:solidFill>
                <a:srgbClr val="7BC23E"/>
              </a:solidFill>
              <a:latin typeface="Arial" charset="0"/>
            </a:endParaRPr>
          </a:p>
          <a:p>
            <a:pPr eaLnBrk="1" hangingPunct="1">
              <a:lnSpc>
                <a:spcPct val="85000"/>
              </a:lnSpc>
            </a:pPr>
            <a:r>
              <a:rPr lang="en-US" sz="1300" b="1" dirty="0" smtClean="0">
                <a:solidFill>
                  <a:srgbClr val="30592D"/>
                </a:solidFill>
                <a:latin typeface="Arial" charset="0"/>
              </a:rPr>
              <a:t>Sam Alderson,</a:t>
            </a:r>
            <a:r>
              <a:rPr lang="en-US" sz="1300" dirty="0" smtClean="0">
                <a:solidFill>
                  <a:srgbClr val="30592D"/>
                </a:solidFill>
                <a:latin typeface="Arial" charset="0"/>
              </a:rPr>
              <a:t> Economist, </a:t>
            </a:r>
            <a:r>
              <a:rPr lang="en-US" sz="1300" dirty="0">
                <a:solidFill>
                  <a:srgbClr val="30592D"/>
                </a:solidFill>
                <a:latin typeface="Arial" charset="0"/>
              </a:rPr>
              <a:t>Cebr</a:t>
            </a:r>
            <a:endParaRPr lang="en-GB" sz="1300" dirty="0">
              <a:solidFill>
                <a:srgbClr val="30592D"/>
              </a:solidFill>
              <a:latin typeface="Arial" charset="0"/>
            </a:endParaRPr>
          </a:p>
        </p:txBody>
      </p:sp>
      <p:sp>
        <p:nvSpPr>
          <p:cNvPr id="5128" name="Text Box 8"/>
          <p:cNvSpPr txBox="1">
            <a:spLocks noChangeArrowheads="1"/>
          </p:cNvSpPr>
          <p:nvPr/>
        </p:nvSpPr>
        <p:spPr bwMode="auto">
          <a:xfrm>
            <a:off x="7973317" y="2146003"/>
            <a:ext cx="1837879" cy="3644755"/>
          </a:xfrm>
          <a:prstGeom prst="rect">
            <a:avLst/>
          </a:prstGeom>
          <a:noFill/>
          <a:ln>
            <a:noFill/>
          </a:ln>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eaLnBrk="1" hangingPunct="1">
              <a:buClr>
                <a:srgbClr val="000000"/>
              </a:buClr>
              <a:buSzPct val="100000"/>
              <a:defRPr/>
            </a:pPr>
            <a:r>
              <a:rPr lang="en-US" sz="2300" b="1" dirty="0" smtClean="0">
                <a:solidFill>
                  <a:srgbClr val="FFFFFF"/>
                </a:solidFill>
                <a:latin typeface="Arial Narrow" pitchFamily="34" charset="0"/>
                <a:cs typeface="Arial" charset="0"/>
              </a:rPr>
              <a:t>Family spending power was up by £10 a week year </a:t>
            </a:r>
            <a:r>
              <a:rPr lang="en-US" sz="2300" b="1" dirty="0">
                <a:solidFill>
                  <a:srgbClr val="FFFFFF"/>
                </a:solidFill>
                <a:latin typeface="Arial Narrow" pitchFamily="34" charset="0"/>
                <a:cs typeface="Arial" charset="0"/>
              </a:rPr>
              <a:t>on year</a:t>
            </a:r>
          </a:p>
          <a:p>
            <a:pPr algn="ctr" eaLnBrk="1" hangingPunct="1">
              <a:buClr>
                <a:srgbClr val="000000"/>
              </a:buClr>
              <a:buSzPct val="100000"/>
              <a:buFont typeface="Times New Roman" pitchFamily="18" charset="0"/>
              <a:buNone/>
              <a:defRPr/>
            </a:pPr>
            <a:r>
              <a:rPr lang="en-US" sz="2300" b="1" dirty="0" smtClean="0">
                <a:solidFill>
                  <a:srgbClr val="FFFFFF"/>
                </a:solidFill>
                <a:latin typeface="Arial Narrow" pitchFamily="34" charset="0"/>
                <a:cs typeface="Arial" charset="0"/>
              </a:rPr>
              <a:t> in June</a:t>
            </a:r>
          </a:p>
          <a:p>
            <a:pPr algn="ctr" eaLnBrk="1" hangingPunct="1">
              <a:buClr>
                <a:srgbClr val="000000"/>
              </a:buClr>
              <a:buSzPct val="100000"/>
              <a:buFont typeface="Times New Roman" pitchFamily="18" charset="0"/>
              <a:buNone/>
              <a:defRPr/>
            </a:pPr>
            <a:endParaRPr lang="en-US" sz="2300" b="1" dirty="0" smtClean="0">
              <a:solidFill>
                <a:srgbClr val="FFFFFF"/>
              </a:solidFill>
              <a:latin typeface="Arial Narrow" pitchFamily="34" charset="0"/>
              <a:cs typeface="Arial" charset="0"/>
            </a:endParaRPr>
          </a:p>
          <a:p>
            <a:pPr algn="ctr" eaLnBrk="1" hangingPunct="1">
              <a:buClr>
                <a:srgbClr val="000000"/>
              </a:buClr>
              <a:buSzPct val="100000"/>
              <a:buFont typeface="Times New Roman" pitchFamily="18" charset="0"/>
              <a:buNone/>
              <a:defRPr/>
            </a:pPr>
            <a:r>
              <a:rPr lang="en-US" sz="2300" b="1" dirty="0" smtClean="0">
                <a:solidFill>
                  <a:schemeClr val="accent4">
                    <a:lumMod val="75000"/>
                    <a:lumOff val="25000"/>
                  </a:schemeClr>
                </a:solidFill>
                <a:latin typeface="Arial Narrow" pitchFamily="34" charset="0"/>
                <a:cs typeface="Arial" charset="0"/>
              </a:rPr>
              <a:t>(a 5.4% annual increase)</a:t>
            </a:r>
          </a:p>
        </p:txBody>
      </p:sp>
      <p:sp>
        <p:nvSpPr>
          <p:cNvPr id="2" name="Flowchart: Process 1"/>
          <p:cNvSpPr/>
          <p:nvPr/>
        </p:nvSpPr>
        <p:spPr bwMode="auto">
          <a:xfrm>
            <a:off x="7527925" y="1476375"/>
            <a:ext cx="114300" cy="4824413"/>
          </a:xfrm>
          <a:prstGeom prst="flowChartProcess">
            <a:avLst/>
          </a:prstGeom>
          <a:solidFill>
            <a:schemeClr val="accent3">
              <a:lumMod val="95000"/>
            </a:schemeClr>
          </a:solidFill>
          <a:ln w="9525" cap="flat" cmpd="sng" algn="ctr">
            <a:noFill/>
            <a:prstDash val="solid"/>
            <a:round/>
            <a:headEnd type="none" w="med" len="med"/>
            <a:tailEnd type="none" w="med" len="med"/>
          </a:ln>
          <a:effectLst/>
          <a:extLst/>
        </p:spPr>
        <p:txBody>
          <a:bodyPr/>
          <a:lstStyle/>
          <a:p>
            <a:pPr>
              <a:defRPr/>
            </a:pPr>
            <a:endParaRPr lang="en-GB" sz="2400" dirty="0"/>
          </a:p>
        </p:txBody>
      </p:sp>
      <p:sp>
        <p:nvSpPr>
          <p:cNvPr id="16"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4</a:t>
            </a:fld>
            <a:endParaRPr lang="en-GB" dirty="0"/>
          </a:p>
        </p:txBody>
      </p:sp>
    </p:spTree>
    <p:extLst>
      <p:ext uri="{BB962C8B-B14F-4D97-AF65-F5344CB8AC3E}">
        <p14:creationId xmlns:p14="http://schemas.microsoft.com/office/powerpoint/2010/main" val="11187677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9"/>
          <p:cNvSpPr>
            <a:spLocks noChangeArrowheads="1"/>
          </p:cNvSpPr>
          <p:nvPr/>
        </p:nvSpPr>
        <p:spPr bwMode="auto">
          <a:xfrm>
            <a:off x="357188" y="1397000"/>
            <a:ext cx="3206750" cy="1344613"/>
          </a:xfrm>
          <a:prstGeom prst="rect">
            <a:avLst/>
          </a:prstGeom>
          <a:solidFill>
            <a:srgbClr val="7DC242">
              <a:alpha val="63136"/>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47" name="Rectangle 2"/>
          <p:cNvSpPr>
            <a:spLocks noChangeArrowheads="1"/>
          </p:cNvSpPr>
          <p:nvPr/>
        </p:nvSpPr>
        <p:spPr bwMode="auto">
          <a:xfrm>
            <a:off x="177800" y="268288"/>
            <a:ext cx="9445625"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eaLnBrk="1" hangingPunct="1"/>
            <a:r>
              <a:rPr lang="en-GB" sz="3800" b="1" u="sng" dirty="0">
                <a:solidFill>
                  <a:srgbClr val="7DC242"/>
                </a:solidFill>
                <a:latin typeface="Arial" charset="0"/>
              </a:rPr>
              <a:t>Constructing the Asda Income Tracker</a:t>
            </a:r>
          </a:p>
        </p:txBody>
      </p:sp>
      <p:sp>
        <p:nvSpPr>
          <p:cNvPr id="6148" name="Rectangle 3"/>
          <p:cNvSpPr>
            <a:spLocks noChangeArrowheads="1"/>
          </p:cNvSpPr>
          <p:nvPr/>
        </p:nvSpPr>
        <p:spPr bwMode="auto">
          <a:xfrm>
            <a:off x="4672013" y="1865313"/>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6149" name="Rectangle 8"/>
          <p:cNvSpPr>
            <a:spLocks noChangeArrowheads="1"/>
          </p:cNvSpPr>
          <p:nvPr/>
        </p:nvSpPr>
        <p:spPr bwMode="auto">
          <a:xfrm>
            <a:off x="446088" y="1492250"/>
            <a:ext cx="2555875"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Total household</a:t>
            </a: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income</a:t>
            </a:r>
          </a:p>
          <a:p>
            <a:pP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£752 </a:t>
            </a:r>
            <a:r>
              <a:rPr lang="en-US" sz="2400" b="1" dirty="0">
                <a:solidFill>
                  <a:srgbClr val="FFFFFF"/>
                </a:solidFill>
                <a:latin typeface="Arial" charset="0"/>
              </a:rPr>
              <a:t>per week</a:t>
            </a:r>
          </a:p>
        </p:txBody>
      </p:sp>
      <p:sp>
        <p:nvSpPr>
          <p:cNvPr id="6150" name="Rectangle 11"/>
          <p:cNvSpPr>
            <a:spLocks noChangeArrowheads="1"/>
          </p:cNvSpPr>
          <p:nvPr/>
        </p:nvSpPr>
        <p:spPr bwMode="auto">
          <a:xfrm>
            <a:off x="5881688" y="1397000"/>
            <a:ext cx="3224212" cy="1344613"/>
          </a:xfrm>
          <a:prstGeom prst="rect">
            <a:avLst/>
          </a:prstGeom>
          <a:solidFill>
            <a:srgbClr val="64B034"/>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51" name="Rectangle 15"/>
          <p:cNvSpPr>
            <a:spLocks noChangeArrowheads="1"/>
          </p:cNvSpPr>
          <p:nvPr/>
        </p:nvSpPr>
        <p:spPr bwMode="auto">
          <a:xfrm>
            <a:off x="434975" y="2825750"/>
            <a:ext cx="2595563" cy="56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e.g</a:t>
            </a:r>
            <a:r>
              <a:rPr lang="en-US" sz="1000" b="1" dirty="0" smtClean="0">
                <a:solidFill>
                  <a:srgbClr val="003C16"/>
                </a:solidFill>
                <a:latin typeface="Arial" charset="0"/>
              </a:rPr>
              <a:t>. </a:t>
            </a:r>
            <a:r>
              <a:rPr lang="en-US" sz="1000" b="1" dirty="0">
                <a:solidFill>
                  <a:srgbClr val="003C16"/>
                </a:solidFill>
                <a:latin typeface="Arial" charset="0"/>
              </a:rPr>
              <a:t>wages, investment income, pensions, social security, self employment earnings</a:t>
            </a:r>
          </a:p>
        </p:txBody>
      </p:sp>
      <p:sp>
        <p:nvSpPr>
          <p:cNvPr id="6152" name="Rectangle 16"/>
          <p:cNvSpPr>
            <a:spLocks noChangeArrowheads="1"/>
          </p:cNvSpPr>
          <p:nvPr/>
        </p:nvSpPr>
        <p:spPr bwMode="auto">
          <a:xfrm>
            <a:off x="3652838" y="1649413"/>
            <a:ext cx="213995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national insurance contributions, income tax</a:t>
            </a:r>
          </a:p>
        </p:txBody>
      </p:sp>
      <p:sp>
        <p:nvSpPr>
          <p:cNvPr id="6153" name="Rectangle 25"/>
          <p:cNvSpPr>
            <a:spLocks noChangeArrowheads="1"/>
          </p:cNvSpPr>
          <p:nvPr/>
        </p:nvSpPr>
        <p:spPr bwMode="auto">
          <a:xfrm>
            <a:off x="6594475" y="5597525"/>
            <a:ext cx="2851150"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holidays, cinema, theatre, eating out, toys, sports, savings, jewellery, national lottery and other gambling payments, computer software and games</a:t>
            </a:r>
          </a:p>
        </p:txBody>
      </p:sp>
      <p:sp>
        <p:nvSpPr>
          <p:cNvPr id="6154" name="Rectangle 26"/>
          <p:cNvSpPr>
            <a:spLocks noChangeArrowheads="1"/>
          </p:cNvSpPr>
          <p:nvPr/>
        </p:nvSpPr>
        <p:spPr bwMode="auto">
          <a:xfrm>
            <a:off x="3579813" y="4154488"/>
            <a:ext cx="2479675"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smtClean="0">
                <a:solidFill>
                  <a:srgbClr val="003C16"/>
                </a:solidFill>
                <a:latin typeface="Arial" charset="0"/>
              </a:rPr>
              <a:t>e.g. </a:t>
            </a:r>
            <a:r>
              <a:rPr lang="en-US" sz="1000" b="1" dirty="0">
                <a:solidFill>
                  <a:srgbClr val="003C16"/>
                </a:solidFill>
                <a:latin typeface="Arial" charset="0"/>
              </a:rPr>
              <a:t>food, clothing, housing costs, bills, transport, communication costs, health, children’s schooling, house maintenance and repair</a:t>
            </a:r>
          </a:p>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1000" b="1" dirty="0">
              <a:solidFill>
                <a:srgbClr val="003C16"/>
              </a:solidFill>
              <a:latin typeface="Arial" charset="0"/>
            </a:endParaRPr>
          </a:p>
        </p:txBody>
      </p:sp>
      <p:sp>
        <p:nvSpPr>
          <p:cNvPr id="6155" name="Rectangle 27"/>
          <p:cNvSpPr>
            <a:spLocks noChangeArrowheads="1"/>
          </p:cNvSpPr>
          <p:nvPr/>
        </p:nvSpPr>
        <p:spPr bwMode="auto">
          <a:xfrm>
            <a:off x="6397625" y="2825750"/>
            <a:ext cx="2246313"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i.e. take home pay</a:t>
            </a:r>
          </a:p>
        </p:txBody>
      </p:sp>
      <p:sp>
        <p:nvSpPr>
          <p:cNvPr id="6156" name="Rectangle 28"/>
          <p:cNvSpPr>
            <a:spLocks noChangeArrowheads="1"/>
          </p:cNvSpPr>
          <p:nvPr/>
        </p:nvSpPr>
        <p:spPr bwMode="auto">
          <a:xfrm>
            <a:off x="461963" y="5580063"/>
            <a:ext cx="2246312" cy="261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1000" b="1" dirty="0">
                <a:solidFill>
                  <a:srgbClr val="003C16"/>
                </a:solidFill>
                <a:latin typeface="Arial" charset="0"/>
              </a:rPr>
              <a:t>i.e. take home pay</a:t>
            </a:r>
          </a:p>
        </p:txBody>
      </p:sp>
      <p:sp>
        <p:nvSpPr>
          <p:cNvPr id="6157" name="Rectangle 9"/>
          <p:cNvSpPr>
            <a:spLocks noChangeArrowheads="1"/>
          </p:cNvSpPr>
          <p:nvPr/>
        </p:nvSpPr>
        <p:spPr bwMode="auto">
          <a:xfrm>
            <a:off x="3136900" y="2152650"/>
            <a:ext cx="3189288" cy="1260475"/>
          </a:xfrm>
          <a:prstGeom prst="rect">
            <a:avLst/>
          </a:prstGeom>
          <a:solidFill>
            <a:srgbClr val="E0B200">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58" name="Rectangle 10"/>
          <p:cNvSpPr>
            <a:spLocks noChangeArrowheads="1"/>
          </p:cNvSpPr>
          <p:nvPr/>
        </p:nvSpPr>
        <p:spPr bwMode="auto">
          <a:xfrm>
            <a:off x="3534813" y="2257425"/>
            <a:ext cx="2363306" cy="103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a:solidFill>
                  <a:srgbClr val="FFFFFF"/>
                </a:solidFill>
                <a:latin typeface="Arial" charset="0"/>
              </a:rPr>
              <a:t>Taxes</a:t>
            </a:r>
          </a:p>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smtClean="0">
                <a:solidFill>
                  <a:srgbClr val="FFFFFF"/>
                </a:solidFill>
                <a:latin typeface="Arial" charset="0"/>
              </a:rPr>
              <a:t>£119 </a:t>
            </a:r>
            <a:r>
              <a:rPr lang="en-US" sz="2500" b="1" dirty="0">
                <a:solidFill>
                  <a:srgbClr val="FFFFFF"/>
                </a:solidFill>
                <a:latin typeface="Arial" charset="0"/>
              </a:rPr>
              <a:t>per week</a:t>
            </a:r>
          </a:p>
        </p:txBody>
      </p:sp>
      <p:sp>
        <p:nvSpPr>
          <p:cNvPr id="6159" name="Rectangle 14"/>
          <p:cNvSpPr>
            <a:spLocks noChangeArrowheads="1"/>
          </p:cNvSpPr>
          <p:nvPr/>
        </p:nvSpPr>
        <p:spPr bwMode="auto">
          <a:xfrm>
            <a:off x="5881688" y="215265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0" name="Rectangle 29"/>
          <p:cNvSpPr>
            <a:spLocks noChangeArrowheads="1"/>
          </p:cNvSpPr>
          <p:nvPr/>
        </p:nvSpPr>
        <p:spPr bwMode="auto">
          <a:xfrm>
            <a:off x="3119438" y="2152650"/>
            <a:ext cx="4445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algn="ct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1" name="Rectangle 30"/>
          <p:cNvSpPr>
            <a:spLocks noChangeArrowheads="1"/>
          </p:cNvSpPr>
          <p:nvPr/>
        </p:nvSpPr>
        <p:spPr bwMode="auto">
          <a:xfrm>
            <a:off x="6703429" y="1649413"/>
            <a:ext cx="2296109" cy="883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Net income</a:t>
            </a:r>
          </a:p>
          <a:p>
            <a:pPr algn="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£633 </a:t>
            </a:r>
            <a:r>
              <a:rPr lang="en-US" sz="2400" b="1" dirty="0">
                <a:solidFill>
                  <a:srgbClr val="FFFFFF"/>
                </a:solidFill>
                <a:latin typeface="Arial" charset="0"/>
              </a:rPr>
              <a:t>per week</a:t>
            </a:r>
          </a:p>
        </p:txBody>
      </p:sp>
      <p:sp>
        <p:nvSpPr>
          <p:cNvPr id="6162" name="Rectangle 31"/>
          <p:cNvSpPr>
            <a:spLocks noChangeArrowheads="1"/>
          </p:cNvSpPr>
          <p:nvPr/>
        </p:nvSpPr>
        <p:spPr bwMode="auto">
          <a:xfrm>
            <a:off x="357188" y="4168775"/>
            <a:ext cx="3206750" cy="1344613"/>
          </a:xfrm>
          <a:prstGeom prst="rect">
            <a:avLst/>
          </a:prstGeom>
          <a:solidFill>
            <a:srgbClr val="64B034"/>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3" name="Rectangle 33"/>
          <p:cNvSpPr>
            <a:spLocks noChangeArrowheads="1"/>
          </p:cNvSpPr>
          <p:nvPr/>
        </p:nvSpPr>
        <p:spPr bwMode="auto">
          <a:xfrm>
            <a:off x="6059488" y="4168775"/>
            <a:ext cx="3224212" cy="13446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4" name="Rectangle 34"/>
          <p:cNvSpPr>
            <a:spLocks noChangeArrowheads="1"/>
          </p:cNvSpPr>
          <p:nvPr/>
        </p:nvSpPr>
        <p:spPr bwMode="auto">
          <a:xfrm>
            <a:off x="3136900" y="4880013"/>
            <a:ext cx="3368675" cy="1258887"/>
          </a:xfrm>
          <a:prstGeom prst="rect">
            <a:avLst/>
          </a:prstGeom>
          <a:solidFill>
            <a:srgbClr val="003C16">
              <a:alpha val="74901"/>
            </a:srgbClr>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6165" name="Rectangle 35"/>
          <p:cNvSpPr>
            <a:spLocks noChangeArrowheads="1"/>
          </p:cNvSpPr>
          <p:nvPr/>
        </p:nvSpPr>
        <p:spPr bwMode="auto">
          <a:xfrm>
            <a:off x="3592636" y="5030788"/>
            <a:ext cx="2381004" cy="1031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a:solidFill>
                  <a:srgbClr val="FFFFFF"/>
                </a:solidFill>
                <a:latin typeface="Arial" charset="0"/>
              </a:rPr>
              <a:t>Cost of living</a:t>
            </a:r>
          </a:p>
          <a:p>
            <a:pPr algn="ctr" defTabSz="511175">
              <a:lnSpc>
                <a:spcPct val="12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500" b="1" dirty="0" smtClean="0">
                <a:solidFill>
                  <a:srgbClr val="FFFFFF"/>
                </a:solidFill>
                <a:latin typeface="Arial" charset="0"/>
              </a:rPr>
              <a:t>£431 </a:t>
            </a:r>
            <a:r>
              <a:rPr lang="en-US" sz="2500" b="1" dirty="0">
                <a:solidFill>
                  <a:srgbClr val="FFFFFF"/>
                </a:solidFill>
                <a:latin typeface="Arial" charset="0"/>
              </a:rPr>
              <a:t>per week</a:t>
            </a:r>
          </a:p>
        </p:txBody>
      </p:sp>
      <p:sp>
        <p:nvSpPr>
          <p:cNvPr id="6166" name="Rectangle 36"/>
          <p:cNvSpPr>
            <a:spLocks noChangeArrowheads="1"/>
          </p:cNvSpPr>
          <p:nvPr/>
        </p:nvSpPr>
        <p:spPr bwMode="auto">
          <a:xfrm>
            <a:off x="6059488" y="4926013"/>
            <a:ext cx="446087"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7" name="Rectangle 37"/>
          <p:cNvSpPr>
            <a:spLocks noChangeArrowheads="1"/>
          </p:cNvSpPr>
          <p:nvPr/>
        </p:nvSpPr>
        <p:spPr bwMode="auto">
          <a:xfrm>
            <a:off x="3119438" y="4926013"/>
            <a:ext cx="4445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102663" tIns="53385" rIns="102663" bIns="53385">
            <a:spAutoFit/>
          </a:bodyPr>
          <a:lstStyle/>
          <a:p>
            <a:pPr algn="ctr" defTabSz="511175">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b="1" dirty="0">
                <a:solidFill>
                  <a:srgbClr val="FFFFFF"/>
                </a:solidFill>
                <a:latin typeface="Arial" charset="0"/>
              </a:rPr>
              <a:t>-</a:t>
            </a:r>
          </a:p>
        </p:txBody>
      </p:sp>
      <p:sp>
        <p:nvSpPr>
          <p:cNvPr id="6168" name="Rectangle 38"/>
          <p:cNvSpPr>
            <a:spLocks noChangeArrowheads="1"/>
          </p:cNvSpPr>
          <p:nvPr/>
        </p:nvSpPr>
        <p:spPr bwMode="auto">
          <a:xfrm>
            <a:off x="446088" y="4421188"/>
            <a:ext cx="2296044" cy="883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Net income</a:t>
            </a:r>
          </a:p>
          <a:p>
            <a:pP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£633 per </a:t>
            </a:r>
            <a:r>
              <a:rPr lang="en-US" sz="2400" b="1" dirty="0">
                <a:solidFill>
                  <a:srgbClr val="FFFFFF"/>
                </a:solidFill>
                <a:latin typeface="Arial" charset="0"/>
              </a:rPr>
              <a:t>week</a:t>
            </a:r>
          </a:p>
        </p:txBody>
      </p:sp>
      <p:sp>
        <p:nvSpPr>
          <p:cNvPr id="6169" name="Rectangle 32"/>
          <p:cNvSpPr>
            <a:spLocks noChangeArrowheads="1"/>
          </p:cNvSpPr>
          <p:nvPr/>
        </p:nvSpPr>
        <p:spPr bwMode="auto">
          <a:xfrm>
            <a:off x="6615113" y="4265613"/>
            <a:ext cx="2563812" cy="121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102663" tIns="53385" rIns="102663" bIns="53385">
            <a:spAutoFit/>
          </a:bodyPr>
          <a:lstStyle/>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Average family</a:t>
            </a: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a:solidFill>
                  <a:srgbClr val="FFFFFF"/>
                </a:solidFill>
                <a:latin typeface="Arial" charset="0"/>
              </a:rPr>
              <a:t>spending power</a:t>
            </a:r>
          </a:p>
          <a:p>
            <a:pPr algn="r" defTabSz="511175">
              <a:lnSpc>
                <a:spcPct val="3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endParaRPr lang="en-US" sz="2400" b="1" dirty="0">
              <a:solidFill>
                <a:srgbClr val="FFFFFF"/>
              </a:solidFill>
              <a:latin typeface="Arial" charset="0"/>
            </a:endParaRPr>
          </a:p>
          <a:p>
            <a:pPr algn="r" defTabSz="511175">
              <a:lnSpc>
                <a:spcPct val="90000"/>
              </a:lnSpc>
              <a:buClr>
                <a:srgbClr val="000000"/>
              </a:buClr>
              <a:buSzPct val="100000"/>
              <a:tabLst>
                <a:tab pos="0" algn="l"/>
                <a:tab pos="1042988" algn="l"/>
                <a:tab pos="2085975" algn="l"/>
                <a:tab pos="3128963" algn="l"/>
                <a:tab pos="4171950" algn="l"/>
                <a:tab pos="5214938" algn="l"/>
                <a:tab pos="6257925" algn="l"/>
                <a:tab pos="7300913" algn="l"/>
                <a:tab pos="8343900" algn="l"/>
                <a:tab pos="9386888" algn="l"/>
                <a:tab pos="10429875" algn="l"/>
                <a:tab pos="11472863" algn="l"/>
              </a:tabLst>
            </a:pPr>
            <a:r>
              <a:rPr lang="en-US" sz="2400" b="1" dirty="0" smtClean="0">
                <a:solidFill>
                  <a:srgbClr val="FFFFFF"/>
                </a:solidFill>
                <a:latin typeface="Arial" charset="0"/>
              </a:rPr>
              <a:t>£202 per </a:t>
            </a:r>
            <a:r>
              <a:rPr lang="en-US" sz="2400" b="1" dirty="0">
                <a:solidFill>
                  <a:srgbClr val="FFFFFF"/>
                </a:solidFill>
                <a:latin typeface="Arial" charset="0"/>
              </a:rPr>
              <a:t>week</a:t>
            </a:r>
          </a:p>
        </p:txBody>
      </p:sp>
      <p:sp>
        <p:nvSpPr>
          <p:cNvPr id="6172" name="Rectangle 12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Model</a:t>
            </a:r>
            <a:endParaRPr lang="en-GB" sz="5000" b="1" u="sng" dirty="0">
              <a:solidFill>
                <a:srgbClr val="62B030"/>
              </a:solidFill>
              <a:latin typeface="Arial" charset="0"/>
            </a:endParaRPr>
          </a:p>
        </p:txBody>
      </p:sp>
      <p:sp>
        <p:nvSpPr>
          <p:cNvPr id="29"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5</a:t>
            </a:fld>
            <a:endParaRPr lang="en-GB" dirty="0"/>
          </a:p>
        </p:txBody>
      </p:sp>
    </p:spTree>
    <p:extLst>
      <p:ext uri="{BB962C8B-B14F-4D97-AF65-F5344CB8AC3E}">
        <p14:creationId xmlns:p14="http://schemas.microsoft.com/office/powerpoint/2010/main" val="171185070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9"/>
          <p:cNvSpPr>
            <a:spLocks noChangeArrowheads="1"/>
          </p:cNvSpPr>
          <p:nvPr/>
        </p:nvSpPr>
        <p:spPr bwMode="auto">
          <a:xfrm>
            <a:off x="4187825" y="1081088"/>
            <a:ext cx="3654425"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71" name="Rectangle 48"/>
          <p:cNvSpPr>
            <a:spLocks noChangeArrowheads="1"/>
          </p:cNvSpPr>
          <p:nvPr/>
        </p:nvSpPr>
        <p:spPr bwMode="auto">
          <a:xfrm>
            <a:off x="266700" y="1081088"/>
            <a:ext cx="3654425"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72" name="Rectangle 2"/>
          <p:cNvSpPr>
            <a:spLocks noChangeArrowheads="1"/>
          </p:cNvSpPr>
          <p:nvPr/>
        </p:nvSpPr>
        <p:spPr bwMode="auto">
          <a:xfrm>
            <a:off x="90116" y="268288"/>
            <a:ext cx="10512797" cy="682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750" b="1" u="sng" dirty="0">
                <a:solidFill>
                  <a:srgbClr val="7DC242"/>
                </a:solidFill>
                <a:latin typeface="Arial" charset="0"/>
              </a:rPr>
              <a:t>Asda Income Tracker Dashboard: </a:t>
            </a:r>
            <a:r>
              <a:rPr lang="en-GB" sz="3750" b="1" u="sng" dirty="0" smtClean="0">
                <a:solidFill>
                  <a:srgbClr val="7DC242"/>
                </a:solidFill>
                <a:latin typeface="Arial" charset="0"/>
              </a:rPr>
              <a:t>July</a:t>
            </a:r>
            <a:endParaRPr lang="en-GB" sz="3750" b="1" u="sng" dirty="0">
              <a:solidFill>
                <a:srgbClr val="7DC242"/>
              </a:solidFill>
              <a:latin typeface="Arial" charset="0"/>
            </a:endParaRPr>
          </a:p>
        </p:txBody>
      </p:sp>
      <p:sp>
        <p:nvSpPr>
          <p:cNvPr id="7173" name="Rectangle 3"/>
          <p:cNvSpPr>
            <a:spLocks noChangeArrowheads="1"/>
          </p:cNvSpPr>
          <p:nvPr/>
        </p:nvSpPr>
        <p:spPr bwMode="auto">
          <a:xfrm>
            <a:off x="4672013" y="1477963"/>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7174" name="Text Box 67"/>
          <p:cNvSpPr txBox="1">
            <a:spLocks noChangeArrowheads="1"/>
          </p:cNvSpPr>
          <p:nvPr/>
        </p:nvSpPr>
        <p:spPr bwMode="auto">
          <a:xfrm>
            <a:off x="4251325" y="1160463"/>
            <a:ext cx="35369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a:solidFill>
                  <a:srgbClr val="003C16"/>
                </a:solidFill>
                <a:latin typeface="Arial" charset="0"/>
              </a:rPr>
              <a:t>Annual percentage change</a:t>
            </a:r>
          </a:p>
        </p:txBody>
      </p:sp>
      <p:sp>
        <p:nvSpPr>
          <p:cNvPr id="7175" name="Text Box 69"/>
          <p:cNvSpPr txBox="1">
            <a:spLocks noChangeArrowheads="1"/>
          </p:cNvSpPr>
          <p:nvPr/>
        </p:nvSpPr>
        <p:spPr bwMode="auto">
          <a:xfrm>
            <a:off x="379413" y="1160463"/>
            <a:ext cx="345281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a:solidFill>
                  <a:srgbClr val="003C16"/>
                </a:solidFill>
                <a:latin typeface="Arial" charset="0"/>
              </a:rPr>
              <a:t>Indicator</a:t>
            </a:r>
          </a:p>
        </p:txBody>
      </p:sp>
      <p:sp>
        <p:nvSpPr>
          <p:cNvPr id="7176" name="Text Box 79"/>
          <p:cNvSpPr txBox="1">
            <a:spLocks noChangeArrowheads="1"/>
          </p:cNvSpPr>
          <p:nvPr/>
        </p:nvSpPr>
        <p:spPr bwMode="auto">
          <a:xfrm>
            <a:off x="4276725" y="1763713"/>
            <a:ext cx="3427413"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+2.3% </a:t>
            </a:r>
            <a:r>
              <a:rPr lang="en-US" sz="1800" b="1" dirty="0">
                <a:latin typeface="Arial" charset="0"/>
              </a:rPr>
              <a:t>(excl. bonuses)</a:t>
            </a:r>
          </a:p>
        </p:txBody>
      </p:sp>
      <p:sp>
        <p:nvSpPr>
          <p:cNvPr id="7177" name="Text Box 81"/>
          <p:cNvSpPr txBox="1">
            <a:spLocks noChangeArrowheads="1"/>
          </p:cNvSpPr>
          <p:nvPr/>
        </p:nvSpPr>
        <p:spPr bwMode="auto">
          <a:xfrm>
            <a:off x="357188" y="1763713"/>
            <a:ext cx="3694112"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Regular earnings growth (May)</a:t>
            </a:r>
            <a:endParaRPr lang="en-US" sz="1800" b="1" dirty="0">
              <a:latin typeface="Arial" charset="0"/>
            </a:endParaRPr>
          </a:p>
        </p:txBody>
      </p:sp>
      <p:sp>
        <p:nvSpPr>
          <p:cNvPr id="7178" name="Text Box 122"/>
          <p:cNvSpPr txBox="1">
            <a:spLocks noChangeArrowheads="1"/>
          </p:cNvSpPr>
          <p:nvPr/>
        </p:nvSpPr>
        <p:spPr bwMode="auto">
          <a:xfrm>
            <a:off x="4276724" y="2677964"/>
            <a:ext cx="3374231"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4.9% (-0.7% points on year)</a:t>
            </a:r>
            <a:endParaRPr lang="en-US" sz="1800" b="1" dirty="0">
              <a:latin typeface="Arial" charset="0"/>
            </a:endParaRPr>
          </a:p>
        </p:txBody>
      </p:sp>
      <p:sp>
        <p:nvSpPr>
          <p:cNvPr id="7179" name="Text Box 124"/>
          <p:cNvSpPr txBox="1">
            <a:spLocks noChangeArrowheads="1"/>
          </p:cNvSpPr>
          <p:nvPr/>
        </p:nvSpPr>
        <p:spPr bwMode="auto">
          <a:xfrm>
            <a:off x="357188" y="2677964"/>
            <a:ext cx="3475037"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Unemployment rate (May)</a:t>
            </a:r>
            <a:endParaRPr lang="en-US" sz="1800" b="1" dirty="0">
              <a:latin typeface="Arial" charset="0"/>
            </a:endParaRPr>
          </a:p>
        </p:txBody>
      </p:sp>
      <p:sp>
        <p:nvSpPr>
          <p:cNvPr id="7180" name="Rectangle 51"/>
          <p:cNvSpPr>
            <a:spLocks noChangeArrowheads="1"/>
          </p:cNvSpPr>
          <p:nvPr/>
        </p:nvSpPr>
        <p:spPr bwMode="auto">
          <a:xfrm>
            <a:off x="8108950" y="1081088"/>
            <a:ext cx="2317750" cy="598487"/>
          </a:xfrm>
          <a:prstGeom prst="rect">
            <a:avLst/>
          </a:prstGeom>
          <a:solidFill>
            <a:srgbClr val="7DC24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nchor="ctr"/>
          <a:lstStyle/>
          <a:p>
            <a:endParaRPr lang="en-GB" dirty="0"/>
          </a:p>
        </p:txBody>
      </p:sp>
      <p:sp>
        <p:nvSpPr>
          <p:cNvPr id="7181" name="Text Box 67"/>
          <p:cNvSpPr txBox="1">
            <a:spLocks noChangeArrowheads="1"/>
          </p:cNvSpPr>
          <p:nvPr/>
        </p:nvSpPr>
        <p:spPr bwMode="auto">
          <a:xfrm>
            <a:off x="8208963" y="1160463"/>
            <a:ext cx="22018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lgn="ctr"/>
            <a:r>
              <a:rPr lang="en-US" sz="1800" b="1" dirty="0" smtClean="0">
                <a:solidFill>
                  <a:srgbClr val="003C16"/>
                </a:solidFill>
                <a:latin typeface="Arial" charset="0"/>
              </a:rPr>
              <a:t>Recent trend</a:t>
            </a:r>
            <a:endParaRPr lang="en-US" sz="1800" b="1" baseline="30000" dirty="0">
              <a:solidFill>
                <a:srgbClr val="003C16"/>
              </a:solidFill>
              <a:latin typeface="Arial" charset="0"/>
              <a:cs typeface="Arial" charset="0"/>
            </a:endParaRPr>
          </a:p>
        </p:txBody>
      </p:sp>
      <p:grpSp>
        <p:nvGrpSpPr>
          <p:cNvPr id="7182" name="Group 56"/>
          <p:cNvGrpSpPr>
            <a:grpSpLocks/>
          </p:cNvGrpSpPr>
          <p:nvPr/>
        </p:nvGrpSpPr>
        <p:grpSpPr bwMode="auto">
          <a:xfrm>
            <a:off x="266700" y="2184400"/>
            <a:ext cx="10160000" cy="0"/>
            <a:chOff x="144" y="1440"/>
            <a:chExt cx="5472" cy="0"/>
          </a:xfrm>
        </p:grpSpPr>
        <p:sp>
          <p:nvSpPr>
            <p:cNvPr id="7249" name="Line 53"/>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50" name="Line 54"/>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51" name="Line 55"/>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grpSp>
        <p:nvGrpSpPr>
          <p:cNvPr id="7183" name="Group 57"/>
          <p:cNvGrpSpPr>
            <a:grpSpLocks/>
          </p:cNvGrpSpPr>
          <p:nvPr/>
        </p:nvGrpSpPr>
        <p:grpSpPr bwMode="auto">
          <a:xfrm>
            <a:off x="266700" y="3060551"/>
            <a:ext cx="10160000" cy="0"/>
            <a:chOff x="144" y="1440"/>
            <a:chExt cx="5472" cy="0"/>
          </a:xfrm>
        </p:grpSpPr>
        <p:sp>
          <p:nvSpPr>
            <p:cNvPr id="7246" name="Line 5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7" name="Line 5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8" name="Line 6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84" name="Text Box 122"/>
          <p:cNvSpPr txBox="1">
            <a:spLocks noChangeArrowheads="1"/>
          </p:cNvSpPr>
          <p:nvPr/>
        </p:nvSpPr>
        <p:spPr bwMode="auto">
          <a:xfrm>
            <a:off x="4276725" y="3110011"/>
            <a:ext cx="3119438"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+2.1%</a:t>
            </a:r>
            <a:endParaRPr lang="en-US" sz="1800" b="1" dirty="0">
              <a:latin typeface="Arial" charset="0"/>
            </a:endParaRPr>
          </a:p>
        </p:txBody>
      </p:sp>
      <p:sp>
        <p:nvSpPr>
          <p:cNvPr id="7185" name="Text Box 124"/>
          <p:cNvSpPr txBox="1">
            <a:spLocks noChangeArrowheads="1"/>
          </p:cNvSpPr>
          <p:nvPr/>
        </p:nvSpPr>
        <p:spPr bwMode="auto">
          <a:xfrm>
            <a:off x="357188" y="3110011"/>
            <a:ext cx="32956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Net income</a:t>
            </a:r>
          </a:p>
        </p:txBody>
      </p:sp>
      <p:grpSp>
        <p:nvGrpSpPr>
          <p:cNvPr id="7186" name="Group 67"/>
          <p:cNvGrpSpPr>
            <a:grpSpLocks/>
          </p:cNvGrpSpPr>
          <p:nvPr/>
        </p:nvGrpSpPr>
        <p:grpSpPr bwMode="auto">
          <a:xfrm>
            <a:off x="266700" y="3527548"/>
            <a:ext cx="10160000" cy="0"/>
            <a:chOff x="144" y="1440"/>
            <a:chExt cx="5472" cy="0"/>
          </a:xfrm>
        </p:grpSpPr>
        <p:sp>
          <p:nvSpPr>
            <p:cNvPr id="7243" name="Line 6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4" name="Line 6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5" name="Line 7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87" name="Text Box 122"/>
          <p:cNvSpPr txBox="1">
            <a:spLocks noChangeArrowheads="1"/>
          </p:cNvSpPr>
          <p:nvPr/>
        </p:nvSpPr>
        <p:spPr bwMode="auto">
          <a:xfrm>
            <a:off x="4276725" y="361168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-1.7%</a:t>
            </a:r>
            <a:endParaRPr lang="en-US" sz="1800" b="1" dirty="0">
              <a:latin typeface="Arial" charset="0"/>
            </a:endParaRPr>
          </a:p>
        </p:txBody>
      </p:sp>
      <p:sp>
        <p:nvSpPr>
          <p:cNvPr id="7188" name="Text Box 124"/>
          <p:cNvSpPr txBox="1">
            <a:spLocks noChangeArrowheads="1"/>
          </p:cNvSpPr>
          <p:nvPr/>
        </p:nvSpPr>
        <p:spPr bwMode="auto">
          <a:xfrm>
            <a:off x="353786" y="3570733"/>
            <a:ext cx="34565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Mortgage costs</a:t>
            </a:r>
          </a:p>
        </p:txBody>
      </p:sp>
      <p:grpSp>
        <p:nvGrpSpPr>
          <p:cNvPr id="7189" name="Group 73"/>
          <p:cNvGrpSpPr>
            <a:grpSpLocks/>
          </p:cNvGrpSpPr>
          <p:nvPr/>
        </p:nvGrpSpPr>
        <p:grpSpPr bwMode="auto">
          <a:xfrm>
            <a:off x="266700" y="3999036"/>
            <a:ext cx="10160000" cy="0"/>
            <a:chOff x="144" y="1440"/>
            <a:chExt cx="5472" cy="0"/>
          </a:xfrm>
        </p:grpSpPr>
        <p:sp>
          <p:nvSpPr>
            <p:cNvPr id="7240" name="Line 74"/>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1" name="Line 75"/>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42" name="Line 76"/>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0" name="Text Box 122"/>
          <p:cNvSpPr txBox="1">
            <a:spLocks noChangeArrowheads="1"/>
          </p:cNvSpPr>
          <p:nvPr/>
        </p:nvSpPr>
        <p:spPr bwMode="auto">
          <a:xfrm>
            <a:off x="4276725" y="4048598"/>
            <a:ext cx="31194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-2.6%</a:t>
            </a:r>
            <a:endParaRPr lang="en-US" sz="1800" b="1" dirty="0">
              <a:latin typeface="Arial" charset="0"/>
            </a:endParaRPr>
          </a:p>
        </p:txBody>
      </p:sp>
      <p:sp>
        <p:nvSpPr>
          <p:cNvPr id="7191" name="Text Box 124"/>
          <p:cNvSpPr txBox="1">
            <a:spLocks noChangeArrowheads="1"/>
          </p:cNvSpPr>
          <p:nvPr/>
        </p:nvSpPr>
        <p:spPr bwMode="auto">
          <a:xfrm>
            <a:off x="357188" y="4065711"/>
            <a:ext cx="329565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Food &amp; non-alcoholic drinks</a:t>
            </a:r>
            <a:endParaRPr lang="en-US" sz="1800" b="1" dirty="0">
              <a:latin typeface="Arial" charset="0"/>
            </a:endParaRPr>
          </a:p>
        </p:txBody>
      </p:sp>
      <p:grpSp>
        <p:nvGrpSpPr>
          <p:cNvPr id="7192" name="Group 79"/>
          <p:cNvGrpSpPr>
            <a:grpSpLocks/>
          </p:cNvGrpSpPr>
          <p:nvPr/>
        </p:nvGrpSpPr>
        <p:grpSpPr bwMode="auto">
          <a:xfrm>
            <a:off x="266700" y="4451473"/>
            <a:ext cx="10160000" cy="0"/>
            <a:chOff x="144" y="1440"/>
            <a:chExt cx="5472" cy="0"/>
          </a:xfrm>
        </p:grpSpPr>
        <p:sp>
          <p:nvSpPr>
            <p:cNvPr id="7237" name="Line 80"/>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8" name="Line 81"/>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9" name="Line 82"/>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3" name="Text Box 122"/>
          <p:cNvSpPr txBox="1">
            <a:spLocks noChangeArrowheads="1"/>
          </p:cNvSpPr>
          <p:nvPr/>
        </p:nvSpPr>
        <p:spPr bwMode="auto">
          <a:xfrm>
            <a:off x="4276725" y="4535611"/>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-4.3%</a:t>
            </a:r>
            <a:endParaRPr lang="en-US" sz="1800" b="1" dirty="0">
              <a:latin typeface="Arial" charset="0"/>
            </a:endParaRPr>
          </a:p>
        </p:txBody>
      </p:sp>
      <p:sp>
        <p:nvSpPr>
          <p:cNvPr id="7194" name="Text Box 124"/>
          <p:cNvSpPr txBox="1">
            <a:spLocks noChangeArrowheads="1"/>
          </p:cNvSpPr>
          <p:nvPr/>
        </p:nvSpPr>
        <p:spPr bwMode="auto">
          <a:xfrm>
            <a:off x="357188" y="4535611"/>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Vehicle fuels</a:t>
            </a:r>
          </a:p>
        </p:txBody>
      </p:sp>
      <p:grpSp>
        <p:nvGrpSpPr>
          <p:cNvPr id="7195" name="Group 85"/>
          <p:cNvGrpSpPr>
            <a:grpSpLocks/>
          </p:cNvGrpSpPr>
          <p:nvPr/>
        </p:nvGrpSpPr>
        <p:grpSpPr bwMode="auto">
          <a:xfrm>
            <a:off x="266700" y="4922961"/>
            <a:ext cx="10160000" cy="0"/>
            <a:chOff x="144" y="1440"/>
            <a:chExt cx="5472" cy="0"/>
          </a:xfrm>
        </p:grpSpPr>
        <p:sp>
          <p:nvSpPr>
            <p:cNvPr id="7234" name="Line 86"/>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5" name="Line 87"/>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6" name="Line 88"/>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6" name="Text Box 122"/>
          <p:cNvSpPr txBox="1">
            <a:spLocks noChangeArrowheads="1"/>
          </p:cNvSpPr>
          <p:nvPr/>
        </p:nvSpPr>
        <p:spPr bwMode="auto">
          <a:xfrm>
            <a:off x="4276725" y="498963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-3.3%</a:t>
            </a:r>
            <a:endParaRPr lang="en-US" sz="1800" b="1" dirty="0">
              <a:latin typeface="Arial" charset="0"/>
            </a:endParaRPr>
          </a:p>
        </p:txBody>
      </p:sp>
      <p:sp>
        <p:nvSpPr>
          <p:cNvPr id="7197" name="Text Box 124"/>
          <p:cNvSpPr txBox="1">
            <a:spLocks noChangeArrowheads="1"/>
          </p:cNvSpPr>
          <p:nvPr/>
        </p:nvSpPr>
        <p:spPr bwMode="auto">
          <a:xfrm>
            <a:off x="357188" y="4989636"/>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Home electricity, gas &amp; fuel</a:t>
            </a:r>
            <a:endParaRPr lang="en-US" sz="1800" b="1" dirty="0">
              <a:latin typeface="Arial" charset="0"/>
            </a:endParaRPr>
          </a:p>
        </p:txBody>
      </p:sp>
      <p:grpSp>
        <p:nvGrpSpPr>
          <p:cNvPr id="7198" name="Group 91"/>
          <p:cNvGrpSpPr>
            <a:grpSpLocks/>
          </p:cNvGrpSpPr>
          <p:nvPr/>
        </p:nvGrpSpPr>
        <p:grpSpPr bwMode="auto">
          <a:xfrm>
            <a:off x="266700" y="5375398"/>
            <a:ext cx="10160000" cy="0"/>
            <a:chOff x="144" y="1440"/>
            <a:chExt cx="5472" cy="0"/>
          </a:xfrm>
        </p:grpSpPr>
        <p:sp>
          <p:nvSpPr>
            <p:cNvPr id="7231" name="Line 92"/>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2" name="Line 93"/>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3" name="Line 94"/>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199" name="Text Box 122"/>
          <p:cNvSpPr txBox="1">
            <a:spLocks noChangeArrowheads="1"/>
          </p:cNvSpPr>
          <p:nvPr/>
        </p:nvSpPr>
        <p:spPr bwMode="auto">
          <a:xfrm>
            <a:off x="4276725" y="5459536"/>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0.1%</a:t>
            </a:r>
            <a:endParaRPr lang="en-US" sz="1800" b="1" dirty="0">
              <a:latin typeface="Arial" charset="0"/>
            </a:endParaRPr>
          </a:p>
        </p:txBody>
      </p:sp>
      <p:sp>
        <p:nvSpPr>
          <p:cNvPr id="7200" name="Text Box 124"/>
          <p:cNvSpPr txBox="1">
            <a:spLocks noChangeArrowheads="1"/>
          </p:cNvSpPr>
          <p:nvPr/>
        </p:nvSpPr>
        <p:spPr bwMode="auto">
          <a:xfrm>
            <a:off x="357188" y="5459536"/>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Essential item inflation</a:t>
            </a:r>
          </a:p>
        </p:txBody>
      </p:sp>
      <p:grpSp>
        <p:nvGrpSpPr>
          <p:cNvPr id="7201" name="Group 97"/>
          <p:cNvGrpSpPr>
            <a:grpSpLocks/>
          </p:cNvGrpSpPr>
          <p:nvPr/>
        </p:nvGrpSpPr>
        <p:grpSpPr bwMode="auto">
          <a:xfrm>
            <a:off x="266700" y="5846886"/>
            <a:ext cx="10160000" cy="0"/>
            <a:chOff x="144" y="1440"/>
            <a:chExt cx="5472" cy="0"/>
          </a:xfrm>
        </p:grpSpPr>
        <p:sp>
          <p:nvSpPr>
            <p:cNvPr id="7228" name="Line 9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9" name="Line 9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30" name="Line 10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202" name="Text Box 122"/>
          <p:cNvSpPr txBox="1">
            <a:spLocks noChangeArrowheads="1"/>
          </p:cNvSpPr>
          <p:nvPr/>
        </p:nvSpPr>
        <p:spPr bwMode="auto">
          <a:xfrm>
            <a:off x="4276725" y="5913561"/>
            <a:ext cx="3119438"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+5.4%</a:t>
            </a:r>
            <a:endParaRPr lang="en-US" sz="1800" b="1" dirty="0">
              <a:latin typeface="Arial" charset="0"/>
            </a:endParaRPr>
          </a:p>
        </p:txBody>
      </p:sp>
      <p:sp>
        <p:nvSpPr>
          <p:cNvPr id="7203" name="Text Box 124"/>
          <p:cNvSpPr txBox="1">
            <a:spLocks noChangeArrowheads="1"/>
          </p:cNvSpPr>
          <p:nvPr/>
        </p:nvSpPr>
        <p:spPr bwMode="auto">
          <a:xfrm>
            <a:off x="357188" y="5913561"/>
            <a:ext cx="329565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a:latin typeface="Arial" charset="0"/>
              </a:rPr>
              <a:t>Family spending power</a:t>
            </a:r>
          </a:p>
        </p:txBody>
      </p:sp>
      <p:grpSp>
        <p:nvGrpSpPr>
          <p:cNvPr id="7204" name="Group 103"/>
          <p:cNvGrpSpPr>
            <a:grpSpLocks/>
          </p:cNvGrpSpPr>
          <p:nvPr/>
        </p:nvGrpSpPr>
        <p:grpSpPr bwMode="auto">
          <a:xfrm>
            <a:off x="266700" y="6300911"/>
            <a:ext cx="10160000" cy="0"/>
            <a:chOff x="144" y="1440"/>
            <a:chExt cx="5472" cy="0"/>
          </a:xfrm>
        </p:grpSpPr>
        <p:sp>
          <p:nvSpPr>
            <p:cNvPr id="7225" name="Line 104"/>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6" name="Line 105"/>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7227" name="Line 106"/>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7205" name="Rectangle 108"/>
          <p:cNvSpPr>
            <a:spLocks noChangeArrowheads="1"/>
          </p:cNvSpPr>
          <p:nvPr/>
        </p:nvSpPr>
        <p:spPr bwMode="auto">
          <a:xfrm>
            <a:off x="438150" y="6372919"/>
            <a:ext cx="50165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rgbClr val="7DC242"/>
                </a:solidFill>
                <a:latin typeface="Arial" charset="0"/>
              </a:rPr>
              <a:t>KEY</a:t>
            </a:r>
          </a:p>
        </p:txBody>
      </p:sp>
      <p:sp>
        <p:nvSpPr>
          <p:cNvPr id="7206" name="Rectangle 109"/>
          <p:cNvSpPr>
            <a:spLocks noChangeArrowheads="1"/>
          </p:cNvSpPr>
          <p:nvPr/>
        </p:nvSpPr>
        <p:spPr bwMode="auto">
          <a:xfrm>
            <a:off x="884238" y="6372919"/>
            <a:ext cx="1544348"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smtClean="0">
                <a:solidFill>
                  <a:srgbClr val="003C16"/>
                </a:solidFill>
                <a:latin typeface="Arial" charset="0"/>
              </a:rPr>
              <a:t>IMPROVING TREND</a:t>
            </a:r>
            <a:endParaRPr lang="en-US" sz="1100" b="1" dirty="0">
              <a:solidFill>
                <a:srgbClr val="003C16"/>
              </a:solidFill>
              <a:latin typeface="Arial" charset="0"/>
            </a:endParaRPr>
          </a:p>
        </p:txBody>
      </p:sp>
      <p:sp>
        <p:nvSpPr>
          <p:cNvPr id="7207" name="Oval 122"/>
          <p:cNvSpPr>
            <a:spLocks noChangeArrowheads="1"/>
          </p:cNvSpPr>
          <p:nvPr/>
        </p:nvSpPr>
        <p:spPr bwMode="auto">
          <a:xfrm>
            <a:off x="2322364" y="6372919"/>
            <a:ext cx="268287" cy="252413"/>
          </a:xfrm>
          <a:prstGeom prst="ellipse">
            <a:avLst/>
          </a:prstGeom>
          <a:solidFill>
            <a:srgbClr val="0099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08" name="Rectangle 123"/>
          <p:cNvSpPr>
            <a:spLocks noChangeArrowheads="1"/>
          </p:cNvSpPr>
          <p:nvPr/>
        </p:nvSpPr>
        <p:spPr bwMode="auto">
          <a:xfrm>
            <a:off x="2740025" y="6372919"/>
            <a:ext cx="2722555"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a:solidFill>
                  <a:srgbClr val="003C16"/>
                </a:solidFill>
                <a:latin typeface="Arial" charset="0"/>
              </a:rPr>
              <a:t>NO SIGNIFICANT </a:t>
            </a:r>
            <a:r>
              <a:rPr lang="en-US" sz="1100" b="1" dirty="0" smtClean="0">
                <a:solidFill>
                  <a:srgbClr val="003C16"/>
                </a:solidFill>
                <a:latin typeface="Arial" charset="0"/>
              </a:rPr>
              <a:t>CHANGE IN TREND</a:t>
            </a:r>
            <a:endParaRPr lang="en-US" sz="1100" b="1" dirty="0">
              <a:solidFill>
                <a:srgbClr val="003C16"/>
              </a:solidFill>
              <a:latin typeface="Arial" charset="0"/>
            </a:endParaRPr>
          </a:p>
        </p:txBody>
      </p:sp>
      <p:sp>
        <p:nvSpPr>
          <p:cNvPr id="7209" name="Oval 124"/>
          <p:cNvSpPr>
            <a:spLocks noChangeArrowheads="1"/>
          </p:cNvSpPr>
          <p:nvPr/>
        </p:nvSpPr>
        <p:spPr bwMode="auto">
          <a:xfrm>
            <a:off x="5366445" y="6372919"/>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10" name="Rectangle 125"/>
          <p:cNvSpPr>
            <a:spLocks noChangeArrowheads="1"/>
          </p:cNvSpPr>
          <p:nvPr/>
        </p:nvSpPr>
        <p:spPr bwMode="auto">
          <a:xfrm>
            <a:off x="5886742" y="6372919"/>
            <a:ext cx="1908230"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r>
              <a:rPr lang="en-US" sz="1100" b="1" dirty="0" smtClean="0">
                <a:solidFill>
                  <a:srgbClr val="003C16"/>
                </a:solidFill>
                <a:latin typeface="Arial" charset="0"/>
              </a:rPr>
              <a:t>DETERIORATING TREND</a:t>
            </a:r>
            <a:endParaRPr lang="en-US" sz="1100" b="1" dirty="0">
              <a:solidFill>
                <a:srgbClr val="003C16"/>
              </a:solidFill>
              <a:latin typeface="Arial" charset="0"/>
            </a:endParaRPr>
          </a:p>
        </p:txBody>
      </p:sp>
      <p:sp>
        <p:nvSpPr>
          <p:cNvPr id="7211" name="Oval 126"/>
          <p:cNvSpPr>
            <a:spLocks noChangeArrowheads="1"/>
          </p:cNvSpPr>
          <p:nvPr/>
        </p:nvSpPr>
        <p:spPr bwMode="auto">
          <a:xfrm>
            <a:off x="7742708" y="6372919"/>
            <a:ext cx="268288" cy="252413"/>
          </a:xfrm>
          <a:prstGeom prst="ellipse">
            <a:avLst/>
          </a:prstGeom>
          <a:solidFill>
            <a:srgbClr val="A7212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7212" name="Rectangle 127"/>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Dashboard</a:t>
            </a:r>
            <a:endParaRPr lang="en-GB" sz="5000" b="1" u="sng" dirty="0">
              <a:solidFill>
                <a:srgbClr val="62B030"/>
              </a:solidFill>
              <a:latin typeface="Arial" charset="0"/>
            </a:endParaRPr>
          </a:p>
        </p:txBody>
      </p:sp>
      <p:grpSp>
        <p:nvGrpSpPr>
          <p:cNvPr id="83" name="Group 57"/>
          <p:cNvGrpSpPr>
            <a:grpSpLocks/>
          </p:cNvGrpSpPr>
          <p:nvPr/>
        </p:nvGrpSpPr>
        <p:grpSpPr bwMode="auto">
          <a:xfrm>
            <a:off x="266700" y="2628503"/>
            <a:ext cx="10160000" cy="0"/>
            <a:chOff x="144" y="1440"/>
            <a:chExt cx="5472" cy="0"/>
          </a:xfrm>
        </p:grpSpPr>
        <p:sp>
          <p:nvSpPr>
            <p:cNvPr id="84" name="Line 58"/>
            <p:cNvSpPr>
              <a:spLocks noChangeShapeType="1"/>
            </p:cNvSpPr>
            <p:nvPr/>
          </p:nvSpPr>
          <p:spPr bwMode="auto">
            <a:xfrm>
              <a:off x="144"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85" name="Line 59"/>
            <p:cNvSpPr>
              <a:spLocks noChangeShapeType="1"/>
            </p:cNvSpPr>
            <p:nvPr/>
          </p:nvSpPr>
          <p:spPr bwMode="auto">
            <a:xfrm>
              <a:off x="2256" y="1440"/>
              <a:ext cx="196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sp>
          <p:nvSpPr>
            <p:cNvPr id="86" name="Line 60"/>
            <p:cNvSpPr>
              <a:spLocks noChangeShapeType="1"/>
            </p:cNvSpPr>
            <p:nvPr/>
          </p:nvSpPr>
          <p:spPr bwMode="auto">
            <a:xfrm>
              <a:off x="4368" y="1440"/>
              <a:ext cx="1248" cy="0"/>
            </a:xfrm>
            <a:prstGeom prst="line">
              <a:avLst/>
            </a:prstGeom>
            <a:noFill/>
            <a:ln w="15875" cap="rnd">
              <a:solidFill>
                <a:schemeClr val="bg2"/>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GB" dirty="0"/>
            </a:p>
          </p:txBody>
        </p:sp>
      </p:grpSp>
      <p:sp>
        <p:nvSpPr>
          <p:cNvPr id="87" name="Text Box 122"/>
          <p:cNvSpPr txBox="1">
            <a:spLocks noChangeArrowheads="1"/>
          </p:cNvSpPr>
          <p:nvPr/>
        </p:nvSpPr>
        <p:spPr bwMode="auto">
          <a:xfrm>
            <a:off x="4273322" y="2245915"/>
            <a:ext cx="4529762" cy="382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+1.9% (+606,000 employment on year)</a:t>
            </a:r>
            <a:endParaRPr lang="en-US" sz="1800" b="1" dirty="0">
              <a:latin typeface="Arial" charset="0"/>
            </a:endParaRPr>
          </a:p>
        </p:txBody>
      </p:sp>
      <p:sp>
        <p:nvSpPr>
          <p:cNvPr id="88" name="Text Box 124"/>
          <p:cNvSpPr txBox="1">
            <a:spLocks noChangeArrowheads="1"/>
          </p:cNvSpPr>
          <p:nvPr/>
        </p:nvSpPr>
        <p:spPr bwMode="auto">
          <a:xfrm>
            <a:off x="353785" y="2245915"/>
            <a:ext cx="3295650"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r>
              <a:rPr lang="en-US" sz="1800" b="1" dirty="0" smtClean="0">
                <a:latin typeface="Arial" charset="0"/>
              </a:rPr>
              <a:t>Employment growth (May)</a:t>
            </a:r>
            <a:endParaRPr lang="en-US" sz="1800" b="1" dirty="0">
              <a:latin typeface="Arial" charset="0"/>
            </a:endParaRPr>
          </a:p>
        </p:txBody>
      </p:sp>
      <p:sp>
        <p:nvSpPr>
          <p:cNvPr id="90"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6</a:t>
            </a:fld>
            <a:endParaRPr lang="en-GB" dirty="0"/>
          </a:p>
        </p:txBody>
      </p:sp>
      <p:sp>
        <p:nvSpPr>
          <p:cNvPr id="95" name="Oval 220"/>
          <p:cNvSpPr>
            <a:spLocks noChangeArrowheads="1"/>
          </p:cNvSpPr>
          <p:nvPr/>
        </p:nvSpPr>
        <p:spPr bwMode="auto">
          <a:xfrm>
            <a:off x="9019105" y="5003600"/>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92" name="Text Box 143"/>
          <p:cNvSpPr txBox="1">
            <a:spLocks noChangeArrowheads="1"/>
          </p:cNvSpPr>
          <p:nvPr/>
        </p:nvSpPr>
        <p:spPr bwMode="auto">
          <a:xfrm>
            <a:off x="379413" y="6660951"/>
            <a:ext cx="10104437" cy="289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GB" sz="1200" dirty="0">
                <a:latin typeface="Arial Narrow" pitchFamily="34" charset="0"/>
              </a:rPr>
              <a:t>* </a:t>
            </a:r>
            <a:r>
              <a:rPr lang="en-GB" sz="1200" dirty="0" smtClean="0">
                <a:latin typeface="Arial Narrow" pitchFamily="34" charset="0"/>
              </a:rPr>
              <a:t>three-month average, to </a:t>
            </a:r>
            <a:r>
              <a:rPr lang="en-GB" sz="1200" dirty="0">
                <a:latin typeface="Arial Narrow" pitchFamily="34" charset="0"/>
              </a:rPr>
              <a:t>month stated 	**unemployment rate for three months to month </a:t>
            </a:r>
            <a:r>
              <a:rPr lang="en-GB" sz="1200" dirty="0" smtClean="0">
                <a:latin typeface="Arial Narrow" pitchFamily="34" charset="0"/>
              </a:rPr>
              <a:t>stated</a:t>
            </a:r>
            <a:endParaRPr lang="en-GB" sz="1200" dirty="0">
              <a:latin typeface="Arial Narrow" pitchFamily="34" charset="0"/>
            </a:endParaRPr>
          </a:p>
        </p:txBody>
      </p:sp>
      <p:sp>
        <p:nvSpPr>
          <p:cNvPr id="97" name="Oval 220"/>
          <p:cNvSpPr>
            <a:spLocks noChangeArrowheads="1"/>
          </p:cNvSpPr>
          <p:nvPr/>
        </p:nvSpPr>
        <p:spPr bwMode="auto">
          <a:xfrm>
            <a:off x="9008717" y="3645818"/>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100" name="Oval 220"/>
          <p:cNvSpPr>
            <a:spLocks noChangeArrowheads="1"/>
          </p:cNvSpPr>
          <p:nvPr/>
        </p:nvSpPr>
        <p:spPr bwMode="auto">
          <a:xfrm>
            <a:off x="9019102" y="4089523"/>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99" name="Oval 220"/>
          <p:cNvSpPr>
            <a:spLocks noChangeArrowheads="1"/>
          </p:cNvSpPr>
          <p:nvPr/>
        </p:nvSpPr>
        <p:spPr bwMode="auto">
          <a:xfrm>
            <a:off x="9019100" y="4550245"/>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104" name="Oval 220"/>
          <p:cNvSpPr>
            <a:spLocks noChangeArrowheads="1"/>
          </p:cNvSpPr>
          <p:nvPr/>
        </p:nvSpPr>
        <p:spPr bwMode="auto">
          <a:xfrm>
            <a:off x="9008716" y="2286273"/>
            <a:ext cx="268287" cy="252413"/>
          </a:xfrm>
          <a:prstGeom prst="ellipse">
            <a:avLst/>
          </a:prstGeom>
          <a:solidFill>
            <a:srgbClr val="009900"/>
          </a:solidFill>
          <a:ln>
            <a:noFill/>
          </a:ln>
        </p:spPr>
        <p:txBody>
          <a:bodyPr wrap="none" lIns="104306" tIns="52153" rIns="104306" bIns="52153" anchor="ctr"/>
          <a:lstStyle/>
          <a:p>
            <a:endParaRPr lang="en-GB" dirty="0"/>
          </a:p>
        </p:txBody>
      </p:sp>
      <p:sp>
        <p:nvSpPr>
          <p:cNvPr id="107" name="Oval 124"/>
          <p:cNvSpPr>
            <a:spLocks noChangeArrowheads="1"/>
          </p:cNvSpPr>
          <p:nvPr/>
        </p:nvSpPr>
        <p:spPr bwMode="auto">
          <a:xfrm>
            <a:off x="9021121" y="5974179"/>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93" name="Oval 124"/>
          <p:cNvSpPr>
            <a:spLocks noChangeArrowheads="1"/>
          </p:cNvSpPr>
          <p:nvPr/>
        </p:nvSpPr>
        <p:spPr bwMode="auto">
          <a:xfrm>
            <a:off x="9014896" y="1825061"/>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94" name="Oval 124"/>
          <p:cNvSpPr>
            <a:spLocks noChangeArrowheads="1"/>
          </p:cNvSpPr>
          <p:nvPr/>
        </p:nvSpPr>
        <p:spPr bwMode="auto">
          <a:xfrm>
            <a:off x="9023956" y="2730921"/>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96" name="Oval 124"/>
          <p:cNvSpPr>
            <a:spLocks noChangeArrowheads="1"/>
          </p:cNvSpPr>
          <p:nvPr/>
        </p:nvSpPr>
        <p:spPr bwMode="auto">
          <a:xfrm>
            <a:off x="8999538" y="1825587"/>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108" name="Oval 124"/>
          <p:cNvSpPr>
            <a:spLocks noChangeArrowheads="1"/>
          </p:cNvSpPr>
          <p:nvPr/>
        </p:nvSpPr>
        <p:spPr bwMode="auto">
          <a:xfrm>
            <a:off x="9019100" y="5494754"/>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
        <p:nvSpPr>
          <p:cNvPr id="91" name="Oval 124"/>
          <p:cNvSpPr>
            <a:spLocks noChangeArrowheads="1"/>
          </p:cNvSpPr>
          <p:nvPr/>
        </p:nvSpPr>
        <p:spPr bwMode="auto">
          <a:xfrm>
            <a:off x="9019100" y="3180855"/>
            <a:ext cx="268287" cy="252413"/>
          </a:xfrm>
          <a:prstGeom prst="ellipse">
            <a:avLst/>
          </a:prstGeom>
          <a:solidFill>
            <a:srgbClr val="E0C000"/>
          </a:solidFill>
          <a:ln>
            <a:noFill/>
          </a:ln>
          <a:extLst>
            <a:ext uri="{91240B29-F687-4f45-9708-019B960494DF}">
              <a14:hiddenLine xmlns:a14="http://schemas.microsoft.com/office/drawing/2010/main" w="9525">
                <a:solidFill>
                  <a:srgbClr val="000000"/>
                </a:solidFill>
                <a:round/>
                <a:headEnd/>
                <a:tailEnd/>
              </a14:hiddenLine>
            </a:ext>
          </a:extLst>
        </p:spPr>
        <p:txBody>
          <a:bodyPr wrap="none" lIns="104306" tIns="52153" rIns="104306" bIns="52153" anchor="ctr"/>
          <a:lstStyle/>
          <a:p>
            <a:endParaRPr lang="en-GB" dirty="0"/>
          </a:p>
        </p:txBody>
      </p:sp>
    </p:spTree>
    <p:extLst>
      <p:ext uri="{BB962C8B-B14F-4D97-AF65-F5344CB8AC3E}">
        <p14:creationId xmlns:p14="http://schemas.microsoft.com/office/powerpoint/2010/main" val="280625839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177652" y="307898"/>
            <a:ext cx="10065444" cy="127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800" b="1" u="sng" dirty="0" smtClean="0">
                <a:solidFill>
                  <a:srgbClr val="7DC242"/>
                </a:solidFill>
                <a:latin typeface="Arial" charset="0"/>
              </a:rPr>
              <a:t>Growth in spending power dips to lowest level since October 2014</a:t>
            </a:r>
          </a:p>
        </p:txBody>
      </p:sp>
      <p:sp>
        <p:nvSpPr>
          <p:cNvPr id="8195"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8196" name="Rectangle 4"/>
          <p:cNvSpPr>
            <a:spLocks noChangeArrowheads="1"/>
          </p:cNvSpPr>
          <p:nvPr/>
        </p:nvSpPr>
        <p:spPr bwMode="auto">
          <a:xfrm>
            <a:off x="186441" y="2199857"/>
            <a:ext cx="4872227" cy="41064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chemeClr val="hlink"/>
                </a:solidFill>
                <a:latin typeface="Arial" charset="0"/>
              </a:rPr>
              <a:t>• </a:t>
            </a:r>
            <a:r>
              <a:rPr lang="en-US" sz="1400" b="1" dirty="0">
                <a:solidFill>
                  <a:schemeClr val="hlink"/>
                </a:solidFill>
                <a:latin typeface="Arial" charset="0"/>
              </a:rPr>
              <a:t>A</a:t>
            </a:r>
            <a:r>
              <a:rPr lang="en-US" sz="1400" b="1" dirty="0" smtClean="0">
                <a:solidFill>
                  <a:schemeClr val="hlink"/>
                </a:solidFill>
                <a:latin typeface="Arial" charset="0"/>
              </a:rPr>
              <a:t>verage household discretionary incomes excluding bonuses were 5.4% higher in July 2016 compared  with the same period in 2015. This represents a further slowing in growth, which now stands at its lowest level since October 2014.   </a:t>
            </a:r>
          </a:p>
          <a:p>
            <a:pPr algn="just" eaLnBrk="1" hangingPunct="1"/>
            <a:endParaRPr lang="en-US" sz="1100" b="1" dirty="0">
              <a:solidFill>
                <a:schemeClr val="hlink"/>
              </a:solidFill>
              <a:latin typeface="Arial" charset="0"/>
            </a:endParaRPr>
          </a:p>
          <a:p>
            <a:pPr algn="just" eaLnBrk="1" hangingPunct="1"/>
            <a:r>
              <a:rPr lang="en-US" sz="1400" b="1" dirty="0">
                <a:solidFill>
                  <a:schemeClr val="hlink"/>
                </a:solidFill>
                <a:latin typeface="Arial" charset="0"/>
              </a:rPr>
              <a:t>• </a:t>
            </a:r>
            <a:r>
              <a:rPr lang="en-US" sz="1400" b="1" dirty="0" smtClean="0">
                <a:solidFill>
                  <a:schemeClr val="hlink"/>
                </a:solidFill>
                <a:latin typeface="Arial" charset="0"/>
              </a:rPr>
              <a:t>However, in pound terms, annual growth remains  in double digits, the 21</a:t>
            </a:r>
            <a:r>
              <a:rPr lang="en-US" sz="1400" b="1" baseline="30000" dirty="0" smtClean="0">
                <a:solidFill>
                  <a:schemeClr val="hlink"/>
                </a:solidFill>
                <a:latin typeface="Arial" charset="0"/>
              </a:rPr>
              <a:t>st</a:t>
            </a:r>
            <a:r>
              <a:rPr lang="en-US" sz="1400" b="1" dirty="0" smtClean="0">
                <a:solidFill>
                  <a:schemeClr val="hlink"/>
                </a:solidFill>
                <a:latin typeface="Arial" charset="0"/>
              </a:rPr>
              <a:t> consecutive month of increases over the £10 a week level. </a:t>
            </a:r>
          </a:p>
          <a:p>
            <a:pPr algn="just" eaLnBrk="1" hangingPunct="1"/>
            <a:endParaRPr lang="en-US" sz="1100" b="1" dirty="0" smtClean="0">
              <a:solidFill>
                <a:schemeClr val="hlink"/>
              </a:solidFill>
              <a:latin typeface="Arial" charset="0"/>
            </a:endParaRPr>
          </a:p>
          <a:p>
            <a:pPr algn="just" eaLnBrk="1" hangingPunct="1"/>
            <a:r>
              <a:rPr lang="en-US" sz="1400" b="1" dirty="0" smtClean="0">
                <a:solidFill>
                  <a:schemeClr val="hlink"/>
                </a:solidFill>
                <a:latin typeface="Arial" charset="0"/>
              </a:rPr>
              <a:t>• July continued the trends across the Income </a:t>
            </a:r>
            <a:r>
              <a:rPr lang="en-US" sz="1400" b="1" dirty="0">
                <a:solidFill>
                  <a:schemeClr val="hlink"/>
                </a:solidFill>
                <a:latin typeface="Arial" charset="0"/>
              </a:rPr>
              <a:t>T</a:t>
            </a:r>
            <a:r>
              <a:rPr lang="en-US" sz="1400" b="1" dirty="0" smtClean="0">
                <a:solidFill>
                  <a:schemeClr val="hlink"/>
                </a:solidFill>
                <a:latin typeface="Arial" charset="0"/>
              </a:rPr>
              <a:t>racker seen in recent months. Whilst the latest </a:t>
            </a:r>
            <a:r>
              <a:rPr lang="en-US" sz="1400" b="1" dirty="0" err="1" smtClean="0">
                <a:solidFill>
                  <a:schemeClr val="hlink"/>
                </a:solidFill>
                <a:latin typeface="Arial" charset="0"/>
              </a:rPr>
              <a:t>labour</a:t>
            </a:r>
            <a:r>
              <a:rPr lang="en-US" sz="1400" b="1" dirty="0" smtClean="0">
                <a:solidFill>
                  <a:schemeClr val="hlink"/>
                </a:solidFill>
                <a:latin typeface="Arial" charset="0"/>
              </a:rPr>
              <a:t> market data showed that unemployment across the UK remains at the lowest level in over a decade, inflation continued to edge up in July.   </a:t>
            </a:r>
          </a:p>
          <a:p>
            <a:pPr algn="just" eaLnBrk="1" hangingPunct="1"/>
            <a:endParaRPr lang="en-US" sz="1400" b="1" dirty="0">
              <a:solidFill>
                <a:schemeClr val="hlink"/>
              </a:solidFill>
              <a:latin typeface="Arial" charset="0"/>
            </a:endParaRPr>
          </a:p>
          <a:p>
            <a:pPr algn="just" eaLnBrk="1" hangingPunct="1"/>
            <a:r>
              <a:rPr lang="en-US" sz="1400" b="1" dirty="0" smtClean="0">
                <a:solidFill>
                  <a:schemeClr val="hlink"/>
                </a:solidFill>
                <a:latin typeface="Arial" charset="0"/>
              </a:rPr>
              <a:t>• At the same time, wage growth, whilst remaining well above the rate of inflation, doesn’t appear to have received a major boost from the National Living Wage. </a:t>
            </a:r>
          </a:p>
        </p:txBody>
      </p:sp>
      <p:sp>
        <p:nvSpPr>
          <p:cNvPr id="8197"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Income Tracker Trends</a:t>
            </a:r>
            <a:endParaRPr lang="en-GB" sz="5000" b="1" u="sng" dirty="0">
              <a:solidFill>
                <a:srgbClr val="62B030"/>
              </a:solidFill>
              <a:latin typeface="Arial" charset="0"/>
            </a:endParaRPr>
          </a:p>
        </p:txBody>
      </p:sp>
      <p:sp>
        <p:nvSpPr>
          <p:cNvPr id="8200" name="Rectangle 13"/>
          <p:cNvSpPr>
            <a:spLocks noChangeArrowheads="1"/>
          </p:cNvSpPr>
          <p:nvPr/>
        </p:nvSpPr>
        <p:spPr bwMode="auto">
          <a:xfrm>
            <a:off x="5659437" y="1761927"/>
            <a:ext cx="4295775"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a:latin typeface="Arial" charset="0"/>
              </a:rPr>
              <a:t>Year-on-year change in Asda income </a:t>
            </a:r>
            <a:r>
              <a:rPr lang="en-US" sz="1200" b="1" dirty="0" smtClean="0">
                <a:latin typeface="Arial" charset="0"/>
              </a:rPr>
              <a:t>tracker</a:t>
            </a:r>
            <a:r>
              <a:rPr lang="en-US" sz="1200" b="1" dirty="0">
                <a:latin typeface="Arial" charset="0"/>
              </a:rPr>
              <a:t>, £</a:t>
            </a:r>
          </a:p>
        </p:txBody>
      </p:sp>
      <p:sp>
        <p:nvSpPr>
          <p:cNvPr id="11" name="Text Box 14"/>
          <p:cNvSpPr txBox="1">
            <a:spLocks noChangeArrowheads="1"/>
          </p:cNvSpPr>
          <p:nvPr/>
        </p:nvSpPr>
        <p:spPr bwMode="auto">
          <a:xfrm>
            <a:off x="177653" y="1540119"/>
            <a:ext cx="5097463"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a:solidFill>
                  <a:srgbClr val="003C16"/>
                </a:solidFill>
                <a:latin typeface="Arial" charset="0"/>
              </a:rPr>
              <a:t>The Asda Income Tracker was </a:t>
            </a:r>
            <a:r>
              <a:rPr lang="en-US" sz="1700" b="1" dirty="0" smtClean="0">
                <a:solidFill>
                  <a:srgbClr val="003C16"/>
                </a:solidFill>
                <a:latin typeface="Arial" charset="0"/>
              </a:rPr>
              <a:t>£10 a week higher in July 2016 than a year before</a:t>
            </a:r>
            <a:endParaRPr lang="en-US" sz="1700" b="1" dirty="0">
              <a:solidFill>
                <a:srgbClr val="003C16"/>
              </a:solidFill>
              <a:latin typeface="Arial" charset="0"/>
            </a:endParaRPr>
          </a:p>
        </p:txBody>
      </p:sp>
      <p:graphicFrame>
        <p:nvGraphicFramePr>
          <p:cNvPr id="2" name="Chart 1"/>
          <p:cNvGraphicFramePr/>
          <p:nvPr>
            <p:extLst>
              <p:ext uri="{D42A27DB-BD31-4B8C-83A1-F6EECF244321}">
                <p14:modId xmlns:p14="http://schemas.microsoft.com/office/powerpoint/2010/main" val="3882293515"/>
              </p:ext>
            </p:extLst>
          </p:nvPr>
        </p:nvGraphicFramePr>
        <p:xfrm>
          <a:off x="5275263" y="2031946"/>
          <a:ext cx="5240337" cy="4556997"/>
        </p:xfrm>
        <a:graphic>
          <a:graphicData uri="http://schemas.openxmlformats.org/drawingml/2006/chart">
            <c:chart xmlns:c="http://schemas.openxmlformats.org/drawingml/2006/chart" xmlns:r="http://schemas.openxmlformats.org/officeDocument/2006/relationships" r:id="rId3"/>
          </a:graphicData>
        </a:graphic>
      </p:graphicFrame>
      <p:sp>
        <p:nvSpPr>
          <p:cNvPr id="10"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7</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9219" name="Rectangle 3"/>
          <p:cNvSpPr>
            <a:spLocks noChangeArrowheads="1"/>
          </p:cNvSpPr>
          <p:nvPr/>
        </p:nvSpPr>
        <p:spPr bwMode="auto">
          <a:xfrm>
            <a:off x="177801" y="2461615"/>
            <a:ext cx="4494212" cy="44141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smtClean="0">
                <a:solidFill>
                  <a:srgbClr val="7BC23E"/>
                </a:solidFill>
                <a:latin typeface="Arial" charset="0"/>
              </a:rPr>
              <a:t>• The average UK household had £202 a week of discretionary income in July 2016, up from £192 at the same point a year ago.</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Net income growth slowed marginally in the latest month as data continue to suggest that the National Living Wage hasn’t supported any further increases in wage growth in recent months. </a:t>
            </a:r>
          </a:p>
          <a:p>
            <a:pPr algn="just" eaLnBrk="1" hangingPunct="1"/>
            <a:endParaRPr lang="en-US" sz="1400" b="1" dirty="0">
              <a:solidFill>
                <a:srgbClr val="FF0000"/>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The main pressure on household incomes in July came from a rise in essential item inflation, which rose into positive territory for the first time since March. </a:t>
            </a:r>
          </a:p>
          <a:p>
            <a:pPr algn="just" eaLnBrk="1" hangingPunct="1"/>
            <a:endParaRPr lang="en-US" sz="1400" b="1" dirty="0">
              <a:solidFill>
                <a:srgbClr val="FF0000"/>
              </a:solidFill>
              <a:latin typeface="Arial" charset="0"/>
            </a:endParaRPr>
          </a:p>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Given that both regular and total pay growth stand at similar levels, annual growth including bonuses is only marginally below the headline rate at 5.1%. </a:t>
            </a:r>
            <a:endParaRPr lang="en-US" sz="1400" b="1" dirty="0">
              <a:solidFill>
                <a:srgbClr val="7BC23E"/>
              </a:solidFill>
              <a:latin typeface="Arial" charset="0"/>
            </a:endParaRPr>
          </a:p>
          <a:p>
            <a:pPr algn="just" eaLnBrk="1" hangingPunct="1"/>
            <a:endParaRPr lang="en-US" sz="1400" b="1" dirty="0">
              <a:solidFill>
                <a:srgbClr val="7BC23E"/>
              </a:solidFill>
              <a:latin typeface="Arial" charset="0"/>
            </a:endParaRPr>
          </a:p>
          <a:p>
            <a:pPr algn="just" eaLnBrk="1" hangingPunct="1"/>
            <a:endParaRPr lang="en-US" sz="1400" b="1" dirty="0">
              <a:solidFill>
                <a:srgbClr val="FF0000"/>
              </a:solidFill>
              <a:latin typeface="Arial" charset="0"/>
            </a:endParaRPr>
          </a:p>
        </p:txBody>
      </p:sp>
      <p:sp>
        <p:nvSpPr>
          <p:cNvPr id="9223" name="Rectangle 13"/>
          <p:cNvSpPr>
            <a:spLocks noChangeArrowheads="1"/>
          </p:cNvSpPr>
          <p:nvPr/>
        </p:nvSpPr>
        <p:spPr bwMode="auto">
          <a:xfrm>
            <a:off x="6642844" y="1617663"/>
            <a:ext cx="3600399" cy="47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r>
              <a:rPr lang="en-US" sz="1200" b="1" dirty="0" smtClean="0">
                <a:latin typeface="Arial" charset="0"/>
              </a:rPr>
              <a:t>Contributions to annual change in the Income Tracker (excluding bonuses), July 2016</a:t>
            </a:r>
            <a:endParaRPr lang="en-US" sz="1200" b="1" dirty="0">
              <a:latin typeface="Arial" charset="0"/>
            </a:endParaRPr>
          </a:p>
        </p:txBody>
      </p:sp>
      <p:sp>
        <p:nvSpPr>
          <p:cNvPr id="9225" name="Rectangle 2"/>
          <p:cNvSpPr>
            <a:spLocks noChangeArrowheads="1"/>
          </p:cNvSpPr>
          <p:nvPr/>
        </p:nvSpPr>
        <p:spPr bwMode="auto">
          <a:xfrm>
            <a:off x="177800" y="345515"/>
            <a:ext cx="10337800" cy="1244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700" b="1" u="sng" dirty="0" smtClean="0">
                <a:solidFill>
                  <a:srgbClr val="7DC242"/>
                </a:solidFill>
                <a:latin typeface="Arial" charset="0"/>
              </a:rPr>
              <a:t>Spending power growth falls as essential item inflation turns positive</a:t>
            </a:r>
            <a:endParaRPr lang="en-GB" sz="3700" b="1" u="sng" dirty="0">
              <a:solidFill>
                <a:srgbClr val="7DC242"/>
              </a:solidFill>
              <a:latin typeface="Arial" charset="0"/>
            </a:endParaRPr>
          </a:p>
        </p:txBody>
      </p:sp>
      <p:graphicFrame>
        <p:nvGraphicFramePr>
          <p:cNvPr id="2" name="Chart 1"/>
          <p:cNvGraphicFramePr/>
          <p:nvPr>
            <p:extLst>
              <p:ext uri="{D42A27DB-BD31-4B8C-83A1-F6EECF244321}">
                <p14:modId xmlns:p14="http://schemas.microsoft.com/office/powerpoint/2010/main" val="3073174650"/>
              </p:ext>
            </p:extLst>
          </p:nvPr>
        </p:nvGraphicFramePr>
        <p:xfrm>
          <a:off x="5202684" y="2073275"/>
          <a:ext cx="5312916" cy="4587675"/>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smtClean="0">
                <a:solidFill>
                  <a:schemeClr val="bg2"/>
                </a:solidFill>
                <a:latin typeface="Arial" charset="0"/>
              </a:rPr>
              <a:t>Income Tracker Trends</a:t>
            </a:r>
            <a:endParaRPr lang="en-GB" sz="5000" b="1" u="sng" dirty="0">
              <a:solidFill>
                <a:srgbClr val="62B030"/>
              </a:solidFill>
              <a:latin typeface="Arial" charset="0"/>
            </a:endParaRPr>
          </a:p>
        </p:txBody>
      </p:sp>
      <p:sp>
        <p:nvSpPr>
          <p:cNvPr id="13"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8</a:t>
            </a:fld>
            <a:endParaRPr lang="en-GB" dirty="0"/>
          </a:p>
        </p:txBody>
      </p:sp>
      <p:sp>
        <p:nvSpPr>
          <p:cNvPr id="11" name="Text Box 14"/>
          <p:cNvSpPr txBox="1">
            <a:spLocks noChangeArrowheads="1"/>
          </p:cNvSpPr>
          <p:nvPr/>
        </p:nvSpPr>
        <p:spPr bwMode="auto">
          <a:xfrm>
            <a:off x="177800" y="1717675"/>
            <a:ext cx="5097463"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lvl1pPr>
              <a:defRPr sz="2700">
                <a:solidFill>
                  <a:schemeClr val="tx1"/>
                </a:solidFill>
                <a:latin typeface="Times" pitchFamily="18" charset="0"/>
              </a:defRPr>
            </a:lvl1pPr>
            <a:lvl2pPr marL="742950" indent="-285750">
              <a:defRPr sz="2700">
                <a:solidFill>
                  <a:schemeClr val="tx1"/>
                </a:solidFill>
                <a:latin typeface="Times" pitchFamily="18" charset="0"/>
              </a:defRPr>
            </a:lvl2pPr>
            <a:lvl3pPr marL="1143000" indent="-228600">
              <a:defRPr sz="2700">
                <a:solidFill>
                  <a:schemeClr val="tx1"/>
                </a:solidFill>
                <a:latin typeface="Times" pitchFamily="18" charset="0"/>
              </a:defRPr>
            </a:lvl3pPr>
            <a:lvl4pPr marL="1600200" indent="-228600">
              <a:defRPr sz="2700">
                <a:solidFill>
                  <a:schemeClr val="tx1"/>
                </a:solidFill>
                <a:latin typeface="Times" pitchFamily="18" charset="0"/>
              </a:defRPr>
            </a:lvl4pPr>
            <a:lvl5pPr marL="2057400" indent="-228600">
              <a:defRPr sz="2700">
                <a:solidFill>
                  <a:schemeClr val="tx1"/>
                </a:solidFill>
                <a:latin typeface="Times" pitchFamily="18" charset="0"/>
              </a:defRPr>
            </a:lvl5pPr>
            <a:lvl6pPr marL="2514600" indent="-228600" eaLnBrk="0" fontAlgn="base" hangingPunct="0">
              <a:spcBef>
                <a:spcPct val="0"/>
              </a:spcBef>
              <a:spcAft>
                <a:spcPct val="0"/>
              </a:spcAft>
              <a:defRPr sz="2700">
                <a:solidFill>
                  <a:schemeClr val="tx1"/>
                </a:solidFill>
                <a:latin typeface="Times" pitchFamily="18" charset="0"/>
              </a:defRPr>
            </a:lvl6pPr>
            <a:lvl7pPr marL="2971800" indent="-228600" eaLnBrk="0" fontAlgn="base" hangingPunct="0">
              <a:spcBef>
                <a:spcPct val="0"/>
              </a:spcBef>
              <a:spcAft>
                <a:spcPct val="0"/>
              </a:spcAft>
              <a:defRPr sz="2700">
                <a:solidFill>
                  <a:schemeClr val="tx1"/>
                </a:solidFill>
                <a:latin typeface="Times" pitchFamily="18" charset="0"/>
              </a:defRPr>
            </a:lvl7pPr>
            <a:lvl8pPr marL="3429000" indent="-228600" eaLnBrk="0" fontAlgn="base" hangingPunct="0">
              <a:spcBef>
                <a:spcPct val="0"/>
              </a:spcBef>
              <a:spcAft>
                <a:spcPct val="0"/>
              </a:spcAft>
              <a:defRPr sz="2700">
                <a:solidFill>
                  <a:schemeClr val="tx1"/>
                </a:solidFill>
                <a:latin typeface="Times" pitchFamily="18" charset="0"/>
              </a:defRPr>
            </a:lvl8pPr>
            <a:lvl9pPr marL="3886200" indent="-228600" eaLnBrk="0" fontAlgn="base" hangingPunct="0">
              <a:spcBef>
                <a:spcPct val="0"/>
              </a:spcBef>
              <a:spcAft>
                <a:spcPct val="0"/>
              </a:spcAft>
              <a:defRPr sz="2700">
                <a:solidFill>
                  <a:schemeClr val="tx1"/>
                </a:solidFill>
                <a:latin typeface="Times" pitchFamily="18" charset="0"/>
              </a:defRPr>
            </a:lvl9pPr>
          </a:lstStyle>
          <a:p>
            <a:pPr>
              <a:spcBef>
                <a:spcPct val="50000"/>
              </a:spcBef>
            </a:pPr>
            <a:r>
              <a:rPr lang="en-US" sz="1700" b="1" dirty="0">
                <a:solidFill>
                  <a:srgbClr val="003C16"/>
                </a:solidFill>
                <a:latin typeface="Arial" charset="0"/>
              </a:rPr>
              <a:t>The Asda Income Tracker was £</a:t>
            </a:r>
            <a:r>
              <a:rPr lang="en-US" sz="1700" b="1" dirty="0" smtClean="0">
                <a:solidFill>
                  <a:srgbClr val="003C16"/>
                </a:solidFill>
                <a:latin typeface="Arial" charset="0"/>
              </a:rPr>
              <a:t>10 </a:t>
            </a:r>
            <a:r>
              <a:rPr lang="en-US" sz="1700" b="1" dirty="0">
                <a:solidFill>
                  <a:srgbClr val="003C16"/>
                </a:solidFill>
                <a:latin typeface="Arial" charset="0"/>
              </a:rPr>
              <a:t>a week higher in </a:t>
            </a:r>
            <a:r>
              <a:rPr lang="en-US" sz="1700" b="1" dirty="0" smtClean="0">
                <a:solidFill>
                  <a:srgbClr val="003C16"/>
                </a:solidFill>
                <a:latin typeface="Arial" charset="0"/>
              </a:rPr>
              <a:t>July 2016 than </a:t>
            </a:r>
            <a:r>
              <a:rPr lang="en-US" sz="1700" b="1" dirty="0">
                <a:solidFill>
                  <a:srgbClr val="003C16"/>
                </a:solidFill>
                <a:latin typeface="Arial" charset="0"/>
              </a:rPr>
              <a:t>a year before</a:t>
            </a:r>
          </a:p>
        </p:txBody>
      </p:sp>
    </p:spTree>
    <p:extLst>
      <p:ext uri="{BB962C8B-B14F-4D97-AF65-F5344CB8AC3E}">
        <p14:creationId xmlns:p14="http://schemas.microsoft.com/office/powerpoint/2010/main" val="395113014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188484" y="90426"/>
            <a:ext cx="9433047" cy="1213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eaLnBrk="1" hangingPunct="1"/>
            <a:r>
              <a:rPr lang="en-GB" sz="3600" b="1" u="sng" dirty="0" smtClean="0">
                <a:solidFill>
                  <a:srgbClr val="7BC23E"/>
                </a:solidFill>
                <a:latin typeface="Arial" charset="0"/>
              </a:rPr>
              <a:t>Headline inflation hits highest level since November 2014 </a:t>
            </a:r>
            <a:endParaRPr lang="en-GB" sz="3600" b="1" u="sng" dirty="0">
              <a:solidFill>
                <a:srgbClr val="7BC23E"/>
              </a:solidFill>
              <a:latin typeface="Arial" charset="0"/>
            </a:endParaRPr>
          </a:p>
        </p:txBody>
      </p:sp>
      <p:sp>
        <p:nvSpPr>
          <p:cNvPr id="10243" name="Rectangle 3"/>
          <p:cNvSpPr>
            <a:spLocks noChangeArrowheads="1"/>
          </p:cNvSpPr>
          <p:nvPr/>
        </p:nvSpPr>
        <p:spPr bwMode="auto">
          <a:xfrm>
            <a:off x="4672013" y="1812925"/>
            <a:ext cx="211137"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104306" tIns="52153" rIns="104306" bIns="52153">
            <a:spAutoFit/>
          </a:bodyPr>
          <a:lstStyle/>
          <a:p>
            <a:endParaRPr lang="en-GB" dirty="0"/>
          </a:p>
        </p:txBody>
      </p:sp>
      <p:sp>
        <p:nvSpPr>
          <p:cNvPr id="10244" name="Rectangle 4"/>
          <p:cNvSpPr>
            <a:spLocks noChangeArrowheads="1"/>
          </p:cNvSpPr>
          <p:nvPr/>
        </p:nvSpPr>
        <p:spPr bwMode="auto">
          <a:xfrm>
            <a:off x="186441" y="2002314"/>
            <a:ext cx="4696709" cy="4845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p>
            <a:pPr algn="just" eaLnBrk="1" hangingPunct="1"/>
            <a:r>
              <a:rPr lang="en-US" sz="1400" b="1" dirty="0">
                <a:solidFill>
                  <a:srgbClr val="7BC23E"/>
                </a:solidFill>
                <a:latin typeface="Arial" charset="0"/>
              </a:rPr>
              <a:t>• </a:t>
            </a:r>
            <a:r>
              <a:rPr lang="en-US" sz="1400" b="1" dirty="0" smtClean="0">
                <a:solidFill>
                  <a:srgbClr val="7BC23E"/>
                </a:solidFill>
                <a:latin typeface="Arial" charset="0"/>
              </a:rPr>
              <a:t>Annual consumer price inflation rose to 0.6% in July, up slightly from the 0.5% recorded in June and the highest level since November 2014.  </a:t>
            </a:r>
          </a:p>
          <a:p>
            <a:pPr algn="just" eaLnBrk="1" hangingPunct="1"/>
            <a:endParaRPr lang="en-US" sz="1400" b="1" dirty="0">
              <a:solidFill>
                <a:srgbClr val="7BC23E"/>
              </a:solidFill>
              <a:latin typeface="Arial" charset="0"/>
            </a:endParaRPr>
          </a:p>
          <a:p>
            <a:pPr algn="just" eaLnBrk="1" hangingPunct="1"/>
            <a:r>
              <a:rPr lang="en-US" sz="1400" b="1" dirty="0">
                <a:solidFill>
                  <a:srgbClr val="7BC23E"/>
                </a:solidFill>
                <a:latin typeface="Arial" charset="0"/>
              </a:rPr>
              <a:t>• </a:t>
            </a:r>
            <a:r>
              <a:rPr lang="en-GB" sz="1400" b="1" dirty="0" smtClean="0">
                <a:solidFill>
                  <a:srgbClr val="7BC23E"/>
                </a:solidFill>
                <a:latin typeface="Arial" charset="0"/>
              </a:rPr>
              <a:t>Still, inflation remains some way off of the Bank of England’s central 2% target and essential item inflation, whilst now in positive territory, still stands at the near-zero level of 0.1% in July.  </a:t>
            </a:r>
          </a:p>
          <a:p>
            <a:pPr algn="just" eaLnBrk="1" hangingPunct="1"/>
            <a:endParaRPr lang="en-GB" sz="1400" b="1" dirty="0">
              <a:solidFill>
                <a:srgbClr val="7BC23E"/>
              </a:solidFill>
              <a:latin typeface="Arial" charset="0"/>
            </a:endParaRPr>
          </a:p>
          <a:p>
            <a:pPr algn="just" eaLnBrk="1" hangingPunct="1"/>
            <a:r>
              <a:rPr lang="en-US" sz="1400" b="1" dirty="0">
                <a:solidFill>
                  <a:srgbClr val="7BC23E"/>
                </a:solidFill>
                <a:latin typeface="Arial" charset="0"/>
              </a:rPr>
              <a:t>• </a:t>
            </a:r>
            <a:r>
              <a:rPr lang="en-GB" sz="1400" b="1" dirty="0" smtClean="0">
                <a:solidFill>
                  <a:srgbClr val="7BC23E"/>
                </a:solidFill>
                <a:latin typeface="Arial" charset="0"/>
              </a:rPr>
              <a:t>However, with sterling having fallen sharply against a range of key trading currencies following the outcome of the UK’s referendum on EU membership, higher import prices are likely to place upward pressure on inflation as we move into 2017. </a:t>
            </a:r>
          </a:p>
          <a:p>
            <a:pPr algn="just" eaLnBrk="1" hangingPunct="1"/>
            <a:endParaRPr lang="en-US" sz="1400" b="1" dirty="0">
              <a:solidFill>
                <a:srgbClr val="FF0000"/>
              </a:solidFill>
              <a:latin typeface="Arial" charset="0"/>
            </a:endParaRPr>
          </a:p>
          <a:p>
            <a:pPr algn="just" eaLnBrk="1" hangingPunct="1"/>
            <a:r>
              <a:rPr lang="en-US" sz="1400" b="1" dirty="0">
                <a:solidFill>
                  <a:srgbClr val="7BC23E"/>
                </a:solidFill>
                <a:latin typeface="Arial" charset="0"/>
              </a:rPr>
              <a:t>• </a:t>
            </a:r>
            <a:r>
              <a:rPr lang="en-GB" sz="1400" b="1" dirty="0" smtClean="0">
                <a:solidFill>
                  <a:srgbClr val="7BC23E"/>
                </a:solidFill>
                <a:latin typeface="Arial" panose="020B0604020202020204" pitchFamily="34" charset="0"/>
                <a:cs typeface="Arial" panose="020B0604020202020204" pitchFamily="34" charset="0"/>
              </a:rPr>
              <a:t>In fact, the Bank’s latest Quarterly Inflation Report forecasts that CPI inflation will hit 2% in the first half of 2017, notably earlier than forecast before the referendum. </a:t>
            </a:r>
            <a:endParaRPr lang="en-GB" sz="1400" b="1" dirty="0">
              <a:solidFill>
                <a:schemeClr val="hlink"/>
              </a:solidFill>
              <a:latin typeface="Arial" charset="0"/>
            </a:endParaRPr>
          </a:p>
          <a:p>
            <a:pPr algn="just" eaLnBrk="1" hangingPunct="1"/>
            <a:endParaRPr lang="en-US" sz="1400" b="1" dirty="0">
              <a:solidFill>
                <a:schemeClr val="hlink"/>
              </a:solidFill>
              <a:latin typeface="Arial" charset="0"/>
            </a:endParaRPr>
          </a:p>
          <a:p>
            <a:pPr algn="just" eaLnBrk="1" hangingPunct="1"/>
            <a:endParaRPr lang="en-US" sz="1400" b="1" dirty="0">
              <a:solidFill>
                <a:schemeClr val="hlink"/>
              </a:solidFill>
              <a:latin typeface="Arial" charset="0"/>
            </a:endParaRPr>
          </a:p>
          <a:p>
            <a:pPr algn="just" eaLnBrk="1" hangingPunct="1"/>
            <a:endParaRPr lang="en-GB" sz="1400" b="1" dirty="0" smtClean="0">
              <a:solidFill>
                <a:schemeClr val="hlink"/>
              </a:solidFill>
              <a:latin typeface="Arial" charset="0"/>
            </a:endParaRPr>
          </a:p>
        </p:txBody>
      </p:sp>
      <p:sp>
        <p:nvSpPr>
          <p:cNvPr id="10245" name="Rectangle 5"/>
          <p:cNvSpPr>
            <a:spLocks noChangeArrowheads="1"/>
          </p:cNvSpPr>
          <p:nvPr/>
        </p:nvSpPr>
        <p:spPr bwMode="auto">
          <a:xfrm>
            <a:off x="8466138" y="268288"/>
            <a:ext cx="2049462" cy="258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pPr algn="r" eaLnBrk="1" hangingPunct="1"/>
            <a:r>
              <a:rPr lang="en-GB" sz="1000" b="1" dirty="0">
                <a:solidFill>
                  <a:schemeClr val="bg2"/>
                </a:solidFill>
                <a:latin typeface="Arial" charset="0"/>
              </a:rPr>
              <a:t>Cost of living</a:t>
            </a:r>
            <a:endParaRPr lang="en-GB" sz="5000" b="1" u="sng" dirty="0">
              <a:solidFill>
                <a:srgbClr val="62B030"/>
              </a:solidFill>
              <a:latin typeface="Arial" charset="0"/>
            </a:endParaRPr>
          </a:p>
        </p:txBody>
      </p:sp>
      <p:sp>
        <p:nvSpPr>
          <p:cNvPr id="10248" name="Text Box 11"/>
          <p:cNvSpPr txBox="1">
            <a:spLocks noChangeArrowheads="1"/>
          </p:cNvSpPr>
          <p:nvPr/>
        </p:nvSpPr>
        <p:spPr bwMode="auto">
          <a:xfrm>
            <a:off x="186441" y="1303746"/>
            <a:ext cx="4880868" cy="628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04306" tIns="52153" rIns="104306" bIns="52153">
            <a:spAutoFit/>
          </a:bodyPr>
          <a:lstStyle>
            <a:defPPr>
              <a:defRPr lang="en-US"/>
            </a:defPPr>
            <a:lvl1pPr>
              <a:spcBef>
                <a:spcPct val="50000"/>
              </a:spcBef>
              <a:defRPr sz="1700" b="1">
                <a:solidFill>
                  <a:srgbClr val="003C16"/>
                </a:solidFill>
                <a:latin typeface="Arial" charset="0"/>
              </a:defRPr>
            </a:lvl1pPr>
            <a:lvl2pPr marL="742950" indent="-285750"/>
            <a:lvl3pPr marL="1143000" indent="-228600"/>
            <a:lvl4pPr marL="1600200" indent="-228600"/>
            <a:lvl5pPr marL="2057400" indent="-22860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r>
              <a:rPr lang="en-US" dirty="0"/>
              <a:t>Essential item </a:t>
            </a:r>
            <a:r>
              <a:rPr lang="en-US" dirty="0" smtClean="0"/>
              <a:t>inflation returns to positive territory at 0.1%</a:t>
            </a:r>
            <a:endParaRPr lang="en-US" dirty="0"/>
          </a:p>
        </p:txBody>
      </p:sp>
      <p:sp>
        <p:nvSpPr>
          <p:cNvPr id="10249" name="Rectangle 8"/>
          <p:cNvSpPr>
            <a:spLocks noChangeArrowheads="1"/>
          </p:cNvSpPr>
          <p:nvPr/>
        </p:nvSpPr>
        <p:spPr bwMode="auto">
          <a:xfrm>
            <a:off x="5778748" y="1692399"/>
            <a:ext cx="4700587" cy="474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p>
            <a:r>
              <a:rPr lang="en-US" sz="1200" b="1" dirty="0" smtClean="0">
                <a:latin typeface="Arial" charset="0"/>
              </a:rPr>
              <a:t>Annual inflation on the consumer </a:t>
            </a:r>
            <a:r>
              <a:rPr lang="en-US" sz="1200" b="1" dirty="0">
                <a:latin typeface="Arial" charset="0"/>
              </a:rPr>
              <a:t>price index </a:t>
            </a:r>
            <a:r>
              <a:rPr lang="en-US" sz="1200" b="1" dirty="0" smtClean="0">
                <a:latin typeface="Arial" charset="0"/>
              </a:rPr>
              <a:t>(CPI), and essential item annual inflation</a:t>
            </a:r>
            <a:endParaRPr lang="en-US" sz="1200" b="1" dirty="0">
              <a:latin typeface="Arial" charset="0"/>
            </a:endParaRPr>
          </a:p>
        </p:txBody>
      </p:sp>
      <p:sp>
        <p:nvSpPr>
          <p:cNvPr id="11" name="Slide Number Placeholder 1"/>
          <p:cNvSpPr txBox="1">
            <a:spLocks/>
          </p:cNvSpPr>
          <p:nvPr/>
        </p:nvSpPr>
        <p:spPr bwMode="auto">
          <a:xfrm flipH="1">
            <a:off x="18108" y="7115919"/>
            <a:ext cx="336666" cy="274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4306" tIns="52153" rIns="104306" bIns="52153">
            <a:spAutoFit/>
          </a:bodyPr>
          <a:lstStyle>
            <a:defPPr>
              <a:defRPr lang="en-US"/>
            </a:defPPr>
            <a:lvl1pPr>
              <a:spcBef>
                <a:spcPct val="50000"/>
              </a:spcBef>
              <a:defRPr sz="1100" b="1">
                <a:solidFill>
                  <a:schemeClr val="bg2"/>
                </a:solidFill>
              </a:defRPr>
            </a:lvl1pPr>
            <a:lvl2pPr marL="742950" indent="-285750"/>
            <a:lvl3pPr marL="1143000" indent="-228600"/>
            <a:lvl4pPr marL="1600200" indent="-228600"/>
            <a:lvl5pPr marL="2057400" indent="-228600"/>
            <a:lvl6pPr marL="2514600" indent="-228600" defTabSz="914400" eaLnBrk="0" fontAlgn="base" hangingPunct="0">
              <a:spcBef>
                <a:spcPct val="0"/>
              </a:spcBef>
              <a:spcAft>
                <a:spcPct val="0"/>
              </a:spcAft>
            </a:lvl6pPr>
            <a:lvl7pPr marL="2971800" indent="-228600" defTabSz="914400" eaLnBrk="0" fontAlgn="base" hangingPunct="0">
              <a:spcBef>
                <a:spcPct val="0"/>
              </a:spcBef>
              <a:spcAft>
                <a:spcPct val="0"/>
              </a:spcAft>
            </a:lvl7pPr>
            <a:lvl8pPr marL="3429000" indent="-228600" defTabSz="914400" eaLnBrk="0" fontAlgn="base" hangingPunct="0">
              <a:spcBef>
                <a:spcPct val="0"/>
              </a:spcBef>
              <a:spcAft>
                <a:spcPct val="0"/>
              </a:spcAft>
            </a:lvl8pPr>
            <a:lvl9pPr marL="3886200" indent="-228600" defTabSz="914400" eaLnBrk="0" fontAlgn="base" hangingPunct="0">
              <a:spcBef>
                <a:spcPct val="0"/>
              </a:spcBef>
              <a:spcAft>
                <a:spcPct val="0"/>
              </a:spcAft>
            </a:lvl9pPr>
          </a:lstStyle>
          <a:p>
            <a:fld id="{1EC98465-FB45-4F44-BA2F-3E9A5A362761}" type="slidenum">
              <a:rPr lang="en-GB"/>
              <a:pPr/>
              <a:t>9</a:t>
            </a:fld>
            <a:endParaRPr lang="en-GB" dirty="0"/>
          </a:p>
        </p:txBody>
      </p:sp>
      <p:graphicFrame>
        <p:nvGraphicFramePr>
          <p:cNvPr id="2" name="Chart 1"/>
          <p:cNvGraphicFramePr/>
          <p:nvPr>
            <p:extLst>
              <p:ext uri="{D42A27DB-BD31-4B8C-83A1-F6EECF244321}">
                <p14:modId xmlns:p14="http://schemas.microsoft.com/office/powerpoint/2010/main" val="2312275820"/>
              </p:ext>
            </p:extLst>
          </p:nvPr>
        </p:nvGraphicFramePr>
        <p:xfrm>
          <a:off x="5274692" y="2167055"/>
          <a:ext cx="5204643" cy="45156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7496438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7BC23E"/>
      </a:hlink>
      <a:folHlink>
        <a:srgbClr val="99CC00"/>
      </a:folHlink>
    </a:clrScheme>
    <a:fontScheme name="Blank Pre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50116</TotalTime>
  <Words>2754</Words>
  <Application>Microsoft Macintosh PowerPoint</Application>
  <PresentationFormat>Custom</PresentationFormat>
  <Paragraphs>409</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c:creator>
  <cp:lastModifiedBy>Jodie Hitch</cp:lastModifiedBy>
  <cp:revision>3214</cp:revision>
  <cp:lastPrinted>2016-07-20T16:13:49Z</cp:lastPrinted>
  <dcterms:created xsi:type="dcterms:W3CDTF">2010-04-21T08:31:46Z</dcterms:created>
  <dcterms:modified xsi:type="dcterms:W3CDTF">2016-08-26T12:15:19Z</dcterms:modified>
</cp:coreProperties>
</file>