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41" r:id="rId3"/>
    <p:sldId id="323" r:id="rId4"/>
    <p:sldId id="328" r:id="rId5"/>
    <p:sldId id="329" r:id="rId6"/>
    <p:sldId id="330" r:id="rId7"/>
    <p:sldId id="301" r:id="rId8"/>
    <p:sldId id="322" r:id="rId9"/>
    <p:sldId id="334" r:id="rId10"/>
    <p:sldId id="335" r:id="rId11"/>
    <p:sldId id="305" r:id="rId12"/>
    <p:sldId id="287" r:id="rId13"/>
    <p:sldId id="324" r:id="rId14"/>
    <p:sldId id="325" r:id="rId15"/>
    <p:sldId id="326" r:id="rId16"/>
    <p:sldId id="327" r:id="rId17"/>
    <p:sldId id="306" r:id="rId18"/>
    <p:sldId id="307" r:id="rId19"/>
    <p:sldId id="293" r:id="rId20"/>
  </p:sldIdLst>
  <p:sldSz cx="10693400" cy="7561263"/>
  <p:notesSz cx="6797675" cy="9926638"/>
  <p:defaultTextStyle>
    <a:defPPr>
      <a:defRPr lang="en-US"/>
    </a:defPPr>
    <a:lvl1pPr algn="l" rtl="0" eaLnBrk="0" fontAlgn="base" hangingPunct="0">
      <a:spcBef>
        <a:spcPct val="0"/>
      </a:spcBef>
      <a:spcAft>
        <a:spcPct val="0"/>
      </a:spcAft>
      <a:defRPr sz="2700" kern="1200">
        <a:solidFill>
          <a:schemeClr val="tx1"/>
        </a:solidFill>
        <a:latin typeface="Times" pitchFamily="18" charset="0"/>
        <a:ea typeface="+mn-ea"/>
        <a:cs typeface="+mn-cs"/>
      </a:defRPr>
    </a:lvl1pPr>
    <a:lvl2pPr marL="520700" indent="-63500" algn="l" rtl="0" eaLnBrk="0" fontAlgn="base" hangingPunct="0">
      <a:spcBef>
        <a:spcPct val="0"/>
      </a:spcBef>
      <a:spcAft>
        <a:spcPct val="0"/>
      </a:spcAft>
      <a:defRPr sz="2700" kern="1200">
        <a:solidFill>
          <a:schemeClr val="tx1"/>
        </a:solidFill>
        <a:latin typeface="Times" pitchFamily="18" charset="0"/>
        <a:ea typeface="+mn-ea"/>
        <a:cs typeface="+mn-cs"/>
      </a:defRPr>
    </a:lvl2pPr>
    <a:lvl3pPr marL="1042988" indent="-128588" algn="l" rtl="0" eaLnBrk="0" fontAlgn="base" hangingPunct="0">
      <a:spcBef>
        <a:spcPct val="0"/>
      </a:spcBef>
      <a:spcAft>
        <a:spcPct val="0"/>
      </a:spcAft>
      <a:defRPr sz="2700" kern="1200">
        <a:solidFill>
          <a:schemeClr val="tx1"/>
        </a:solidFill>
        <a:latin typeface="Times" pitchFamily="18" charset="0"/>
        <a:ea typeface="+mn-ea"/>
        <a:cs typeface="+mn-cs"/>
      </a:defRPr>
    </a:lvl3pPr>
    <a:lvl4pPr marL="1563688" indent="-192088" algn="l" rtl="0" eaLnBrk="0" fontAlgn="base" hangingPunct="0">
      <a:spcBef>
        <a:spcPct val="0"/>
      </a:spcBef>
      <a:spcAft>
        <a:spcPct val="0"/>
      </a:spcAft>
      <a:defRPr sz="2700" kern="1200">
        <a:solidFill>
          <a:schemeClr val="tx1"/>
        </a:solidFill>
        <a:latin typeface="Times" pitchFamily="18" charset="0"/>
        <a:ea typeface="+mn-ea"/>
        <a:cs typeface="+mn-cs"/>
      </a:defRPr>
    </a:lvl4pPr>
    <a:lvl5pPr marL="2085975" indent="-257175" algn="l" rtl="0" eaLnBrk="0" fontAlgn="base" hangingPunct="0">
      <a:spcBef>
        <a:spcPct val="0"/>
      </a:spcBef>
      <a:spcAft>
        <a:spcPct val="0"/>
      </a:spcAft>
      <a:defRPr sz="2700" kern="1200">
        <a:solidFill>
          <a:schemeClr val="tx1"/>
        </a:solidFill>
        <a:latin typeface="Times" pitchFamily="18" charset="0"/>
        <a:ea typeface="+mn-ea"/>
        <a:cs typeface="+mn-cs"/>
      </a:defRPr>
    </a:lvl5pPr>
    <a:lvl6pPr marL="2286000" algn="l" defTabSz="914400" rtl="0" eaLnBrk="1" latinLnBrk="0" hangingPunct="1">
      <a:defRPr sz="2700" kern="1200">
        <a:solidFill>
          <a:schemeClr val="tx1"/>
        </a:solidFill>
        <a:latin typeface="Times" pitchFamily="18" charset="0"/>
        <a:ea typeface="+mn-ea"/>
        <a:cs typeface="+mn-cs"/>
      </a:defRPr>
    </a:lvl6pPr>
    <a:lvl7pPr marL="2743200" algn="l" defTabSz="914400" rtl="0" eaLnBrk="1" latinLnBrk="0" hangingPunct="1">
      <a:defRPr sz="2700" kern="1200">
        <a:solidFill>
          <a:schemeClr val="tx1"/>
        </a:solidFill>
        <a:latin typeface="Times" pitchFamily="18" charset="0"/>
        <a:ea typeface="+mn-ea"/>
        <a:cs typeface="+mn-cs"/>
      </a:defRPr>
    </a:lvl7pPr>
    <a:lvl8pPr marL="3200400" algn="l" defTabSz="914400" rtl="0" eaLnBrk="1" latinLnBrk="0" hangingPunct="1">
      <a:defRPr sz="2700" kern="1200">
        <a:solidFill>
          <a:schemeClr val="tx1"/>
        </a:solidFill>
        <a:latin typeface="Times" pitchFamily="18" charset="0"/>
        <a:ea typeface="+mn-ea"/>
        <a:cs typeface="+mn-cs"/>
      </a:defRPr>
    </a:lvl8pPr>
    <a:lvl9pPr marL="3657600" algn="l" defTabSz="914400" rtl="0" eaLnBrk="1" latinLnBrk="0" hangingPunct="1">
      <a:defRPr sz="27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794">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23E"/>
    <a:srgbClr val="008000"/>
    <a:srgbClr val="FFCC00"/>
    <a:srgbClr val="0066FF"/>
    <a:srgbClr val="003C16"/>
    <a:srgbClr val="79B43C"/>
    <a:srgbClr val="FF9900"/>
    <a:srgbClr val="FF0000"/>
    <a:srgbClr val="009900"/>
    <a:srgbClr val="E0B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4" autoAdjust="0"/>
  </p:normalViewPr>
  <p:slideViewPr>
    <p:cSldViewPr>
      <p:cViewPr varScale="1">
        <p:scale>
          <a:sx n="119" d="100"/>
          <a:sy n="119" d="100"/>
        </p:scale>
        <p:origin x="-568" y="-112"/>
      </p:cViewPr>
      <p:guideLst>
        <p:guide orient="horz" pos="794"/>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YoY change in Asda Income Tracker excluding bonus</c:v>
                </c:pt>
              </c:strCache>
            </c:strRef>
          </c:tx>
          <c:spPr>
            <a:solidFill>
              <a:srgbClr val="FFCC00"/>
            </a:solidFill>
            <a:ln>
              <a:solidFill>
                <a:schemeClr val="bg1">
                  <a:lumMod val="50000"/>
                </a:schemeClr>
              </a:solidFill>
            </a:ln>
          </c:spPr>
          <c:invertIfNegative val="0"/>
          <c:cat>
            <c:numRef>
              <c:f>Sheet1!$A$2:$A$105</c:f>
              <c:numCache>
                <c:formatCode>mmm\-yy</c:formatCode>
                <c:ptCount val="104"/>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pt idx="103">
                  <c:v>42583.0</c:v>
                </c:pt>
              </c:numCache>
            </c:numRef>
          </c:cat>
          <c:val>
            <c:numRef>
              <c:f>Sheet1!$B$2:$B$105</c:f>
              <c:numCache>
                <c:formatCode>"£"#,##0.0</c:formatCode>
                <c:ptCount val="104"/>
                <c:pt idx="0">
                  <c:v>9.98318753092343</c:v>
                </c:pt>
                <c:pt idx="1">
                  <c:v>10.39162461191552</c:v>
                </c:pt>
                <c:pt idx="2">
                  <c:v>10.74179582788406</c:v>
                </c:pt>
                <c:pt idx="3">
                  <c:v>14.72023388162478</c:v>
                </c:pt>
                <c:pt idx="4">
                  <c:v>13.22897301058907</c:v>
                </c:pt>
                <c:pt idx="5">
                  <c:v>10.78879850859215</c:v>
                </c:pt>
                <c:pt idx="6">
                  <c:v>6.010070646683175</c:v>
                </c:pt>
                <c:pt idx="7">
                  <c:v>4.978125165066501</c:v>
                </c:pt>
                <c:pt idx="8">
                  <c:v>2.318508173438999</c:v>
                </c:pt>
                <c:pt idx="9">
                  <c:v>3.801325010493372</c:v>
                </c:pt>
                <c:pt idx="10">
                  <c:v>6.859308741365851</c:v>
                </c:pt>
                <c:pt idx="11">
                  <c:v>16.278856867299</c:v>
                </c:pt>
                <c:pt idx="12">
                  <c:v>18.43876638174429</c:v>
                </c:pt>
                <c:pt idx="13">
                  <c:v>16.98515878405902</c:v>
                </c:pt>
                <c:pt idx="14">
                  <c:v>18.1360269265154</c:v>
                </c:pt>
                <c:pt idx="15">
                  <c:v>17.13650320923546</c:v>
                </c:pt>
                <c:pt idx="16">
                  <c:v>17.60310955214203</c:v>
                </c:pt>
                <c:pt idx="17">
                  <c:v>20.62231307045073</c:v>
                </c:pt>
                <c:pt idx="18">
                  <c:v>21.77378118031169</c:v>
                </c:pt>
                <c:pt idx="19">
                  <c:v>22.19648301606111</c:v>
                </c:pt>
                <c:pt idx="20">
                  <c:v>24.30970839111313</c:v>
                </c:pt>
                <c:pt idx="21">
                  <c:v>23.6627426342062</c:v>
                </c:pt>
                <c:pt idx="22">
                  <c:v>20.42961515156992</c:v>
                </c:pt>
                <c:pt idx="23">
                  <c:v>11.07061719754449</c:v>
                </c:pt>
                <c:pt idx="24">
                  <c:v>5.721333640438274</c:v>
                </c:pt>
                <c:pt idx="25">
                  <c:v>7.12306058562507</c:v>
                </c:pt>
                <c:pt idx="26">
                  <c:v>5.63111499372468</c:v>
                </c:pt>
                <c:pt idx="27">
                  <c:v>-0.370678851744287</c:v>
                </c:pt>
                <c:pt idx="28">
                  <c:v>-0.0320735063406801</c:v>
                </c:pt>
                <c:pt idx="29">
                  <c:v>-0.946487662339393</c:v>
                </c:pt>
                <c:pt idx="30">
                  <c:v>-0.428590551629611</c:v>
                </c:pt>
                <c:pt idx="31">
                  <c:v>0.436171292291817</c:v>
                </c:pt>
                <c:pt idx="32">
                  <c:v>0.537814429048297</c:v>
                </c:pt>
                <c:pt idx="33">
                  <c:v>-0.0881865905366795</c:v>
                </c:pt>
                <c:pt idx="34">
                  <c:v>-1.254422951758102</c:v>
                </c:pt>
                <c:pt idx="35">
                  <c:v>-4.125060970445076</c:v>
                </c:pt>
                <c:pt idx="36">
                  <c:v>-3.773103697415536</c:v>
                </c:pt>
                <c:pt idx="37">
                  <c:v>-5.377399494101156</c:v>
                </c:pt>
                <c:pt idx="38">
                  <c:v>-5.155037365986799</c:v>
                </c:pt>
                <c:pt idx="39">
                  <c:v>-6.225693958792533</c:v>
                </c:pt>
                <c:pt idx="40">
                  <c:v>-6.77283398511969</c:v>
                </c:pt>
                <c:pt idx="41">
                  <c:v>-6.529835525257624</c:v>
                </c:pt>
                <c:pt idx="42">
                  <c:v>-8.395103915250617</c:v>
                </c:pt>
                <c:pt idx="43">
                  <c:v>-10.33172650226749</c:v>
                </c:pt>
                <c:pt idx="44">
                  <c:v>-12.89819163139697</c:v>
                </c:pt>
                <c:pt idx="45">
                  <c:v>-12.11079578994815</c:v>
                </c:pt>
                <c:pt idx="46" formatCode="&quot;£&quot;#,##0">
                  <c:v>-11.0826595598017</c:v>
                </c:pt>
                <c:pt idx="47">
                  <c:v>-8.712186612495656</c:v>
                </c:pt>
                <c:pt idx="48">
                  <c:v>-8.015219047995515</c:v>
                </c:pt>
                <c:pt idx="49">
                  <c:v>-7.082025017495027</c:v>
                </c:pt>
                <c:pt idx="50">
                  <c:v>-6.929663281466503</c:v>
                </c:pt>
                <c:pt idx="51">
                  <c:v>-1.166058642149437</c:v>
                </c:pt>
                <c:pt idx="52">
                  <c:v>1.950110514788946</c:v>
                </c:pt>
                <c:pt idx="53">
                  <c:v>3.516569586797686</c:v>
                </c:pt>
                <c:pt idx="54">
                  <c:v>4.829805004868774</c:v>
                </c:pt>
                <c:pt idx="55">
                  <c:v>6.32557782924931</c:v>
                </c:pt>
                <c:pt idx="56">
                  <c:v>6.93096010508316</c:v>
                </c:pt>
                <c:pt idx="57">
                  <c:v>4.192399020339565</c:v>
                </c:pt>
                <c:pt idx="58">
                  <c:v>4.056640249524548</c:v>
                </c:pt>
                <c:pt idx="59">
                  <c:v>2.971873675307336</c:v>
                </c:pt>
                <c:pt idx="60">
                  <c:v>2.387259195967658</c:v>
                </c:pt>
                <c:pt idx="61">
                  <c:v>0.466726427846368</c:v>
                </c:pt>
                <c:pt idx="62">
                  <c:v>-0.770392352171655</c:v>
                </c:pt>
                <c:pt idx="63">
                  <c:v>1.364275532659519</c:v>
                </c:pt>
                <c:pt idx="64">
                  <c:v>-0.865678072077969</c:v>
                </c:pt>
                <c:pt idx="65">
                  <c:v>-0.437793249551078</c:v>
                </c:pt>
                <c:pt idx="66" formatCode="&quot;£&quot;#,##0.00">
                  <c:v>-2.023125705795394</c:v>
                </c:pt>
                <c:pt idx="67" formatCode="&quot;£&quot;#,##0.00">
                  <c:v>-3.3037477831366</c:v>
                </c:pt>
                <c:pt idx="68" formatCode="&quot;£&quot;#,##0.00">
                  <c:v>-2.135865367290535</c:v>
                </c:pt>
                <c:pt idx="69" formatCode="&quot;£&quot;#,##0.00">
                  <c:v>0.859962791669204</c:v>
                </c:pt>
                <c:pt idx="70" formatCode="&quot;£&quot;#,##0.00">
                  <c:v>0.345975609031086</c:v>
                </c:pt>
                <c:pt idx="71" formatCode="&quot;£&quot;#,##0.00">
                  <c:v>1.245927641595187</c:v>
                </c:pt>
                <c:pt idx="72" formatCode="&quot;£&quot;#,##0.00">
                  <c:v>3.877980412229647</c:v>
                </c:pt>
                <c:pt idx="73" formatCode="&quot;£&quot;#,##0.00">
                  <c:v>5.876054348322157</c:v>
                </c:pt>
                <c:pt idx="74" formatCode="&quot;£&quot;#,##0.00">
                  <c:v>6.249121003867401</c:v>
                </c:pt>
                <c:pt idx="75" formatCode="&quot;£&quot;#,##0.00">
                  <c:v>3.142062324857704</c:v>
                </c:pt>
                <c:pt idx="76" formatCode="&quot;£&quot;#,##0.00">
                  <c:v>4.231939274441231</c:v>
                </c:pt>
                <c:pt idx="77" formatCode="&quot;£&quot;#,##0.00">
                  <c:v>2.045032434114432</c:v>
                </c:pt>
                <c:pt idx="78" formatCode="&quot;£&quot;#,##0.00">
                  <c:v>4.86416152925193</c:v>
                </c:pt>
                <c:pt idx="79" formatCode="&quot;£&quot;#,##0.00">
                  <c:v>6.21266343586018</c:v>
                </c:pt>
                <c:pt idx="80" formatCode="&quot;£&quot;#,##0.00">
                  <c:v>7.828613470391416</c:v>
                </c:pt>
                <c:pt idx="81" formatCode="&quot;£&quot;#,##0.00">
                  <c:v>8.852333186211012</c:v>
                </c:pt>
                <c:pt idx="82" formatCode="&quot;£&quot;#,##0.00">
                  <c:v>12.4331796402497</c:v>
                </c:pt>
                <c:pt idx="83" formatCode="&quot;£&quot;#,##0.00">
                  <c:v>15.1581070473926</c:v>
                </c:pt>
                <c:pt idx="84" formatCode="&quot;£&quot;#,##0.00">
                  <c:v>15.12731753651343</c:v>
                </c:pt>
                <c:pt idx="85" formatCode="&quot;£&quot;#,##0.00">
                  <c:v>15.99656800600019</c:v>
                </c:pt>
                <c:pt idx="86" formatCode="&quot;£&quot;#,##0.00">
                  <c:v>17.7280902687097</c:v>
                </c:pt>
                <c:pt idx="87" formatCode="&quot;£&quot;#,##0.00">
                  <c:v>17.77116863217435</c:v>
                </c:pt>
                <c:pt idx="88" formatCode="&quot;£&quot;#,##0.00">
                  <c:v>16.93210020284095</c:v>
                </c:pt>
                <c:pt idx="89" formatCode="&quot;£&quot;#,##0.00">
                  <c:v>18.25483120252483</c:v>
                </c:pt>
                <c:pt idx="90" formatCode="&quot;£&quot;#,##0.00">
                  <c:v>17.8414533041643</c:v>
                </c:pt>
                <c:pt idx="91" formatCode="&quot;£&quot;#,##0.00">
                  <c:v>18.26212838752496</c:v>
                </c:pt>
                <c:pt idx="92" formatCode="&quot;£&quot;#,##0.00">
                  <c:v>18.344521483167</c:v>
                </c:pt>
                <c:pt idx="93" formatCode="&quot;£&quot;#,##0.00">
                  <c:v>16.57678203452201</c:v>
                </c:pt>
                <c:pt idx="94" formatCode="&quot;£&quot;#,##0.00">
                  <c:v>13.95711641370491</c:v>
                </c:pt>
                <c:pt idx="95" formatCode="&quot;£&quot;#,##0.00">
                  <c:v>12.3710188364529</c:v>
                </c:pt>
                <c:pt idx="96" formatCode="&quot;£&quot;#,##0.00">
                  <c:v>11.67523069335977</c:v>
                </c:pt>
                <c:pt idx="97" formatCode="&quot;£&quot;#,##0.00">
                  <c:v>12.45788554167297</c:v>
                </c:pt>
                <c:pt idx="98" formatCode="&quot;£&quot;#,##0.00">
                  <c:v>11.33136790807617</c:v>
                </c:pt>
                <c:pt idx="99" formatCode="&quot;£&quot;#,##0.00">
                  <c:v>13.28455723113439</c:v>
                </c:pt>
                <c:pt idx="100" formatCode="&quot;£&quot;#,##0.00">
                  <c:v>13.32064390047185</c:v>
                </c:pt>
                <c:pt idx="101" formatCode="&quot;£&quot;#,##0.00">
                  <c:v>12.25924955143671</c:v>
                </c:pt>
                <c:pt idx="102" formatCode="&quot;£&quot;#,##0.00">
                  <c:v>10.6748132331087</c:v>
                </c:pt>
                <c:pt idx="103" formatCode="&quot;£&quot;#,##0.00">
                  <c:v>10.14340640302072</c:v>
                </c:pt>
              </c:numCache>
            </c:numRef>
          </c:val>
        </c:ser>
        <c:dLbls>
          <c:showLegendKey val="0"/>
          <c:showVal val="0"/>
          <c:showCatName val="0"/>
          <c:showSerName val="0"/>
          <c:showPercent val="0"/>
          <c:showBubbleSize val="0"/>
        </c:dLbls>
        <c:gapWidth val="0"/>
        <c:axId val="-2125569608"/>
        <c:axId val="-2125566184"/>
      </c:barChart>
      <c:dateAx>
        <c:axId val="-2125569608"/>
        <c:scaling>
          <c:orientation val="minMax"/>
          <c:min val="39569.0"/>
        </c:scaling>
        <c:delete val="0"/>
        <c:axPos val="b"/>
        <c:minorGridlines/>
        <c:numFmt formatCode="mmm\-yy" sourceLinked="1"/>
        <c:majorTickMark val="out"/>
        <c:minorTickMark val="none"/>
        <c:tickLblPos val="low"/>
        <c:spPr>
          <a:ln>
            <a:solidFill>
              <a:schemeClr val="tx1"/>
            </a:solidFill>
          </a:ln>
        </c:spPr>
        <c:crossAx val="-2125566184"/>
        <c:crosses val="autoZero"/>
        <c:auto val="1"/>
        <c:lblOffset val="100"/>
        <c:baseTimeUnit val="months"/>
        <c:majorUnit val="3.0"/>
        <c:majorTimeUnit val="months"/>
        <c:minorUnit val="12.0"/>
        <c:minorTimeUnit val="months"/>
      </c:dateAx>
      <c:valAx>
        <c:axId val="-2125566184"/>
        <c:scaling>
          <c:orientation val="minMax"/>
          <c:min val="-15.0"/>
        </c:scaling>
        <c:delete val="0"/>
        <c:axPos val="l"/>
        <c:majorGridlines>
          <c:spPr>
            <a:ln>
              <a:solidFill>
                <a:schemeClr val="bg1">
                  <a:lumMod val="75000"/>
                </a:schemeClr>
              </a:solidFill>
            </a:ln>
          </c:spPr>
        </c:majorGridlines>
        <c:numFmt formatCode="&quot;£&quot;#,##0" sourceLinked="0"/>
        <c:majorTickMark val="out"/>
        <c:minorTickMark val="none"/>
        <c:tickLblPos val="nextTo"/>
        <c:crossAx val="-2125569608"/>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Nov-14</c:v>
                </c:pt>
              </c:strCache>
            </c:strRef>
          </c:tx>
          <c:spPr>
            <a:ln>
              <a:solidFill>
                <a:schemeClr val="tx1">
                  <a:lumMod val="75000"/>
                  <a:lumOff val="25000"/>
                </a:schemeClr>
              </a:solidFill>
            </a:ln>
          </c:spPr>
          <c:invertIfNegative val="0"/>
          <c:dPt>
            <c:idx val="0"/>
            <c:invertIfNegative val="0"/>
            <c:bubble3D val="0"/>
            <c:spPr>
              <a:solidFill>
                <a:srgbClr val="FFCC00"/>
              </a:solidFill>
              <a:ln>
                <a:solidFill>
                  <a:schemeClr val="tx1">
                    <a:lumMod val="75000"/>
                    <a:lumOff val="25000"/>
                  </a:schemeClr>
                </a:solidFill>
              </a:ln>
            </c:spPr>
          </c:dPt>
          <c:dPt>
            <c:idx val="1"/>
            <c:invertIfNegative val="0"/>
            <c:bubble3D val="0"/>
            <c:spPr>
              <a:solidFill>
                <a:srgbClr val="A72120"/>
              </a:solidFill>
              <a:ln>
                <a:solidFill>
                  <a:schemeClr val="tx1">
                    <a:lumMod val="75000"/>
                    <a:lumOff val="25000"/>
                  </a:schemeClr>
                </a:solidFill>
              </a:ln>
            </c:spPr>
          </c:dPt>
          <c:dPt>
            <c:idx val="2"/>
            <c:invertIfNegative val="0"/>
            <c:bubble3D val="0"/>
            <c:spPr>
              <a:solidFill>
                <a:srgbClr val="009900"/>
              </a:solidFill>
              <a:ln>
                <a:solidFill>
                  <a:schemeClr val="tx1">
                    <a:lumMod val="75000"/>
                    <a:lumOff val="25000"/>
                  </a:schemeClr>
                </a:solidFill>
              </a:ln>
            </c:spPr>
          </c:dPt>
          <c:cat>
            <c:strRef>
              <c:f>Sheet1!$A$2:$A$4</c:f>
              <c:strCache>
                <c:ptCount val="3"/>
                <c:pt idx="0">
                  <c:v>Income Tracker</c:v>
                </c:pt>
                <c:pt idx="1">
                  <c:v>Essential spending</c:v>
                </c:pt>
                <c:pt idx="2">
                  <c:v>Net Income</c:v>
                </c:pt>
              </c:strCache>
            </c:strRef>
          </c:cat>
          <c:val>
            <c:numRef>
              <c:f>Sheet1!$B$2:$B$4</c:f>
              <c:numCache>
                <c:formatCode>General</c:formatCode>
                <c:ptCount val="3"/>
                <c:pt idx="0" formatCode="0.00">
                  <c:v>10.14340640302072</c:v>
                </c:pt>
                <c:pt idx="1">
                  <c:v>-2.109788241093327</c:v>
                </c:pt>
                <c:pt idx="2" formatCode="0.00">
                  <c:v>12.25319464411405</c:v>
                </c:pt>
              </c:numCache>
            </c:numRef>
          </c:val>
        </c:ser>
        <c:dLbls>
          <c:showLegendKey val="0"/>
          <c:showVal val="0"/>
          <c:showCatName val="0"/>
          <c:showSerName val="0"/>
          <c:showPercent val="0"/>
          <c:showBubbleSize val="0"/>
        </c:dLbls>
        <c:gapWidth val="150"/>
        <c:axId val="-2125546488"/>
        <c:axId val="-2125542920"/>
      </c:barChart>
      <c:catAx>
        <c:axId val="-2125546488"/>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crossAx val="-2125542920"/>
        <c:crosses val="autoZero"/>
        <c:auto val="1"/>
        <c:lblAlgn val="ctr"/>
        <c:lblOffset val="100"/>
        <c:noMultiLvlLbl val="0"/>
      </c:catAx>
      <c:valAx>
        <c:axId val="-2125542920"/>
        <c:scaling>
          <c:orientation val="minMax"/>
        </c:scaling>
        <c:delete val="0"/>
        <c:axPos val="b"/>
        <c:majorGridlines>
          <c:spPr>
            <a:ln>
              <a:solidFill>
                <a:schemeClr val="bg1">
                  <a:lumMod val="75000"/>
                </a:schemeClr>
              </a:solidFill>
            </a:ln>
          </c:spPr>
        </c:majorGridlines>
        <c:numFmt formatCode="&quot;£&quot;#,##0" sourceLinked="0"/>
        <c:majorTickMark val="out"/>
        <c:minorTickMark val="none"/>
        <c:tickLblPos val="nextTo"/>
        <c:crossAx val="-2125546488"/>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CPI</c:v>
                </c:pt>
              </c:strCache>
            </c:strRef>
          </c:tx>
          <c:spPr>
            <a:ln>
              <a:solidFill>
                <a:srgbClr val="A72120"/>
              </a:solidFill>
            </a:ln>
          </c:spPr>
          <c:marker>
            <c:symbol val="none"/>
          </c:marker>
          <c:cat>
            <c:numRef>
              <c:f>Sheet1!$A$2:$A$201</c:f>
              <c:numCache>
                <c:formatCode>mmm\-yy</c:formatCode>
                <c:ptCount val="200"/>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pt idx="195">
                  <c:v>42461.0</c:v>
                </c:pt>
                <c:pt idx="196">
                  <c:v>42491.0</c:v>
                </c:pt>
                <c:pt idx="197">
                  <c:v>42522.0</c:v>
                </c:pt>
                <c:pt idx="198">
                  <c:v>42552.0</c:v>
                </c:pt>
                <c:pt idx="199">
                  <c:v>42583.0</c:v>
                </c:pt>
              </c:numCache>
            </c:numRef>
          </c:cat>
          <c:val>
            <c:numRef>
              <c:f>Sheet1!$B$2:$B$201</c:f>
              <c:numCache>
                <c:formatCode>0.0%</c:formatCode>
                <c:ptCount val="200"/>
                <c:pt idx="0">
                  <c:v>0.008</c:v>
                </c:pt>
                <c:pt idx="1">
                  <c:v>0.009</c:v>
                </c:pt>
                <c:pt idx="2">
                  <c:v>0.006</c:v>
                </c:pt>
                <c:pt idx="3">
                  <c:v>0.006</c:v>
                </c:pt>
                <c:pt idx="4">
                  <c:v>0.005</c:v>
                </c:pt>
                <c:pt idx="5">
                  <c:v>0.008</c:v>
                </c:pt>
                <c:pt idx="6">
                  <c:v>0.009</c:v>
                </c:pt>
                <c:pt idx="7">
                  <c:v>0.006</c:v>
                </c:pt>
                <c:pt idx="8">
                  <c:v>0.01</c:v>
                </c:pt>
                <c:pt idx="9">
                  <c:v>0.01</c:v>
                </c:pt>
                <c:pt idx="10">
                  <c:v>0.011</c:v>
                </c:pt>
                <c:pt idx="11">
                  <c:v>0.008</c:v>
                </c:pt>
                <c:pt idx="12">
                  <c:v>0.009</c:v>
                </c:pt>
                <c:pt idx="13">
                  <c:v>0.008</c:v>
                </c:pt>
                <c:pt idx="14">
                  <c:v>0.009</c:v>
                </c:pt>
                <c:pt idx="15">
                  <c:v>0.012</c:v>
                </c:pt>
                <c:pt idx="16">
                  <c:v>0.017</c:v>
                </c:pt>
                <c:pt idx="17">
                  <c:v>0.017</c:v>
                </c:pt>
                <c:pt idx="18">
                  <c:v>0.014</c:v>
                </c:pt>
                <c:pt idx="19">
                  <c:v>0.018</c:v>
                </c:pt>
                <c:pt idx="20">
                  <c:v>0.013</c:v>
                </c:pt>
                <c:pt idx="21">
                  <c:v>0.012</c:v>
                </c:pt>
                <c:pt idx="22">
                  <c:v>0.008</c:v>
                </c:pt>
                <c:pt idx="23">
                  <c:v>0.011</c:v>
                </c:pt>
                <c:pt idx="24">
                  <c:v>0.016</c:v>
                </c:pt>
                <c:pt idx="25">
                  <c:v>0.015</c:v>
                </c:pt>
                <c:pt idx="26">
                  <c:v>0.015</c:v>
                </c:pt>
                <c:pt idx="27">
                  <c:v>0.014</c:v>
                </c:pt>
                <c:pt idx="28">
                  <c:v>0.008</c:v>
                </c:pt>
                <c:pt idx="29">
                  <c:v>0.006</c:v>
                </c:pt>
                <c:pt idx="30">
                  <c:v>0.011</c:v>
                </c:pt>
                <c:pt idx="31">
                  <c:v>0.01</c:v>
                </c:pt>
                <c:pt idx="32">
                  <c:v>0.01</c:v>
                </c:pt>
                <c:pt idx="33">
                  <c:v>0.014</c:v>
                </c:pt>
                <c:pt idx="34">
                  <c:v>0.015</c:v>
                </c:pt>
                <c:pt idx="35">
                  <c:v>0.017</c:v>
                </c:pt>
                <c:pt idx="36">
                  <c:v>0.013</c:v>
                </c:pt>
                <c:pt idx="37">
                  <c:v>0.016</c:v>
                </c:pt>
                <c:pt idx="38">
                  <c:v>0.015</c:v>
                </c:pt>
                <c:pt idx="39">
                  <c:v>0.014</c:v>
                </c:pt>
                <c:pt idx="40">
                  <c:v>0.013</c:v>
                </c:pt>
                <c:pt idx="41">
                  <c:v>0.011</c:v>
                </c:pt>
                <c:pt idx="42">
                  <c:v>0.013</c:v>
                </c:pt>
                <c:pt idx="43">
                  <c:v>0.014</c:v>
                </c:pt>
                <c:pt idx="44">
                  <c:v>0.014</c:v>
                </c:pt>
                <c:pt idx="45">
                  <c:v>0.014</c:v>
                </c:pt>
                <c:pt idx="46">
                  <c:v>0.013</c:v>
                </c:pt>
                <c:pt idx="47">
                  <c:v>0.013</c:v>
                </c:pt>
                <c:pt idx="48">
                  <c:v>0.014</c:v>
                </c:pt>
                <c:pt idx="49">
                  <c:v>0.013</c:v>
                </c:pt>
                <c:pt idx="50">
                  <c:v>0.011</c:v>
                </c:pt>
                <c:pt idx="51">
                  <c:v>0.011</c:v>
                </c:pt>
                <c:pt idx="52">
                  <c:v>0.015</c:v>
                </c:pt>
                <c:pt idx="53">
                  <c:v>0.016</c:v>
                </c:pt>
                <c:pt idx="54">
                  <c:v>0.014</c:v>
                </c:pt>
                <c:pt idx="55">
                  <c:v>0.013</c:v>
                </c:pt>
                <c:pt idx="56">
                  <c:v>0.011</c:v>
                </c:pt>
                <c:pt idx="57">
                  <c:v>0.012</c:v>
                </c:pt>
                <c:pt idx="58">
                  <c:v>0.015</c:v>
                </c:pt>
                <c:pt idx="59">
                  <c:v>0.017</c:v>
                </c:pt>
                <c:pt idx="60">
                  <c:v>0.016</c:v>
                </c:pt>
                <c:pt idx="61">
                  <c:v>0.017</c:v>
                </c:pt>
                <c:pt idx="62">
                  <c:v>0.019</c:v>
                </c:pt>
                <c:pt idx="63">
                  <c:v>0.019</c:v>
                </c:pt>
                <c:pt idx="64">
                  <c:v>0.019</c:v>
                </c:pt>
                <c:pt idx="65">
                  <c:v>0.02</c:v>
                </c:pt>
                <c:pt idx="66">
                  <c:v>0.023</c:v>
                </c:pt>
                <c:pt idx="67">
                  <c:v>0.024</c:v>
                </c:pt>
                <c:pt idx="68">
                  <c:v>0.025</c:v>
                </c:pt>
                <c:pt idx="69">
                  <c:v>0.023</c:v>
                </c:pt>
                <c:pt idx="70">
                  <c:v>0.021</c:v>
                </c:pt>
                <c:pt idx="71">
                  <c:v>0.019</c:v>
                </c:pt>
                <c:pt idx="72">
                  <c:v>0.019</c:v>
                </c:pt>
                <c:pt idx="73">
                  <c:v>0.02</c:v>
                </c:pt>
                <c:pt idx="74">
                  <c:v>0.018</c:v>
                </c:pt>
                <c:pt idx="75">
                  <c:v>0.02</c:v>
                </c:pt>
                <c:pt idx="76">
                  <c:v>0.022</c:v>
                </c:pt>
                <c:pt idx="77">
                  <c:v>0.025</c:v>
                </c:pt>
                <c:pt idx="78">
                  <c:v>0.024</c:v>
                </c:pt>
                <c:pt idx="79">
                  <c:v>0.025</c:v>
                </c:pt>
                <c:pt idx="80">
                  <c:v>0.024</c:v>
                </c:pt>
                <c:pt idx="81">
                  <c:v>0.024</c:v>
                </c:pt>
                <c:pt idx="82">
                  <c:v>0.027</c:v>
                </c:pt>
                <c:pt idx="83">
                  <c:v>0.03</c:v>
                </c:pt>
                <c:pt idx="84">
                  <c:v>0.027</c:v>
                </c:pt>
                <c:pt idx="85">
                  <c:v>0.028</c:v>
                </c:pt>
                <c:pt idx="86">
                  <c:v>0.031</c:v>
                </c:pt>
                <c:pt idx="87">
                  <c:v>0.028</c:v>
                </c:pt>
                <c:pt idx="88">
                  <c:v>0.025</c:v>
                </c:pt>
                <c:pt idx="89">
                  <c:v>0.024</c:v>
                </c:pt>
                <c:pt idx="90">
                  <c:v>0.019</c:v>
                </c:pt>
                <c:pt idx="91">
                  <c:v>0.018</c:v>
                </c:pt>
                <c:pt idx="92">
                  <c:v>0.018</c:v>
                </c:pt>
                <c:pt idx="93">
                  <c:v>0.021</c:v>
                </c:pt>
                <c:pt idx="94">
                  <c:v>0.021</c:v>
                </c:pt>
                <c:pt idx="95">
                  <c:v>0.021</c:v>
                </c:pt>
                <c:pt idx="96">
                  <c:v>0.022</c:v>
                </c:pt>
                <c:pt idx="97">
                  <c:v>0.025</c:v>
                </c:pt>
                <c:pt idx="98">
                  <c:v>0.025</c:v>
                </c:pt>
                <c:pt idx="99">
                  <c:v>0.03</c:v>
                </c:pt>
                <c:pt idx="100">
                  <c:v>0.033</c:v>
                </c:pt>
                <c:pt idx="101">
                  <c:v>0.038</c:v>
                </c:pt>
                <c:pt idx="102">
                  <c:v>0.044</c:v>
                </c:pt>
                <c:pt idx="103">
                  <c:v>0.047</c:v>
                </c:pt>
                <c:pt idx="104">
                  <c:v>0.052</c:v>
                </c:pt>
                <c:pt idx="105">
                  <c:v>0.045</c:v>
                </c:pt>
                <c:pt idx="106">
                  <c:v>0.041</c:v>
                </c:pt>
                <c:pt idx="107">
                  <c:v>0.031</c:v>
                </c:pt>
                <c:pt idx="108">
                  <c:v>0.03</c:v>
                </c:pt>
                <c:pt idx="109">
                  <c:v>0.032</c:v>
                </c:pt>
                <c:pt idx="110">
                  <c:v>0.029</c:v>
                </c:pt>
                <c:pt idx="111">
                  <c:v>0.023</c:v>
                </c:pt>
                <c:pt idx="112">
                  <c:v>0.022</c:v>
                </c:pt>
                <c:pt idx="113">
                  <c:v>0.018</c:v>
                </c:pt>
                <c:pt idx="114">
                  <c:v>0.018</c:v>
                </c:pt>
                <c:pt idx="115">
                  <c:v>0.016</c:v>
                </c:pt>
                <c:pt idx="116">
                  <c:v>0.011</c:v>
                </c:pt>
                <c:pt idx="117">
                  <c:v>0.015</c:v>
                </c:pt>
                <c:pt idx="118">
                  <c:v>0.019</c:v>
                </c:pt>
                <c:pt idx="119">
                  <c:v>0.029</c:v>
                </c:pt>
                <c:pt idx="120">
                  <c:v>0.035</c:v>
                </c:pt>
                <c:pt idx="121">
                  <c:v>0.03</c:v>
                </c:pt>
                <c:pt idx="122">
                  <c:v>0.034</c:v>
                </c:pt>
                <c:pt idx="123">
                  <c:v>0.037</c:v>
                </c:pt>
                <c:pt idx="124">
                  <c:v>0.034</c:v>
                </c:pt>
                <c:pt idx="125">
                  <c:v>0.032</c:v>
                </c:pt>
                <c:pt idx="126">
                  <c:v>0.031</c:v>
                </c:pt>
                <c:pt idx="127">
                  <c:v>0.031</c:v>
                </c:pt>
                <c:pt idx="128">
                  <c:v>0.031</c:v>
                </c:pt>
                <c:pt idx="129">
                  <c:v>0.032</c:v>
                </c:pt>
                <c:pt idx="130">
                  <c:v>0.033</c:v>
                </c:pt>
                <c:pt idx="131">
                  <c:v>0.037</c:v>
                </c:pt>
                <c:pt idx="132">
                  <c:v>0.04</c:v>
                </c:pt>
                <c:pt idx="133">
                  <c:v>0.044</c:v>
                </c:pt>
                <c:pt idx="134">
                  <c:v>0.04</c:v>
                </c:pt>
                <c:pt idx="135">
                  <c:v>0.045</c:v>
                </c:pt>
                <c:pt idx="136">
                  <c:v>0.045</c:v>
                </c:pt>
                <c:pt idx="137">
                  <c:v>0.042</c:v>
                </c:pt>
                <c:pt idx="138">
                  <c:v>0.044</c:v>
                </c:pt>
                <c:pt idx="139">
                  <c:v>0.045</c:v>
                </c:pt>
                <c:pt idx="140">
                  <c:v>0.052</c:v>
                </c:pt>
                <c:pt idx="141">
                  <c:v>0.05</c:v>
                </c:pt>
                <c:pt idx="142">
                  <c:v>0.048</c:v>
                </c:pt>
                <c:pt idx="143">
                  <c:v>0.042</c:v>
                </c:pt>
                <c:pt idx="144">
                  <c:v>0.036</c:v>
                </c:pt>
                <c:pt idx="145">
                  <c:v>0.034</c:v>
                </c:pt>
                <c:pt idx="146">
                  <c:v>0.035</c:v>
                </c:pt>
                <c:pt idx="147">
                  <c:v>0.03</c:v>
                </c:pt>
                <c:pt idx="148">
                  <c:v>0.028</c:v>
                </c:pt>
                <c:pt idx="149">
                  <c:v>0.024</c:v>
                </c:pt>
                <c:pt idx="150">
                  <c:v>0.026</c:v>
                </c:pt>
                <c:pt idx="151">
                  <c:v>0.025</c:v>
                </c:pt>
                <c:pt idx="152">
                  <c:v>0.022</c:v>
                </c:pt>
                <c:pt idx="153">
                  <c:v>0.027</c:v>
                </c:pt>
                <c:pt idx="154">
                  <c:v>0.027</c:v>
                </c:pt>
                <c:pt idx="155">
                  <c:v>0.027</c:v>
                </c:pt>
                <c:pt idx="156">
                  <c:v>0.027</c:v>
                </c:pt>
                <c:pt idx="157">
                  <c:v>0.028</c:v>
                </c:pt>
                <c:pt idx="158">
                  <c:v>0.028</c:v>
                </c:pt>
                <c:pt idx="159">
                  <c:v>0.024</c:v>
                </c:pt>
                <c:pt idx="160">
                  <c:v>0.027</c:v>
                </c:pt>
                <c:pt idx="161">
                  <c:v>0.029</c:v>
                </c:pt>
                <c:pt idx="162">
                  <c:v>0.028</c:v>
                </c:pt>
                <c:pt idx="163">
                  <c:v>0.027</c:v>
                </c:pt>
                <c:pt idx="164">
                  <c:v>0.027</c:v>
                </c:pt>
                <c:pt idx="165">
                  <c:v>0.022</c:v>
                </c:pt>
                <c:pt idx="166">
                  <c:v>0.021</c:v>
                </c:pt>
                <c:pt idx="167">
                  <c:v>0.02</c:v>
                </c:pt>
                <c:pt idx="168">
                  <c:v>0.019</c:v>
                </c:pt>
                <c:pt idx="169">
                  <c:v>0.017</c:v>
                </c:pt>
                <c:pt idx="170">
                  <c:v>0.016</c:v>
                </c:pt>
                <c:pt idx="171">
                  <c:v>0.018</c:v>
                </c:pt>
                <c:pt idx="172">
                  <c:v>0.015</c:v>
                </c:pt>
                <c:pt idx="173">
                  <c:v>0.019</c:v>
                </c:pt>
                <c:pt idx="174">
                  <c:v>0.016</c:v>
                </c:pt>
                <c:pt idx="175">
                  <c:v>0.015</c:v>
                </c:pt>
                <c:pt idx="176" formatCode="0.00%">
                  <c:v>0.012</c:v>
                </c:pt>
                <c:pt idx="177" formatCode="0.00%">
                  <c:v>0.013</c:v>
                </c:pt>
                <c:pt idx="178" formatCode="0%">
                  <c:v>0.01</c:v>
                </c:pt>
                <c:pt idx="179" formatCode="0.00%">
                  <c:v>0.005</c:v>
                </c:pt>
                <c:pt idx="180" formatCode="0.00%">
                  <c:v>0.003</c:v>
                </c:pt>
                <c:pt idx="181" formatCode="0%">
                  <c:v>0.0</c:v>
                </c:pt>
                <c:pt idx="182" formatCode="0%">
                  <c:v>0.0</c:v>
                </c:pt>
                <c:pt idx="183" formatCode="0.00%">
                  <c:v>-0.001</c:v>
                </c:pt>
                <c:pt idx="184" formatCode="0.00%">
                  <c:v>0.001</c:v>
                </c:pt>
                <c:pt idx="185" formatCode="0.00%">
                  <c:v>0.0</c:v>
                </c:pt>
                <c:pt idx="186" formatCode="0.00%">
                  <c:v>0.001</c:v>
                </c:pt>
                <c:pt idx="187" formatCode="0%">
                  <c:v>0.0</c:v>
                </c:pt>
                <c:pt idx="188" formatCode="0.00%">
                  <c:v>-0.001</c:v>
                </c:pt>
                <c:pt idx="189" formatCode="0.00%">
                  <c:v>-0.001</c:v>
                </c:pt>
                <c:pt idx="190" formatCode="0.00%">
                  <c:v>0.001</c:v>
                </c:pt>
                <c:pt idx="191" formatCode="0.00%">
                  <c:v>0.002</c:v>
                </c:pt>
                <c:pt idx="192" formatCode="0.00%">
                  <c:v>0.003</c:v>
                </c:pt>
                <c:pt idx="193" formatCode="0.00%">
                  <c:v>0.003</c:v>
                </c:pt>
                <c:pt idx="194" formatCode="0.00%">
                  <c:v>0.005</c:v>
                </c:pt>
                <c:pt idx="195" formatCode="0.00%">
                  <c:v>0.003</c:v>
                </c:pt>
                <c:pt idx="196" formatCode="0.00%">
                  <c:v>0.003</c:v>
                </c:pt>
                <c:pt idx="197" formatCode="0.00%">
                  <c:v>0.005</c:v>
                </c:pt>
                <c:pt idx="198" formatCode="0.00%">
                  <c:v>0.006</c:v>
                </c:pt>
                <c:pt idx="199" formatCode="0.00%">
                  <c:v>0.006</c:v>
                </c:pt>
              </c:numCache>
            </c:numRef>
          </c:val>
          <c:smooth val="0"/>
        </c:ser>
        <c:ser>
          <c:idx val="1"/>
          <c:order val="1"/>
          <c:tx>
            <c:strRef>
              <c:f>Sheet1!$C$1</c:f>
              <c:strCache>
                <c:ptCount val="1"/>
                <c:pt idx="0">
                  <c:v>Essential item</c:v>
                </c:pt>
              </c:strCache>
            </c:strRef>
          </c:tx>
          <c:spPr>
            <a:ln>
              <a:solidFill>
                <a:srgbClr val="FFCC00"/>
              </a:solidFill>
            </a:ln>
          </c:spPr>
          <c:marker>
            <c:symbol val="none"/>
          </c:marker>
          <c:cat>
            <c:numRef>
              <c:f>Sheet1!$A$2:$A$201</c:f>
              <c:numCache>
                <c:formatCode>mmm\-yy</c:formatCode>
                <c:ptCount val="200"/>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pt idx="195">
                  <c:v>42461.0</c:v>
                </c:pt>
                <c:pt idx="196">
                  <c:v>42491.0</c:v>
                </c:pt>
                <c:pt idx="197">
                  <c:v>42522.0</c:v>
                </c:pt>
                <c:pt idx="198">
                  <c:v>42552.0</c:v>
                </c:pt>
                <c:pt idx="199">
                  <c:v>42583.0</c:v>
                </c:pt>
              </c:numCache>
            </c:numRef>
          </c:cat>
          <c:val>
            <c:numRef>
              <c:f>Sheet1!$C$2:$C$201</c:f>
              <c:numCache>
                <c:formatCode>General</c:formatCode>
                <c:ptCount val="200"/>
                <c:pt idx="12" formatCode="0.0%">
                  <c:v>0.00283548074372986</c:v>
                </c:pt>
                <c:pt idx="13" formatCode="0.0%">
                  <c:v>0.00104747820945605</c:v>
                </c:pt>
                <c:pt idx="14" formatCode="0.0%">
                  <c:v>-0.0026142894798481</c:v>
                </c:pt>
                <c:pt idx="15" formatCode="0.0%">
                  <c:v>-0.00722664973979081</c:v>
                </c:pt>
                <c:pt idx="16" formatCode="0.0%">
                  <c:v>-0.00338953947711507</c:v>
                </c:pt>
                <c:pt idx="17" formatCode="0.0%">
                  <c:v>-0.00412908526822264</c:v>
                </c:pt>
                <c:pt idx="18" formatCode="0.0%">
                  <c:v>-0.00601954423076434</c:v>
                </c:pt>
                <c:pt idx="19" formatCode="0.0%">
                  <c:v>-0.000636403786064443</c:v>
                </c:pt>
                <c:pt idx="20" formatCode="0.0%">
                  <c:v>-0.00665041239481889</c:v>
                </c:pt>
                <c:pt idx="21" formatCode="0.0%">
                  <c:v>-0.0105040382710451</c:v>
                </c:pt>
                <c:pt idx="22" formatCode="0.0%">
                  <c:v>-0.0166350252695807</c:v>
                </c:pt>
                <c:pt idx="23" formatCode="0.0%">
                  <c:v>-0.0169260026575002</c:v>
                </c:pt>
                <c:pt idx="24" formatCode="0.0%">
                  <c:v>-0.00960265837042606</c:v>
                </c:pt>
                <c:pt idx="25" formatCode="0.0%">
                  <c:v>-0.0124130904907802</c:v>
                </c:pt>
                <c:pt idx="26" formatCode="0.0%">
                  <c:v>-0.00964181676258246</c:v>
                </c:pt>
                <c:pt idx="27" formatCode="0.0%">
                  <c:v>-0.00897742503223442</c:v>
                </c:pt>
                <c:pt idx="28" formatCode="0.0%">
                  <c:v>-0.0125159086464608</c:v>
                </c:pt>
                <c:pt idx="29" formatCode="0.0%">
                  <c:v>-0.0137174049654162</c:v>
                </c:pt>
                <c:pt idx="30" formatCode="0.0%">
                  <c:v>-0.00678704728750445</c:v>
                </c:pt>
                <c:pt idx="31" formatCode="0.0%">
                  <c:v>-0.0102632311787909</c:v>
                </c:pt>
                <c:pt idx="32" formatCode="0.0%">
                  <c:v>-0.00755736917047567</c:v>
                </c:pt>
                <c:pt idx="33" formatCode="0.0%">
                  <c:v>-0.00252650896540352</c:v>
                </c:pt>
                <c:pt idx="34" formatCode="0.0%">
                  <c:v>0.00203516013857641</c:v>
                </c:pt>
                <c:pt idx="35" formatCode="0.0%">
                  <c:v>0.00498654935146203</c:v>
                </c:pt>
                <c:pt idx="36" formatCode="0.0%">
                  <c:v>0.00512220215495063</c:v>
                </c:pt>
                <c:pt idx="37" formatCode="0.0%">
                  <c:v>0.00896599834707534</c:v>
                </c:pt>
                <c:pt idx="38" formatCode="0.0%">
                  <c:v>0.00764744168489928</c:v>
                </c:pt>
                <c:pt idx="39" formatCode="0.0%">
                  <c:v>0.00791685077259707</c:v>
                </c:pt>
                <c:pt idx="40" formatCode="0.0%">
                  <c:v>0.00628345117853279</c:v>
                </c:pt>
                <c:pt idx="41" formatCode="0.0%">
                  <c:v>0.00526255525123176</c:v>
                </c:pt>
                <c:pt idx="42" formatCode="0.0%">
                  <c:v>0.0110282172231624</c:v>
                </c:pt>
                <c:pt idx="43" formatCode="0.0%">
                  <c:v>0.0116577433504803</c:v>
                </c:pt>
                <c:pt idx="44" formatCode="0.0%">
                  <c:v>0.00956372714537701</c:v>
                </c:pt>
                <c:pt idx="45" formatCode="0.0%">
                  <c:v>0.00922220976921339</c:v>
                </c:pt>
                <c:pt idx="46" formatCode="0.0%">
                  <c:v>0.00812880101224311</c:v>
                </c:pt>
                <c:pt idx="47" formatCode="0.0%">
                  <c:v>0.0106744093822961</c:v>
                </c:pt>
                <c:pt idx="48" formatCode="0.0%">
                  <c:v>0.0140305206777993</c:v>
                </c:pt>
                <c:pt idx="49" formatCode="0.0%">
                  <c:v>0.0111182079469985</c:v>
                </c:pt>
                <c:pt idx="50" formatCode="0.0%">
                  <c:v>0.0114109456898122</c:v>
                </c:pt>
                <c:pt idx="51" formatCode="0.0%">
                  <c:v>0.0119055172099509</c:v>
                </c:pt>
                <c:pt idx="52" formatCode="0.0%">
                  <c:v>0.0149644739287893</c:v>
                </c:pt>
                <c:pt idx="53" formatCode="0.0%">
                  <c:v>0.0180509215385392</c:v>
                </c:pt>
                <c:pt idx="54" formatCode="0.0%">
                  <c:v>0.0182632871207404</c:v>
                </c:pt>
                <c:pt idx="55" formatCode="0.0%">
                  <c:v>0.0175513624092585</c:v>
                </c:pt>
                <c:pt idx="56" formatCode="0.0%">
                  <c:v>0.0169851120923139</c:v>
                </c:pt>
                <c:pt idx="57" formatCode="0.0%">
                  <c:v>0.0189896581956108</c:v>
                </c:pt>
                <c:pt idx="58" formatCode="0.0%">
                  <c:v>0.0214514049127552</c:v>
                </c:pt>
                <c:pt idx="59" formatCode="0.0%">
                  <c:v>0.0210872349230604</c:v>
                </c:pt>
                <c:pt idx="60" formatCode="0.0%">
                  <c:v>0.0204007966548601</c:v>
                </c:pt>
                <c:pt idx="61" formatCode="0.0%">
                  <c:v>0.0211383744624547</c:v>
                </c:pt>
                <c:pt idx="62" formatCode="0.0%">
                  <c:v>0.0229528885772088</c:v>
                </c:pt>
                <c:pt idx="63" formatCode="0.0%">
                  <c:v>0.0221169797378553</c:v>
                </c:pt>
                <c:pt idx="64" formatCode="0.0%">
                  <c:v>0.0218503748012924</c:v>
                </c:pt>
                <c:pt idx="65" formatCode="0.0%">
                  <c:v>0.0219363311984153</c:v>
                </c:pt>
                <c:pt idx="66" formatCode="0.0%">
                  <c:v>0.0229121732729864</c:v>
                </c:pt>
                <c:pt idx="67" formatCode="0.0%">
                  <c:v>0.0242329837162021</c:v>
                </c:pt>
                <c:pt idx="68" formatCode="0.0%">
                  <c:v>0.0195984743952946</c:v>
                </c:pt>
                <c:pt idx="69" formatCode="0.0%">
                  <c:v>0.0182065240242855</c:v>
                </c:pt>
                <c:pt idx="70" formatCode="0.0%">
                  <c:v>0.0166943336570913</c:v>
                </c:pt>
                <c:pt idx="71" formatCode="0.0%">
                  <c:v>0.0158214326242703</c:v>
                </c:pt>
                <c:pt idx="72" formatCode="0.0%">
                  <c:v>0.0166928676189806</c:v>
                </c:pt>
                <c:pt idx="73" formatCode="0.0%">
                  <c:v>0.016963971823027</c:v>
                </c:pt>
                <c:pt idx="74" formatCode="0.0%">
                  <c:v>0.0142827674841992</c:v>
                </c:pt>
                <c:pt idx="75" formatCode="0.0%">
                  <c:v>0.0178732676904381</c:v>
                </c:pt>
                <c:pt idx="76" formatCode="0.0%">
                  <c:v>0.0204498339510011</c:v>
                </c:pt>
                <c:pt idx="77" formatCode="0.0%">
                  <c:v>0.0228152540399058</c:v>
                </c:pt>
                <c:pt idx="78" formatCode="0.0%">
                  <c:v>0.0226016936506694</c:v>
                </c:pt>
                <c:pt idx="79" formatCode="0.0%">
                  <c:v>0.0237301252831117</c:v>
                </c:pt>
                <c:pt idx="80" formatCode="0.0%">
                  <c:v>0.0285330876339442</c:v>
                </c:pt>
                <c:pt idx="81" formatCode="0.0%">
                  <c:v>0.0291840148137992</c:v>
                </c:pt>
                <c:pt idx="82" formatCode="0.0%">
                  <c:v>0.0316130631991285</c:v>
                </c:pt>
                <c:pt idx="83" formatCode="0.0%">
                  <c:v>0.0359639096572337</c:v>
                </c:pt>
                <c:pt idx="84" formatCode="0.0%">
                  <c:v>0.0331120503597506</c:v>
                </c:pt>
                <c:pt idx="85" formatCode="0.0%">
                  <c:v>0.036954334557326</c:v>
                </c:pt>
                <c:pt idx="86" formatCode="0.0%">
                  <c:v>0.0398000793496451</c:v>
                </c:pt>
                <c:pt idx="87" formatCode="0.0%">
                  <c:v>0.0370623539490294</c:v>
                </c:pt>
                <c:pt idx="88" formatCode="0.0%">
                  <c:v>0.0337282777631041</c:v>
                </c:pt>
                <c:pt idx="89" formatCode="0.0%">
                  <c:v>0.0357766244363933</c:v>
                </c:pt>
                <c:pt idx="90" formatCode="0.0%">
                  <c:v>0.03038811597739</c:v>
                </c:pt>
                <c:pt idx="91" formatCode="0.0%">
                  <c:v>0.0317748103520226</c:v>
                </c:pt>
                <c:pt idx="92" formatCode="0.0%">
                  <c:v>0.0282519961710514</c:v>
                </c:pt>
                <c:pt idx="93" formatCode="0.0%">
                  <c:v>0.031244032905611</c:v>
                </c:pt>
                <c:pt idx="94" formatCode="0.0%">
                  <c:v>0.0312851041841233</c:v>
                </c:pt>
                <c:pt idx="95" formatCode="0.0%">
                  <c:v>0.0292099918512601</c:v>
                </c:pt>
                <c:pt idx="96" formatCode="0.0%">
                  <c:v>0.0278105272830831</c:v>
                </c:pt>
                <c:pt idx="97" formatCode="0.0%">
                  <c:v>0.0281438270179317</c:v>
                </c:pt>
                <c:pt idx="98" formatCode="0.0%">
                  <c:v>0.0249829775342274</c:v>
                </c:pt>
                <c:pt idx="99" formatCode="0.0%">
                  <c:v>0.0290572832794855</c:v>
                </c:pt>
                <c:pt idx="100" formatCode="0.0%">
                  <c:v>0.0303595261628002</c:v>
                </c:pt>
                <c:pt idx="101" formatCode="0.0%">
                  <c:v>0.0317769818679119</c:v>
                </c:pt>
                <c:pt idx="102" formatCode="0.0%">
                  <c:v>0.039399243205593</c:v>
                </c:pt>
                <c:pt idx="103" formatCode="0.0%">
                  <c:v>0.0395863178429341</c:v>
                </c:pt>
                <c:pt idx="104" formatCode="0.0%">
                  <c:v>0.044253628801276</c:v>
                </c:pt>
                <c:pt idx="105" formatCode="0.0%">
                  <c:v>0.0367572959573395</c:v>
                </c:pt>
                <c:pt idx="106" formatCode="0.0%">
                  <c:v>0.0267445280341541</c:v>
                </c:pt>
                <c:pt idx="107" formatCode="0.0%">
                  <c:v>0.00188685733320049</c:v>
                </c:pt>
                <c:pt idx="108" formatCode="0.0%">
                  <c:v>-0.00409490050359274</c:v>
                </c:pt>
                <c:pt idx="109" formatCode="0.0%">
                  <c:v>-0.00679377251585023</c:v>
                </c:pt>
                <c:pt idx="110" formatCode="0.0%">
                  <c:v>-0.0105278666524715</c:v>
                </c:pt>
                <c:pt idx="111" formatCode="0.0%">
                  <c:v>-0.0195831111399043</c:v>
                </c:pt>
                <c:pt idx="112" formatCode="0.0%">
                  <c:v>-0.0182175874937822</c:v>
                </c:pt>
                <c:pt idx="113" formatCode="0.0%">
                  <c:v>-0.0229768595179006</c:v>
                </c:pt>
                <c:pt idx="114" formatCode="0.0%">
                  <c:v>-0.0238231253269839</c:v>
                </c:pt>
                <c:pt idx="115" formatCode="0.0%">
                  <c:v>-0.0268783434660136</c:v>
                </c:pt>
                <c:pt idx="116" formatCode="0.0%">
                  <c:v>-0.031521811421205</c:v>
                </c:pt>
                <c:pt idx="117" formatCode="0.0%">
                  <c:v>-0.0273118731290536</c:v>
                </c:pt>
                <c:pt idx="118" formatCode="0.0%">
                  <c:v>-0.0183380231046718</c:v>
                </c:pt>
                <c:pt idx="119" formatCode="0.0%">
                  <c:v>0.00624413619010333</c:v>
                </c:pt>
                <c:pt idx="120" formatCode="0.0%">
                  <c:v>0.0185475833935564</c:v>
                </c:pt>
                <c:pt idx="121" formatCode="0.0%">
                  <c:v>0.0186769282064823</c:v>
                </c:pt>
                <c:pt idx="122" formatCode="0.0%">
                  <c:v>0.02652622496585</c:v>
                </c:pt>
                <c:pt idx="123" formatCode="0.0%">
                  <c:v>0.035581071570538</c:v>
                </c:pt>
                <c:pt idx="124" formatCode="0.0%">
                  <c:v>0.0323136674342519</c:v>
                </c:pt>
                <c:pt idx="125" formatCode="0.0%">
                  <c:v>0.0307979734218751</c:v>
                </c:pt>
                <c:pt idx="126" formatCode="0.0%">
                  <c:v>0.0290560174221342</c:v>
                </c:pt>
                <c:pt idx="127" formatCode="0.0%">
                  <c:v>0.0308338941360993</c:v>
                </c:pt>
                <c:pt idx="128" formatCode="0.0%">
                  <c:v>0.0320590971633426</c:v>
                </c:pt>
                <c:pt idx="129" formatCode="0.0%">
                  <c:v>0.0317487049784346</c:v>
                </c:pt>
                <c:pt idx="130" formatCode="0.0%">
                  <c:v>0.0343453201378214</c:v>
                </c:pt>
                <c:pt idx="131" formatCode="0.0%">
                  <c:v>0.0381001977570667</c:v>
                </c:pt>
                <c:pt idx="132" formatCode="0.0%">
                  <c:v>0.0407485126049196</c:v>
                </c:pt>
                <c:pt idx="133" formatCode="0.0%">
                  <c:v>0.0453443007745093</c:v>
                </c:pt>
                <c:pt idx="134" formatCode="0.0%">
                  <c:v>0.0418125600224528</c:v>
                </c:pt>
                <c:pt idx="135" formatCode="0.0%">
                  <c:v>0.045033464146621</c:v>
                </c:pt>
                <c:pt idx="136" formatCode="0.0%">
                  <c:v>0.0449665336547955</c:v>
                </c:pt>
                <c:pt idx="137" formatCode="0.0%">
                  <c:v>0.044288201718927</c:v>
                </c:pt>
                <c:pt idx="138" formatCode="0.0%">
                  <c:v>0.0468626803387586</c:v>
                </c:pt>
                <c:pt idx="139" formatCode="0.0%">
                  <c:v>0.0479488086416664</c:v>
                </c:pt>
                <c:pt idx="140" formatCode="0.0%">
                  <c:v>0.0535099651462703</c:v>
                </c:pt>
                <c:pt idx="141" formatCode="0.0%">
                  <c:v>0.0512914010645182</c:v>
                </c:pt>
                <c:pt idx="142" formatCode="0.0%">
                  <c:v>0.0481814922516015</c:v>
                </c:pt>
                <c:pt idx="143" formatCode="0.0%">
                  <c:v>0.0426876921482824</c:v>
                </c:pt>
                <c:pt idx="144" formatCode="0.0%">
                  <c:v>0.0376713691702568</c:v>
                </c:pt>
                <c:pt idx="145" formatCode="0.0%">
                  <c:v>0.0364729784301863</c:v>
                </c:pt>
                <c:pt idx="146" formatCode="0.0%">
                  <c:v>0.0369449837903806</c:v>
                </c:pt>
                <c:pt idx="147" formatCode="0.0%">
                  <c:v>0.0315696182684453</c:v>
                </c:pt>
                <c:pt idx="148" formatCode="0.0%">
                  <c:v>0.0287396543607159</c:v>
                </c:pt>
                <c:pt idx="149" formatCode="0.0%">
                  <c:v>0.0239662091619615</c:v>
                </c:pt>
                <c:pt idx="150" formatCode="0.0%">
                  <c:v>0.0256459422824342</c:v>
                </c:pt>
                <c:pt idx="151" formatCode="0.0%">
                  <c:v>0.0246282299383063</c:v>
                </c:pt>
                <c:pt idx="152" formatCode="0.0%">
                  <c:v>0.0211790851998974</c:v>
                </c:pt>
                <c:pt idx="153" formatCode="0.0%">
                  <c:v>0.0283006992609869</c:v>
                </c:pt>
                <c:pt idx="154" formatCode="0.0%">
                  <c:v>0.0264313549059387</c:v>
                </c:pt>
                <c:pt idx="155" formatCode="0.0%">
                  <c:v>0.0277331047661493</c:v>
                </c:pt>
                <c:pt idx="156" formatCode="0.0%">
                  <c:v>0.0285257509045313</c:v>
                </c:pt>
                <c:pt idx="157" formatCode="0.0%">
                  <c:v>0.0277839165588449</c:v>
                </c:pt>
                <c:pt idx="158" formatCode="0.0%">
                  <c:v>0.028120381728443</c:v>
                </c:pt>
                <c:pt idx="159" formatCode="0.0%">
                  <c:v>0.0249008732372709</c:v>
                </c:pt>
                <c:pt idx="160" formatCode="0.0%">
                  <c:v>0.0279193212074333</c:v>
                </c:pt>
                <c:pt idx="161" formatCode="0.0%">
                  <c:v>0.0304632445071553</c:v>
                </c:pt>
                <c:pt idx="162" formatCode="0.0%">
                  <c:v>0.0290161029362628</c:v>
                </c:pt>
                <c:pt idx="163" formatCode="0.0%">
                  <c:v>0.0282351500669877</c:v>
                </c:pt>
                <c:pt idx="164" formatCode="0.0%">
                  <c:v>0.0272637948462056</c:v>
                </c:pt>
                <c:pt idx="165" formatCode="0.0%">
                  <c:v>0.0208193942076342</c:v>
                </c:pt>
                <c:pt idx="166" formatCode="0.0%">
                  <c:v>0.0202158256511267</c:v>
                </c:pt>
                <c:pt idx="167" formatCode="0.0%">
                  <c:v>0.0197597614977409</c:v>
                </c:pt>
                <c:pt idx="168" formatCode="0.0%">
                  <c:v>0.0188538927743407</c:v>
                </c:pt>
                <c:pt idx="169" formatCode="0.0%">
                  <c:v>0.0163760418750647</c:v>
                </c:pt>
                <c:pt idx="170" formatCode="0.0%">
                  <c:v>0.0145210594277538</c:v>
                </c:pt>
                <c:pt idx="171" formatCode="0.0%">
                  <c:v>0.0165946233635139</c:v>
                </c:pt>
                <c:pt idx="172" formatCode="0.0%">
                  <c:v>0.0125112050612952</c:v>
                </c:pt>
                <c:pt idx="173" formatCode="0.0%">
                  <c:v>0.016</c:v>
                </c:pt>
                <c:pt idx="174" formatCode="0.0%">
                  <c:v>0.0136019607244477</c:v>
                </c:pt>
                <c:pt idx="175" formatCode="0.00%">
                  <c:v>0.012</c:v>
                </c:pt>
                <c:pt idx="176" formatCode="0%">
                  <c:v>0.01</c:v>
                </c:pt>
                <c:pt idx="177" formatCode="0%">
                  <c:v>0.01</c:v>
                </c:pt>
                <c:pt idx="178" formatCode="0.00%">
                  <c:v>0.008</c:v>
                </c:pt>
                <c:pt idx="179" formatCode="0.00%">
                  <c:v>0.002</c:v>
                </c:pt>
                <c:pt idx="180" formatCode="0.00%">
                  <c:v>-0.001</c:v>
                </c:pt>
                <c:pt idx="181" formatCode="0.00%">
                  <c:v>-0.003</c:v>
                </c:pt>
                <c:pt idx="182" formatCode="0.00%">
                  <c:v>-0.003</c:v>
                </c:pt>
                <c:pt idx="183" formatCode="0.00%">
                  <c:v>-0.004</c:v>
                </c:pt>
                <c:pt idx="184" formatCode="0.00%">
                  <c:v>-0.001</c:v>
                </c:pt>
                <c:pt idx="185" formatCode="0.00%">
                  <c:v>-0.002</c:v>
                </c:pt>
                <c:pt idx="186" formatCode="0.00%">
                  <c:v>-0.002</c:v>
                </c:pt>
                <c:pt idx="187" formatCode="0.00%">
                  <c:v>-0.003</c:v>
                </c:pt>
                <c:pt idx="188" formatCode="0.00%">
                  <c:v>-0.004</c:v>
                </c:pt>
                <c:pt idx="189" formatCode="0.00%">
                  <c:v>-0.004</c:v>
                </c:pt>
                <c:pt idx="190" formatCode="0.00%">
                  <c:v>-0.002</c:v>
                </c:pt>
                <c:pt idx="191" formatCode="0.00%">
                  <c:v>-0.001</c:v>
                </c:pt>
                <c:pt idx="192" formatCode="0.00%">
                  <c:v>-0.001</c:v>
                </c:pt>
                <c:pt idx="193">
                  <c:v>0.0</c:v>
                </c:pt>
                <c:pt idx="194" formatCode="0.00%">
                  <c:v>0.001</c:v>
                </c:pt>
                <c:pt idx="195" formatCode="0.00%">
                  <c:v>-0.002</c:v>
                </c:pt>
                <c:pt idx="196" formatCode="0.00%">
                  <c:v>-0.001</c:v>
                </c:pt>
                <c:pt idx="197" formatCode="0.00%">
                  <c:v>-0.001</c:v>
                </c:pt>
                <c:pt idx="198" formatCode="0.00%">
                  <c:v>0.001</c:v>
                </c:pt>
                <c:pt idx="199" formatCode="0%">
                  <c:v>0.0</c:v>
                </c:pt>
              </c:numCache>
            </c:numRef>
          </c:val>
          <c:smooth val="0"/>
        </c:ser>
        <c:dLbls>
          <c:showLegendKey val="0"/>
          <c:showVal val="0"/>
          <c:showCatName val="0"/>
          <c:showSerName val="0"/>
          <c:showPercent val="0"/>
          <c:showBubbleSize val="0"/>
        </c:dLbls>
        <c:marker val="1"/>
        <c:smooth val="0"/>
        <c:axId val="2105544936"/>
        <c:axId val="2112996248"/>
      </c:lineChart>
      <c:dateAx>
        <c:axId val="2105544936"/>
        <c:scaling>
          <c:orientation val="minMax"/>
          <c:min val="40026.0"/>
        </c:scaling>
        <c:delete val="0"/>
        <c:axPos val="b"/>
        <c:majorGridlines>
          <c:spPr>
            <a:ln>
              <a:solidFill>
                <a:schemeClr val="bg1">
                  <a:lumMod val="75000"/>
                </a:schemeClr>
              </a:solidFill>
            </a:ln>
          </c:spPr>
        </c:majorGridlines>
        <c:numFmt formatCode="mmm\-yy" sourceLinked="1"/>
        <c:majorTickMark val="out"/>
        <c:minorTickMark val="none"/>
        <c:tickLblPos val="low"/>
        <c:spPr>
          <a:ln>
            <a:solidFill>
              <a:schemeClr val="tx1"/>
            </a:solidFill>
          </a:ln>
        </c:spPr>
        <c:txPr>
          <a:bodyPr rot="-5400000" vert="horz"/>
          <a:lstStyle/>
          <a:p>
            <a:pPr>
              <a:defRPr/>
            </a:pPr>
            <a:endParaRPr lang="en-US"/>
          </a:p>
        </c:txPr>
        <c:crossAx val="2112996248"/>
        <c:crosses val="autoZero"/>
        <c:auto val="1"/>
        <c:lblOffset val="100"/>
        <c:baseTimeUnit val="months"/>
        <c:majorUnit val="6.0"/>
        <c:majorTimeUnit val="months"/>
      </c:dateAx>
      <c:valAx>
        <c:axId val="2112996248"/>
        <c:scaling>
          <c:orientation val="minMax"/>
          <c:max val="0.06"/>
        </c:scaling>
        <c:delete val="0"/>
        <c:axPos val="l"/>
        <c:majorGridlines>
          <c:spPr>
            <a:ln>
              <a:solidFill>
                <a:schemeClr val="bg1">
                  <a:lumMod val="75000"/>
                </a:schemeClr>
              </a:solidFill>
            </a:ln>
          </c:spPr>
        </c:majorGridlines>
        <c:numFmt formatCode="0%" sourceLinked="0"/>
        <c:majorTickMark val="out"/>
        <c:minorTickMark val="none"/>
        <c:tickLblPos val="nextTo"/>
        <c:crossAx val="2105544936"/>
        <c:crosses val="autoZero"/>
        <c:crossBetween val="between"/>
      </c:valAx>
    </c:plotArea>
    <c:legend>
      <c:legendPos val="b"/>
      <c:layout/>
      <c:overlay val="0"/>
    </c:legend>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12217195952"/>
          <c:y val="0.0349410034974482"/>
          <c:w val="0.863232096422986"/>
          <c:h val="0.582442410782021"/>
        </c:manualLayout>
      </c:layout>
      <c:barChart>
        <c:barDir val="col"/>
        <c:grouping val="stacked"/>
        <c:varyColors val="0"/>
        <c:ser>
          <c:idx val="0"/>
          <c:order val="0"/>
          <c:tx>
            <c:strRef>
              <c:f>Sheet1!$B$1</c:f>
              <c:strCache>
                <c:ptCount val="1"/>
                <c:pt idx="0">
                  <c:v>Series 1</c:v>
                </c:pt>
              </c:strCache>
            </c:strRef>
          </c:tx>
          <c:spPr>
            <a:solidFill>
              <a:srgbClr val="FFCC00"/>
            </a:solidFill>
            <a:ln>
              <a:solidFill>
                <a:schemeClr val="bg1">
                  <a:lumMod val="50000"/>
                </a:schemeClr>
              </a:solidFill>
            </a:ln>
          </c:spPr>
          <c:invertIfNegative val="0"/>
          <c:cat>
            <c:strRef>
              <c:f>Sheet1!$A$2:$A$14</c:f>
              <c:strCache>
                <c:ptCount val="13"/>
                <c:pt idx="0">
                  <c:v>Gas</c:v>
                </c:pt>
                <c:pt idx="1">
                  <c:v>Mortgage interest payments</c:v>
                </c:pt>
                <c:pt idx="2">
                  <c:v>Vehicle Fuel</c:v>
                </c:pt>
                <c:pt idx="3">
                  <c:v>Food &amp; non-alc drink</c:v>
                </c:pt>
                <c:pt idx="4">
                  <c:v>Clothing &amp; footwear</c:v>
                </c:pt>
                <c:pt idx="5">
                  <c:v>Electricity</c:v>
                </c:pt>
                <c:pt idx="6">
                  <c:v>Housing &amp; utilities</c:v>
                </c:pt>
                <c:pt idx="7">
                  <c:v>Transport</c:v>
                </c:pt>
                <c:pt idx="8">
                  <c:v>Alcohol &amp; tobacco</c:v>
                </c:pt>
                <c:pt idx="9">
                  <c:v>Health</c:v>
                </c:pt>
                <c:pt idx="10">
                  <c:v>Recreation &amp; Culture</c:v>
                </c:pt>
                <c:pt idx="11">
                  <c:v>Restaurants &amp; hotels</c:v>
                </c:pt>
                <c:pt idx="12">
                  <c:v>Communication</c:v>
                </c:pt>
              </c:strCache>
            </c:strRef>
          </c:cat>
          <c:val>
            <c:numRef>
              <c:f>Sheet1!$B$2:$B$14</c:f>
              <c:numCache>
                <c:formatCode>0.0%</c:formatCode>
                <c:ptCount val="13"/>
                <c:pt idx="0">
                  <c:v>-0.066</c:v>
                </c:pt>
                <c:pt idx="1">
                  <c:v>-0.053</c:v>
                </c:pt>
                <c:pt idx="2">
                  <c:v>-0.026</c:v>
                </c:pt>
                <c:pt idx="3">
                  <c:v>-0.022</c:v>
                </c:pt>
                <c:pt idx="4">
                  <c:v>-0.012</c:v>
                </c:pt>
                <c:pt idx="5">
                  <c:v>-0.002</c:v>
                </c:pt>
                <c:pt idx="6">
                  <c:v>-0.001</c:v>
                </c:pt>
                <c:pt idx="7">
                  <c:v>0.01</c:v>
                </c:pt>
                <c:pt idx="8">
                  <c:v>0.014</c:v>
                </c:pt>
                <c:pt idx="9">
                  <c:v>0.02</c:v>
                </c:pt>
                <c:pt idx="10">
                  <c:v>0.023</c:v>
                </c:pt>
                <c:pt idx="11">
                  <c:v>0.023</c:v>
                </c:pt>
                <c:pt idx="12">
                  <c:v>0.028</c:v>
                </c:pt>
              </c:numCache>
            </c:numRef>
          </c:val>
        </c:ser>
        <c:dLbls>
          <c:showLegendKey val="0"/>
          <c:showVal val="0"/>
          <c:showCatName val="0"/>
          <c:showSerName val="0"/>
          <c:showPercent val="0"/>
          <c:showBubbleSize val="0"/>
        </c:dLbls>
        <c:gapWidth val="50"/>
        <c:overlap val="100"/>
        <c:axId val="2113038520"/>
        <c:axId val="2113026632"/>
      </c:barChart>
      <c:catAx>
        <c:axId val="2113038520"/>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txPr>
          <a:bodyPr rot="-3300000"/>
          <a:lstStyle/>
          <a:p>
            <a:pPr>
              <a:defRPr/>
            </a:pPr>
            <a:endParaRPr lang="en-US"/>
          </a:p>
        </c:txPr>
        <c:crossAx val="2113026632"/>
        <c:crosses val="autoZero"/>
        <c:auto val="1"/>
        <c:lblAlgn val="ctr"/>
        <c:lblOffset val="100"/>
        <c:noMultiLvlLbl val="0"/>
      </c:catAx>
      <c:valAx>
        <c:axId val="2113026632"/>
        <c:scaling>
          <c:orientation val="minMax"/>
          <c:max val="0.04"/>
          <c:min val="-0.12"/>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pPr>
            <a:endParaRPr lang="en-US"/>
          </a:p>
        </c:txPr>
        <c:crossAx val="2113038520"/>
        <c:crosses val="autoZero"/>
        <c:crossBetween val="between"/>
        <c:majorUnit val="0.02"/>
      </c:valAx>
    </c:plotArea>
    <c:plotVisOnly val="1"/>
    <c:dispBlanksAs val="gap"/>
    <c:showDLblsOverMax val="0"/>
  </c:chart>
  <c:spPr>
    <a:noFill/>
    <a:ln>
      <a:noFill/>
    </a:ln>
  </c:spPr>
  <c:txPr>
    <a:bodyPr/>
    <a:lstStyle/>
    <a:p>
      <a:pPr>
        <a:defRPr sz="1100" b="1">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Unemployment rate (LHS)</c:v>
                </c:pt>
              </c:strCache>
            </c:strRef>
          </c:tx>
          <c:spPr>
            <a:ln w="31750">
              <a:solidFill>
                <a:srgbClr val="0066FF"/>
              </a:solidFill>
            </a:ln>
          </c:spPr>
          <c:marker>
            <c:symbol val="none"/>
          </c:marker>
          <c:cat>
            <c:numRef>
              <c:f>Sheet1!$A$2:$A$104</c:f>
              <c:numCache>
                <c:formatCode>mmm\-yy</c:formatCode>
                <c:ptCount val="103"/>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numCache>
            </c:numRef>
          </c:cat>
          <c:val>
            <c:numRef>
              <c:f>Sheet1!$B$2:$B$104</c:f>
              <c:numCache>
                <c:formatCode>0.0%</c:formatCode>
                <c:ptCount val="103"/>
                <c:pt idx="0">
                  <c:v>0.052</c:v>
                </c:pt>
                <c:pt idx="1">
                  <c:v>0.052</c:v>
                </c:pt>
                <c:pt idx="2">
                  <c:v>0.053</c:v>
                </c:pt>
                <c:pt idx="3">
                  <c:v>0.052</c:v>
                </c:pt>
                <c:pt idx="4">
                  <c:v>0.054</c:v>
                </c:pt>
                <c:pt idx="5">
                  <c:v>0.055</c:v>
                </c:pt>
                <c:pt idx="6">
                  <c:v>0.057</c:v>
                </c:pt>
                <c:pt idx="7">
                  <c:v>0.059</c:v>
                </c:pt>
                <c:pt idx="8">
                  <c:v>0.06</c:v>
                </c:pt>
                <c:pt idx="9">
                  <c:v>0.062</c:v>
                </c:pt>
                <c:pt idx="10">
                  <c:v>0.064</c:v>
                </c:pt>
                <c:pt idx="11">
                  <c:v>0.065</c:v>
                </c:pt>
                <c:pt idx="12">
                  <c:v>0.067</c:v>
                </c:pt>
                <c:pt idx="13">
                  <c:v>0.071</c:v>
                </c:pt>
                <c:pt idx="14">
                  <c:v>0.073</c:v>
                </c:pt>
                <c:pt idx="15">
                  <c:v>0.076</c:v>
                </c:pt>
                <c:pt idx="16">
                  <c:v>0.078</c:v>
                </c:pt>
                <c:pt idx="17">
                  <c:v>0.079</c:v>
                </c:pt>
                <c:pt idx="18">
                  <c:v>0.079</c:v>
                </c:pt>
                <c:pt idx="19">
                  <c:v>0.078</c:v>
                </c:pt>
                <c:pt idx="20">
                  <c:v>0.079</c:v>
                </c:pt>
                <c:pt idx="21">
                  <c:v>0.078</c:v>
                </c:pt>
                <c:pt idx="22">
                  <c:v>0.078</c:v>
                </c:pt>
                <c:pt idx="23">
                  <c:v>0.077</c:v>
                </c:pt>
                <c:pt idx="24">
                  <c:v>0.079</c:v>
                </c:pt>
                <c:pt idx="25">
                  <c:v>0.08</c:v>
                </c:pt>
                <c:pt idx="26">
                  <c:v>0.08</c:v>
                </c:pt>
                <c:pt idx="27">
                  <c:v>0.079</c:v>
                </c:pt>
                <c:pt idx="28">
                  <c:v>0.079</c:v>
                </c:pt>
                <c:pt idx="29">
                  <c:v>0.078</c:v>
                </c:pt>
                <c:pt idx="30">
                  <c:v>0.078</c:v>
                </c:pt>
                <c:pt idx="31">
                  <c:v>0.078</c:v>
                </c:pt>
                <c:pt idx="32">
                  <c:v>0.079</c:v>
                </c:pt>
                <c:pt idx="33">
                  <c:v>0.079</c:v>
                </c:pt>
                <c:pt idx="34">
                  <c:v>0.079</c:v>
                </c:pt>
                <c:pt idx="35">
                  <c:v>0.079</c:v>
                </c:pt>
                <c:pt idx="36">
                  <c:v>0.078</c:v>
                </c:pt>
                <c:pt idx="37">
                  <c:v>0.078</c:v>
                </c:pt>
                <c:pt idx="38">
                  <c:v>0.077</c:v>
                </c:pt>
                <c:pt idx="39">
                  <c:v>0.078</c:v>
                </c:pt>
                <c:pt idx="40">
                  <c:v>0.079</c:v>
                </c:pt>
                <c:pt idx="41">
                  <c:v>0.08</c:v>
                </c:pt>
                <c:pt idx="42">
                  <c:v>0.082</c:v>
                </c:pt>
                <c:pt idx="43">
                  <c:v>0.083</c:v>
                </c:pt>
                <c:pt idx="44">
                  <c:v>0.084</c:v>
                </c:pt>
                <c:pt idx="45">
                  <c:v>0.085</c:v>
                </c:pt>
                <c:pt idx="46">
                  <c:v>0.084</c:v>
                </c:pt>
                <c:pt idx="47">
                  <c:v>0.083</c:v>
                </c:pt>
                <c:pt idx="48">
                  <c:v>0.083</c:v>
                </c:pt>
                <c:pt idx="49">
                  <c:v>0.082</c:v>
                </c:pt>
                <c:pt idx="50">
                  <c:v>0.082</c:v>
                </c:pt>
                <c:pt idx="51">
                  <c:v>0.081</c:v>
                </c:pt>
                <c:pt idx="52">
                  <c:v>0.08</c:v>
                </c:pt>
                <c:pt idx="53">
                  <c:v>0.081</c:v>
                </c:pt>
                <c:pt idx="54">
                  <c:v>0.079</c:v>
                </c:pt>
                <c:pt idx="55">
                  <c:v>0.079</c:v>
                </c:pt>
                <c:pt idx="56">
                  <c:v>0.079</c:v>
                </c:pt>
                <c:pt idx="57">
                  <c:v>0.078</c:v>
                </c:pt>
                <c:pt idx="58">
                  <c:v>0.078</c:v>
                </c:pt>
                <c:pt idx="59">
                  <c:v>0.078</c:v>
                </c:pt>
                <c:pt idx="60">
                  <c:v>0.08</c:v>
                </c:pt>
                <c:pt idx="61">
                  <c:v>0.078</c:v>
                </c:pt>
                <c:pt idx="62">
                  <c:v>0.078</c:v>
                </c:pt>
                <c:pt idx="63">
                  <c:v>0.078</c:v>
                </c:pt>
                <c:pt idx="64">
                  <c:v>0.077</c:v>
                </c:pt>
                <c:pt idx="65">
                  <c:v>0.077</c:v>
                </c:pt>
                <c:pt idx="66">
                  <c:v>0.077</c:v>
                </c:pt>
                <c:pt idx="67">
                  <c:v>0.076</c:v>
                </c:pt>
                <c:pt idx="68">
                  <c:v>0.074</c:v>
                </c:pt>
                <c:pt idx="69">
                  <c:v>0.072</c:v>
                </c:pt>
                <c:pt idx="70">
                  <c:v>0.072</c:v>
                </c:pt>
                <c:pt idx="71">
                  <c:v>0.072</c:v>
                </c:pt>
                <c:pt idx="72">
                  <c:v>0.069</c:v>
                </c:pt>
                <c:pt idx="73">
                  <c:v>0.068</c:v>
                </c:pt>
                <c:pt idx="74">
                  <c:v>0.066</c:v>
                </c:pt>
                <c:pt idx="75">
                  <c:v>0.064</c:v>
                </c:pt>
                <c:pt idx="76">
                  <c:v>0.063</c:v>
                </c:pt>
                <c:pt idx="77">
                  <c:v>0.061</c:v>
                </c:pt>
                <c:pt idx="78">
                  <c:v>0.06</c:v>
                </c:pt>
                <c:pt idx="79">
                  <c:v>0.06</c:v>
                </c:pt>
                <c:pt idx="80">
                  <c:v>0.06</c:v>
                </c:pt>
                <c:pt idx="81">
                  <c:v>0.058</c:v>
                </c:pt>
                <c:pt idx="82">
                  <c:v>0.057</c:v>
                </c:pt>
                <c:pt idx="83">
                  <c:v>0.057</c:v>
                </c:pt>
                <c:pt idx="84">
                  <c:v>0.056</c:v>
                </c:pt>
                <c:pt idx="85">
                  <c:v>0.055</c:v>
                </c:pt>
                <c:pt idx="86">
                  <c:v>0.055</c:v>
                </c:pt>
                <c:pt idx="87">
                  <c:v>0.056</c:v>
                </c:pt>
                <c:pt idx="88">
                  <c:v>0.056</c:v>
                </c:pt>
                <c:pt idx="89">
                  <c:v>0.055</c:v>
                </c:pt>
                <c:pt idx="90">
                  <c:v>0.054</c:v>
                </c:pt>
                <c:pt idx="91">
                  <c:v>0.053</c:v>
                </c:pt>
                <c:pt idx="92">
                  <c:v>0.052</c:v>
                </c:pt>
                <c:pt idx="93">
                  <c:v>0.051</c:v>
                </c:pt>
                <c:pt idx="94">
                  <c:v>0.051</c:v>
                </c:pt>
                <c:pt idx="95">
                  <c:v>0.051</c:v>
                </c:pt>
                <c:pt idx="96">
                  <c:v>0.051</c:v>
                </c:pt>
                <c:pt idx="97">
                  <c:v>0.051</c:v>
                </c:pt>
                <c:pt idx="98">
                  <c:v>0.05</c:v>
                </c:pt>
                <c:pt idx="99">
                  <c:v>0.049</c:v>
                </c:pt>
                <c:pt idx="100">
                  <c:v>0.049</c:v>
                </c:pt>
                <c:pt idx="101">
                  <c:v>0.049</c:v>
                </c:pt>
              </c:numCache>
            </c:numRef>
          </c:val>
          <c:smooth val="0"/>
        </c:ser>
        <c:dLbls>
          <c:showLegendKey val="0"/>
          <c:showVal val="0"/>
          <c:showCatName val="0"/>
          <c:showSerName val="0"/>
          <c:showPercent val="0"/>
          <c:showBubbleSize val="0"/>
        </c:dLbls>
        <c:marker val="1"/>
        <c:smooth val="0"/>
        <c:axId val="2113755576"/>
        <c:axId val="2113758648"/>
      </c:lineChart>
      <c:lineChart>
        <c:grouping val="standard"/>
        <c:varyColors val="0"/>
        <c:ser>
          <c:idx val="1"/>
          <c:order val="1"/>
          <c:tx>
            <c:strRef>
              <c:f>Sheet1!$C$1</c:f>
              <c:strCache>
                <c:ptCount val="1"/>
                <c:pt idx="0">
                  <c:v>Regular earnings growth (RHS)</c:v>
                </c:pt>
              </c:strCache>
            </c:strRef>
          </c:tx>
          <c:spPr>
            <a:ln w="31750">
              <a:solidFill>
                <a:srgbClr val="FF0000"/>
              </a:solidFill>
            </a:ln>
          </c:spPr>
          <c:marker>
            <c:symbol val="none"/>
          </c:marker>
          <c:cat>
            <c:numRef>
              <c:f>Sheet1!$A$2:$A$104</c:f>
              <c:numCache>
                <c:formatCode>mmm\-yy</c:formatCode>
                <c:ptCount val="103"/>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numCache>
            </c:numRef>
          </c:cat>
          <c:val>
            <c:numRef>
              <c:f>Sheet1!$C$2:$C$104</c:f>
              <c:numCache>
                <c:formatCode>0.0%</c:formatCode>
                <c:ptCount val="103"/>
                <c:pt idx="0">
                  <c:v>0.041</c:v>
                </c:pt>
                <c:pt idx="1">
                  <c:v>0.041</c:v>
                </c:pt>
                <c:pt idx="2">
                  <c:v>0.041</c:v>
                </c:pt>
                <c:pt idx="3">
                  <c:v>0.044</c:v>
                </c:pt>
                <c:pt idx="4">
                  <c:v>0.042</c:v>
                </c:pt>
                <c:pt idx="5">
                  <c:v>0.04</c:v>
                </c:pt>
                <c:pt idx="6">
                  <c:v>0.036</c:v>
                </c:pt>
                <c:pt idx="7">
                  <c:v>0.034</c:v>
                </c:pt>
                <c:pt idx="8">
                  <c:v>0.033</c:v>
                </c:pt>
                <c:pt idx="9">
                  <c:v>0.034</c:v>
                </c:pt>
                <c:pt idx="10">
                  <c:v>0.034</c:v>
                </c:pt>
                <c:pt idx="11">
                  <c:v>0.033</c:v>
                </c:pt>
                <c:pt idx="12">
                  <c:v>0.031</c:v>
                </c:pt>
                <c:pt idx="13">
                  <c:v>0.029</c:v>
                </c:pt>
                <c:pt idx="14">
                  <c:v>0.025</c:v>
                </c:pt>
                <c:pt idx="15">
                  <c:v>0.022</c:v>
                </c:pt>
                <c:pt idx="16">
                  <c:v>0.021</c:v>
                </c:pt>
                <c:pt idx="17">
                  <c:v>0.02</c:v>
                </c:pt>
                <c:pt idx="18">
                  <c:v>0.019</c:v>
                </c:pt>
                <c:pt idx="19">
                  <c:v>0.016</c:v>
                </c:pt>
                <c:pt idx="20">
                  <c:v>0.014</c:v>
                </c:pt>
                <c:pt idx="21">
                  <c:v>0.012</c:v>
                </c:pt>
                <c:pt idx="22">
                  <c:v>0.011</c:v>
                </c:pt>
                <c:pt idx="23">
                  <c:v>0.011</c:v>
                </c:pt>
                <c:pt idx="24">
                  <c:v>0.014</c:v>
                </c:pt>
                <c:pt idx="25">
                  <c:v>0.016</c:v>
                </c:pt>
                <c:pt idx="26">
                  <c:v>0.018</c:v>
                </c:pt>
                <c:pt idx="27">
                  <c:v>0.017</c:v>
                </c:pt>
                <c:pt idx="28">
                  <c:v>0.016</c:v>
                </c:pt>
                <c:pt idx="29">
                  <c:v>0.013</c:v>
                </c:pt>
                <c:pt idx="30">
                  <c:v>0.016</c:v>
                </c:pt>
                <c:pt idx="31">
                  <c:v>0.02</c:v>
                </c:pt>
                <c:pt idx="32">
                  <c:v>0.022</c:v>
                </c:pt>
                <c:pt idx="33">
                  <c:v>0.022</c:v>
                </c:pt>
                <c:pt idx="34">
                  <c:v>0.023</c:v>
                </c:pt>
                <c:pt idx="35">
                  <c:v>0.022</c:v>
                </c:pt>
                <c:pt idx="36">
                  <c:v>0.022</c:v>
                </c:pt>
                <c:pt idx="37">
                  <c:v>0.021</c:v>
                </c:pt>
                <c:pt idx="38">
                  <c:v>0.02</c:v>
                </c:pt>
                <c:pt idx="39">
                  <c:v>0.019</c:v>
                </c:pt>
                <c:pt idx="40">
                  <c:v>0.02</c:v>
                </c:pt>
                <c:pt idx="41">
                  <c:v>0.021</c:v>
                </c:pt>
                <c:pt idx="42">
                  <c:v>0.02</c:v>
                </c:pt>
                <c:pt idx="43">
                  <c:v>0.017</c:v>
                </c:pt>
                <c:pt idx="44">
                  <c:v>0.016</c:v>
                </c:pt>
                <c:pt idx="45">
                  <c:v>0.017</c:v>
                </c:pt>
                <c:pt idx="46">
                  <c:v>0.018</c:v>
                </c:pt>
                <c:pt idx="47">
                  <c:v>0.019</c:v>
                </c:pt>
                <c:pt idx="48">
                  <c:v>0.016</c:v>
                </c:pt>
                <c:pt idx="49">
                  <c:v>0.015</c:v>
                </c:pt>
                <c:pt idx="50">
                  <c:v>0.015</c:v>
                </c:pt>
                <c:pt idx="51">
                  <c:v>0.018</c:v>
                </c:pt>
                <c:pt idx="52">
                  <c:v>0.018</c:v>
                </c:pt>
                <c:pt idx="53">
                  <c:v>0.018</c:v>
                </c:pt>
                <c:pt idx="54">
                  <c:v>0.019</c:v>
                </c:pt>
                <c:pt idx="55">
                  <c:v>0.02</c:v>
                </c:pt>
                <c:pt idx="56">
                  <c:v>0.019</c:v>
                </c:pt>
                <c:pt idx="57">
                  <c:v>0.016</c:v>
                </c:pt>
                <c:pt idx="58">
                  <c:v>0.014</c:v>
                </c:pt>
                <c:pt idx="59">
                  <c:v>0.013</c:v>
                </c:pt>
                <c:pt idx="60">
                  <c:v>0.012</c:v>
                </c:pt>
                <c:pt idx="61">
                  <c:v>0.01</c:v>
                </c:pt>
                <c:pt idx="62">
                  <c:v>0.008</c:v>
                </c:pt>
                <c:pt idx="63">
                  <c:v>0.009</c:v>
                </c:pt>
                <c:pt idx="64">
                  <c:v>0.01</c:v>
                </c:pt>
                <c:pt idx="65">
                  <c:v>0.011</c:v>
                </c:pt>
                <c:pt idx="66">
                  <c:v>0.01</c:v>
                </c:pt>
                <c:pt idx="67">
                  <c:v>0.008</c:v>
                </c:pt>
                <c:pt idx="68">
                  <c:v>0.008</c:v>
                </c:pt>
                <c:pt idx="69">
                  <c:v>0.008</c:v>
                </c:pt>
                <c:pt idx="70">
                  <c:v>0.008</c:v>
                </c:pt>
                <c:pt idx="71">
                  <c:v>0.01</c:v>
                </c:pt>
                <c:pt idx="72">
                  <c:v>0.012</c:v>
                </c:pt>
                <c:pt idx="73">
                  <c:v>0.014</c:v>
                </c:pt>
                <c:pt idx="74">
                  <c:v>0.013</c:v>
                </c:pt>
                <c:pt idx="75">
                  <c:v>0.009</c:v>
                </c:pt>
                <c:pt idx="76">
                  <c:v>0.007</c:v>
                </c:pt>
                <c:pt idx="77">
                  <c:v>0.007</c:v>
                </c:pt>
                <c:pt idx="78">
                  <c:v>0.008</c:v>
                </c:pt>
                <c:pt idx="79">
                  <c:v>0.009</c:v>
                </c:pt>
                <c:pt idx="80">
                  <c:v>0.012</c:v>
                </c:pt>
                <c:pt idx="81">
                  <c:v>0.017</c:v>
                </c:pt>
                <c:pt idx="82">
                  <c:v>0.019</c:v>
                </c:pt>
                <c:pt idx="83">
                  <c:v>0.018</c:v>
                </c:pt>
                <c:pt idx="84">
                  <c:v>0.017</c:v>
                </c:pt>
                <c:pt idx="85">
                  <c:v>0.019</c:v>
                </c:pt>
                <c:pt idx="86">
                  <c:v>0.023</c:v>
                </c:pt>
                <c:pt idx="87">
                  <c:v>0.027</c:v>
                </c:pt>
                <c:pt idx="88">
                  <c:v>0.028</c:v>
                </c:pt>
                <c:pt idx="89">
                  <c:v>0.028</c:v>
                </c:pt>
                <c:pt idx="90">
                  <c:v>0.029</c:v>
                </c:pt>
                <c:pt idx="91">
                  <c:v>0.028</c:v>
                </c:pt>
                <c:pt idx="92">
                  <c:v>0.024</c:v>
                </c:pt>
                <c:pt idx="93">
                  <c:v>0.02</c:v>
                </c:pt>
                <c:pt idx="94">
                  <c:v>0.019</c:v>
                </c:pt>
                <c:pt idx="95">
                  <c:v>0.02</c:v>
                </c:pt>
                <c:pt idx="96">
                  <c:v>0.022</c:v>
                </c:pt>
                <c:pt idx="97">
                  <c:v>0.022</c:v>
                </c:pt>
                <c:pt idx="98">
                  <c:v>0.022</c:v>
                </c:pt>
                <c:pt idx="99">
                  <c:v>0.023</c:v>
                </c:pt>
                <c:pt idx="100">
                  <c:v>0.022</c:v>
                </c:pt>
                <c:pt idx="101">
                  <c:v>0.023</c:v>
                </c:pt>
                <c:pt idx="102">
                  <c:v>0.021</c:v>
                </c:pt>
              </c:numCache>
            </c:numRef>
          </c:val>
          <c:smooth val="0"/>
        </c:ser>
        <c:dLbls>
          <c:showLegendKey val="0"/>
          <c:showVal val="0"/>
          <c:showCatName val="0"/>
          <c:showSerName val="0"/>
          <c:showPercent val="0"/>
          <c:showBubbleSize val="0"/>
        </c:dLbls>
        <c:marker val="1"/>
        <c:smooth val="0"/>
        <c:axId val="-2125489512"/>
        <c:axId val="-2126209256"/>
      </c:lineChart>
      <c:dateAx>
        <c:axId val="2113755576"/>
        <c:scaling>
          <c:orientation val="minMax"/>
          <c:min val="39995.0"/>
        </c:scaling>
        <c:delete val="0"/>
        <c:axPos val="b"/>
        <c:minorGridlines/>
        <c:numFmt formatCode="mmm\-yy" sourceLinked="1"/>
        <c:majorTickMark val="out"/>
        <c:minorTickMark val="none"/>
        <c:tickLblPos val="nextTo"/>
        <c:txPr>
          <a:bodyPr rot="-5400000" vert="horz"/>
          <a:lstStyle/>
          <a:p>
            <a:pPr>
              <a:defRPr/>
            </a:pPr>
            <a:endParaRPr lang="en-US"/>
          </a:p>
        </c:txPr>
        <c:crossAx val="2113758648"/>
        <c:crosses val="autoZero"/>
        <c:auto val="1"/>
        <c:lblOffset val="100"/>
        <c:baseTimeUnit val="months"/>
        <c:majorUnit val="6.0"/>
        <c:majorTimeUnit val="months"/>
        <c:minorUnit val="6.0"/>
        <c:minorTimeUnit val="months"/>
      </c:dateAx>
      <c:valAx>
        <c:axId val="2113758648"/>
        <c:scaling>
          <c:orientation val="minMax"/>
          <c:max val="0.09"/>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a:solidFill>
                  <a:srgbClr val="0066FF"/>
                </a:solidFill>
              </a:defRPr>
            </a:pPr>
            <a:endParaRPr lang="en-US"/>
          </a:p>
        </c:txPr>
        <c:crossAx val="2113755576"/>
        <c:crosses val="autoZero"/>
        <c:crossBetween val="midCat"/>
      </c:valAx>
      <c:valAx>
        <c:axId val="-2126209256"/>
        <c:scaling>
          <c:orientation val="minMax"/>
          <c:max val="0.045"/>
        </c:scaling>
        <c:delete val="0"/>
        <c:axPos val="r"/>
        <c:numFmt formatCode="0.0%" sourceLinked="0"/>
        <c:majorTickMark val="out"/>
        <c:minorTickMark val="none"/>
        <c:tickLblPos val="nextTo"/>
        <c:txPr>
          <a:bodyPr/>
          <a:lstStyle/>
          <a:p>
            <a:pPr>
              <a:defRPr>
                <a:solidFill>
                  <a:srgbClr val="FF0000"/>
                </a:solidFill>
              </a:defRPr>
            </a:pPr>
            <a:endParaRPr lang="en-US"/>
          </a:p>
        </c:txPr>
        <c:crossAx val="-2125489512"/>
        <c:crosses val="max"/>
        <c:crossBetween val="between"/>
      </c:valAx>
      <c:dateAx>
        <c:axId val="-2125489512"/>
        <c:scaling>
          <c:orientation val="minMax"/>
        </c:scaling>
        <c:delete val="1"/>
        <c:axPos val="b"/>
        <c:numFmt formatCode="mmm\-yy" sourceLinked="1"/>
        <c:majorTickMark val="out"/>
        <c:minorTickMark val="none"/>
        <c:tickLblPos val="nextTo"/>
        <c:crossAx val="-2126209256"/>
        <c:crosses val="autoZero"/>
        <c:auto val="1"/>
        <c:lblOffset val="100"/>
        <c:baseTimeUnit val="months"/>
      </c:dateAx>
    </c:plotArea>
    <c:legend>
      <c:legendPos val="b"/>
      <c:layout>
        <c:manualLayout>
          <c:xMode val="edge"/>
          <c:yMode val="edge"/>
          <c:x val="0.0"/>
          <c:y val="0.87580491511205"/>
          <c:w val="1.0"/>
          <c:h val="0.108496458950359"/>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Income Tracker</c:v>
                </c:pt>
              </c:strCache>
            </c:strRef>
          </c:tx>
          <c:spPr>
            <a:solidFill>
              <a:srgbClr val="FFCC00"/>
            </a:solidFill>
          </c:spPr>
          <c:invertIfNegative val="0"/>
          <c:cat>
            <c:numRef>
              <c:f>Sheet1!$A$2:$A$105</c:f>
              <c:numCache>
                <c:formatCode>mmm\-yy</c:formatCode>
                <c:ptCount val="104"/>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pt idx="103">
                  <c:v>42583.0</c:v>
                </c:pt>
              </c:numCache>
            </c:numRef>
          </c:cat>
          <c:val>
            <c:numRef>
              <c:f>Sheet1!$B$2:$B$105</c:f>
              <c:numCache>
                <c:formatCode>#,##0.0</c:formatCode>
                <c:ptCount val="104"/>
                <c:pt idx="0">
                  <c:v>151.5025852984932</c:v>
                </c:pt>
                <c:pt idx="1">
                  <c:v>151.0827641644435</c:v>
                </c:pt>
                <c:pt idx="2">
                  <c:v>151.1899710365857</c:v>
                </c:pt>
                <c:pt idx="3">
                  <c:v>155.9956217831222</c:v>
                </c:pt>
                <c:pt idx="4">
                  <c:v>154.7818834964188</c:v>
                </c:pt>
                <c:pt idx="5">
                  <c:v>152.6608901506524</c:v>
                </c:pt>
                <c:pt idx="6">
                  <c:v>152.7340736600605</c:v>
                </c:pt>
                <c:pt idx="7">
                  <c:v>151.0255194084912</c:v>
                </c:pt>
                <c:pt idx="8">
                  <c:v>149.4352933902666</c:v>
                </c:pt>
                <c:pt idx="9">
                  <c:v>150.7641560387432</c:v>
                </c:pt>
                <c:pt idx="10">
                  <c:v>154.3651462734606</c:v>
                </c:pt>
                <c:pt idx="11">
                  <c:v>163.0246224795503</c:v>
                </c:pt>
                <c:pt idx="12">
                  <c:v>169.9413516802375</c:v>
                </c:pt>
                <c:pt idx="13">
                  <c:v>168.0679229485026</c:v>
                </c:pt>
                <c:pt idx="14">
                  <c:v>169.3259979631011</c:v>
                </c:pt>
                <c:pt idx="15">
                  <c:v>173.1321249923576</c:v>
                </c:pt>
                <c:pt idx="16">
                  <c:v>172.3849930485608</c:v>
                </c:pt>
                <c:pt idx="17">
                  <c:v>173.2832032211032</c:v>
                </c:pt>
                <c:pt idx="18">
                  <c:v>174.5078548403722</c:v>
                </c:pt>
                <c:pt idx="19">
                  <c:v>173.2220024245523</c:v>
                </c:pt>
                <c:pt idx="20">
                  <c:v>173.7450017813797</c:v>
                </c:pt>
                <c:pt idx="21">
                  <c:v>174.4268986729495</c:v>
                </c:pt>
                <c:pt idx="22">
                  <c:v>174.7947614250304</c:v>
                </c:pt>
                <c:pt idx="23">
                  <c:v>174.0952396770949</c:v>
                </c:pt>
                <c:pt idx="24">
                  <c:v>175.6626853206757</c:v>
                </c:pt>
                <c:pt idx="25">
                  <c:v>175.1909835341276</c:v>
                </c:pt>
                <c:pt idx="26">
                  <c:v>174.9571129568259</c:v>
                </c:pt>
                <c:pt idx="27">
                  <c:v>172.7614461406134</c:v>
                </c:pt>
                <c:pt idx="28">
                  <c:v>172.3529195422202</c:v>
                </c:pt>
                <c:pt idx="29">
                  <c:v>172.3367155587638</c:v>
                </c:pt>
                <c:pt idx="30">
                  <c:v>174.0792642887426</c:v>
                </c:pt>
                <c:pt idx="31">
                  <c:v>173.6581737168441</c:v>
                </c:pt>
                <c:pt idx="32">
                  <c:v>174.282816210428</c:v>
                </c:pt>
                <c:pt idx="33">
                  <c:v>174.3387120824128</c:v>
                </c:pt>
                <c:pt idx="34">
                  <c:v>173.5403384732724</c:v>
                </c:pt>
                <c:pt idx="35">
                  <c:v>169.9701787066498</c:v>
                </c:pt>
                <c:pt idx="36">
                  <c:v>171.8895816232602</c:v>
                </c:pt>
                <c:pt idx="37">
                  <c:v>169.8135840400265</c:v>
                </c:pt>
                <c:pt idx="38">
                  <c:v>169.802075590839</c:v>
                </c:pt>
                <c:pt idx="39">
                  <c:v>166.5357521818208</c:v>
                </c:pt>
                <c:pt idx="40">
                  <c:v>165.5800855571005</c:v>
                </c:pt>
                <c:pt idx="41">
                  <c:v>165.8068800335062</c:v>
                </c:pt>
                <c:pt idx="42">
                  <c:v>165.684160373492</c:v>
                </c:pt>
                <c:pt idx="43">
                  <c:v>163.3264472145767</c:v>
                </c:pt>
                <c:pt idx="44">
                  <c:v>161.384624579031</c:v>
                </c:pt>
                <c:pt idx="45">
                  <c:v>162.2279162924646</c:v>
                </c:pt>
                <c:pt idx="46">
                  <c:v>162.4576789134707</c:v>
                </c:pt>
                <c:pt idx="47">
                  <c:v>161.2579920941541</c:v>
                </c:pt>
                <c:pt idx="48">
                  <c:v>163.8743625752647</c:v>
                </c:pt>
                <c:pt idx="49">
                  <c:v>162.7315590225315</c:v>
                </c:pt>
                <c:pt idx="50">
                  <c:v>162.8724123093725</c:v>
                </c:pt>
                <c:pt idx="51">
                  <c:v>165.3696935396714</c:v>
                </c:pt>
                <c:pt idx="52">
                  <c:v>167.5301960718894</c:v>
                </c:pt>
                <c:pt idx="53">
                  <c:v>169.3234496203039</c:v>
                </c:pt>
                <c:pt idx="54">
                  <c:v>170.5139653783608</c:v>
                </c:pt>
                <c:pt idx="55">
                  <c:v>169.652025043826</c:v>
                </c:pt>
                <c:pt idx="56">
                  <c:v>168.3155846841142</c:v>
                </c:pt>
                <c:pt idx="57">
                  <c:v>166.4203153128042</c:v>
                </c:pt>
                <c:pt idx="58">
                  <c:v>166.5143191629952</c:v>
                </c:pt>
                <c:pt idx="59">
                  <c:v>164.2298657694614</c:v>
                </c:pt>
                <c:pt idx="60">
                  <c:v>166.2616217712323</c:v>
                </c:pt>
                <c:pt idx="61">
                  <c:v>163.1982854503779</c:v>
                </c:pt>
                <c:pt idx="62">
                  <c:v>162.1020199572009</c:v>
                </c:pt>
                <c:pt idx="63">
                  <c:v>166.7339690723309</c:v>
                </c:pt>
                <c:pt idx="64">
                  <c:v>166.6645179998114</c:v>
                </c:pt>
                <c:pt idx="65">
                  <c:v>168.8856563707528</c:v>
                </c:pt>
                <c:pt idx="66">
                  <c:v>168.4908396725654</c:v>
                </c:pt>
                <c:pt idx="67">
                  <c:v>166.3482772606894</c:v>
                </c:pt>
                <c:pt idx="68">
                  <c:v>166.1797193168237</c:v>
                </c:pt>
                <c:pt idx="69">
                  <c:v>167.2802781044734</c:v>
                </c:pt>
                <c:pt idx="70">
                  <c:v>166.8602947720263</c:v>
                </c:pt>
                <c:pt idx="71">
                  <c:v>165.4757934110566</c:v>
                </c:pt>
                <c:pt idx="72">
                  <c:v>170.139602183462</c:v>
                </c:pt>
                <c:pt idx="73">
                  <c:v>169.0743397987</c:v>
                </c:pt>
                <c:pt idx="74">
                  <c:v>168.3511409610683</c:v>
                </c:pt>
                <c:pt idx="75">
                  <c:v>169.8760313971886</c:v>
                </c:pt>
                <c:pt idx="76">
                  <c:v>170.8964572742526</c:v>
                </c:pt>
                <c:pt idx="77">
                  <c:v>170.9306888048672</c:v>
                </c:pt>
                <c:pt idx="78">
                  <c:v>173.3550012018173</c:v>
                </c:pt>
                <c:pt idx="79">
                  <c:v>172.5609406965496</c:v>
                </c:pt>
                <c:pt idx="80">
                  <c:v>174.0083327872151</c:v>
                </c:pt>
                <c:pt idx="81">
                  <c:v>176.1326112906844</c:v>
                </c:pt>
                <c:pt idx="82">
                  <c:v>179.293474412276</c:v>
                </c:pt>
                <c:pt idx="83">
                  <c:v>180.6339004584493</c:v>
                </c:pt>
                <c:pt idx="84">
                  <c:v>185.2669197199754</c:v>
                </c:pt>
                <c:pt idx="85">
                  <c:v>185.0709078047002</c:v>
                </c:pt>
                <c:pt idx="86">
                  <c:v>186.0792312297779</c:v>
                </c:pt>
                <c:pt idx="87">
                  <c:v>187.6472000293629</c:v>
                </c:pt>
                <c:pt idx="88">
                  <c:v>187.8285574770937</c:v>
                </c:pt>
                <c:pt idx="89">
                  <c:v>189.185520007392</c:v>
                </c:pt>
                <c:pt idx="90">
                  <c:v>191.1964545059816</c:v>
                </c:pt>
                <c:pt idx="91">
                  <c:v>190.8230690840745</c:v>
                </c:pt>
                <c:pt idx="92">
                  <c:v>192.352854270382</c:v>
                </c:pt>
                <c:pt idx="93">
                  <c:v>192.7093933252064</c:v>
                </c:pt>
                <c:pt idx="94">
                  <c:v>193.250590825981</c:v>
                </c:pt>
                <c:pt idx="95">
                  <c:v>193.0049192949021</c:v>
                </c:pt>
                <c:pt idx="96">
                  <c:v>196.9421504133352</c:v>
                </c:pt>
                <c:pt idx="97">
                  <c:v>197.5287933463732</c:v>
                </c:pt>
                <c:pt idx="98">
                  <c:v>197.4105991378541</c:v>
                </c:pt>
                <c:pt idx="99">
                  <c:v>200.9317572604974</c:v>
                </c:pt>
                <c:pt idx="100">
                  <c:v>201.1492013775655</c:v>
                </c:pt>
                <c:pt idx="101">
                  <c:v>201.4447695588287</c:v>
                </c:pt>
                <c:pt idx="102">
                  <c:v>201.8712677390903</c:v>
                </c:pt>
                <c:pt idx="103">
                  <c:v>200.9664754870953</c:v>
                </c:pt>
              </c:numCache>
            </c:numRef>
          </c:val>
        </c:ser>
        <c:dLbls>
          <c:showLegendKey val="0"/>
          <c:showVal val="0"/>
          <c:showCatName val="0"/>
          <c:showSerName val="0"/>
          <c:showPercent val="0"/>
          <c:showBubbleSize val="0"/>
        </c:dLbls>
        <c:gapWidth val="25"/>
        <c:overlap val="54"/>
        <c:axId val="-2126485944"/>
        <c:axId val="-2126482872"/>
      </c:barChart>
      <c:lineChart>
        <c:grouping val="standard"/>
        <c:varyColors val="0"/>
        <c:ser>
          <c:idx val="2"/>
          <c:order val="1"/>
          <c:tx>
            <c:strRef>
              <c:f>Sheet1!$D$1</c:f>
              <c:strCache>
                <c:ptCount val="1"/>
                <c:pt idx="0">
                  <c:v>0%</c:v>
                </c:pt>
              </c:strCache>
            </c:strRef>
          </c:tx>
          <c:spPr>
            <a:ln w="22225">
              <a:solidFill>
                <a:schemeClr val="tx1">
                  <a:lumMod val="50000"/>
                  <a:lumOff val="50000"/>
                </a:schemeClr>
              </a:solidFill>
            </a:ln>
          </c:spPr>
          <c:marker>
            <c:symbol val="none"/>
          </c:marker>
          <c:cat>
            <c:numRef>
              <c:f>Sheet1!$A$2:$A$105</c:f>
              <c:numCache>
                <c:formatCode>mmm\-yy</c:formatCode>
                <c:ptCount val="104"/>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pt idx="103">
                  <c:v>42583.0</c:v>
                </c:pt>
              </c:numCache>
            </c:numRef>
          </c:cat>
          <c:val>
            <c:numRef>
              <c:f>Sheet1!$D$2:$D$105</c:f>
              <c:numCache>
                <c:formatCode>General</c:formatCode>
                <c:ptCount val="104"/>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pt idx="26">
                  <c:v>0.0</c:v>
                </c:pt>
                <c:pt idx="27">
                  <c:v>0.0</c:v>
                </c:pt>
                <c:pt idx="28">
                  <c:v>0.0</c:v>
                </c:pt>
                <c:pt idx="29">
                  <c:v>0.0</c:v>
                </c:pt>
                <c:pt idx="30">
                  <c:v>0.0</c:v>
                </c:pt>
                <c:pt idx="31">
                  <c:v>0.0</c:v>
                </c:pt>
                <c:pt idx="32">
                  <c:v>0.0</c:v>
                </c:pt>
                <c:pt idx="33">
                  <c:v>0.0</c:v>
                </c:pt>
                <c:pt idx="34">
                  <c:v>0.0</c:v>
                </c:pt>
                <c:pt idx="35">
                  <c:v>0.0</c:v>
                </c:pt>
                <c:pt idx="36">
                  <c:v>0.0</c:v>
                </c:pt>
                <c:pt idx="37">
                  <c:v>0.0</c:v>
                </c:pt>
                <c:pt idx="38">
                  <c:v>0.0</c:v>
                </c:pt>
                <c:pt idx="39">
                  <c:v>0.0</c:v>
                </c:pt>
                <c:pt idx="40">
                  <c:v>0.0</c:v>
                </c:pt>
                <c:pt idx="41">
                  <c:v>0.0</c:v>
                </c:pt>
                <c:pt idx="42">
                  <c:v>0.0</c:v>
                </c:pt>
                <c:pt idx="43">
                  <c:v>0.0</c:v>
                </c:pt>
                <c:pt idx="44">
                  <c:v>0.0</c:v>
                </c:pt>
                <c:pt idx="45">
                  <c:v>0.0</c:v>
                </c:pt>
                <c:pt idx="46">
                  <c:v>0.0</c:v>
                </c:pt>
                <c:pt idx="47">
                  <c:v>0.0</c:v>
                </c:pt>
                <c:pt idx="48">
                  <c:v>0.0</c:v>
                </c:pt>
                <c:pt idx="49">
                  <c:v>0.0</c:v>
                </c:pt>
                <c:pt idx="50">
                  <c:v>0.0</c:v>
                </c:pt>
                <c:pt idx="51">
                  <c:v>0.0</c:v>
                </c:pt>
                <c:pt idx="52">
                  <c:v>0.0</c:v>
                </c:pt>
                <c:pt idx="53">
                  <c:v>0.0</c:v>
                </c:pt>
                <c:pt idx="54">
                  <c:v>0.0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pt idx="76">
                  <c:v>0.0</c:v>
                </c:pt>
                <c:pt idx="77">
                  <c:v>0.0</c:v>
                </c:pt>
                <c:pt idx="78">
                  <c:v>0.0</c:v>
                </c:pt>
                <c:pt idx="79">
                  <c:v>0.0</c:v>
                </c:pt>
                <c:pt idx="80">
                  <c:v>0.0</c:v>
                </c:pt>
                <c:pt idx="81">
                  <c:v>0.0</c:v>
                </c:pt>
                <c:pt idx="82">
                  <c:v>0.0</c:v>
                </c:pt>
                <c:pt idx="83">
                  <c:v>0.0</c:v>
                </c:pt>
                <c:pt idx="84">
                  <c:v>0.0</c:v>
                </c:pt>
                <c:pt idx="85">
                  <c:v>0.0</c:v>
                </c:pt>
                <c:pt idx="86">
                  <c:v>0.0</c:v>
                </c:pt>
                <c:pt idx="87">
                  <c:v>0.0</c:v>
                </c:pt>
                <c:pt idx="88">
                  <c:v>0.0</c:v>
                </c:pt>
                <c:pt idx="89">
                  <c:v>0.0</c:v>
                </c:pt>
                <c:pt idx="90">
                  <c:v>0.0</c:v>
                </c:pt>
                <c:pt idx="91">
                  <c:v>0.0</c:v>
                </c:pt>
                <c:pt idx="92">
                  <c:v>0.0</c:v>
                </c:pt>
                <c:pt idx="93">
                  <c:v>0.0</c:v>
                </c:pt>
                <c:pt idx="94">
                  <c:v>0.0</c:v>
                </c:pt>
                <c:pt idx="95">
                  <c:v>0.0</c:v>
                </c:pt>
                <c:pt idx="96">
                  <c:v>0.0</c:v>
                </c:pt>
                <c:pt idx="97">
                  <c:v>0.0</c:v>
                </c:pt>
                <c:pt idx="98">
                  <c:v>0.0</c:v>
                </c:pt>
                <c:pt idx="99">
                  <c:v>0.0</c:v>
                </c:pt>
                <c:pt idx="100">
                  <c:v>0.0</c:v>
                </c:pt>
                <c:pt idx="101">
                  <c:v>0.0</c:v>
                </c:pt>
                <c:pt idx="102">
                  <c:v>0.0</c:v>
                </c:pt>
                <c:pt idx="103">
                  <c:v>0.0</c:v>
                </c:pt>
              </c:numCache>
            </c:numRef>
          </c:val>
          <c:smooth val="0"/>
        </c:ser>
        <c:ser>
          <c:idx val="1"/>
          <c:order val="2"/>
          <c:tx>
            <c:strRef>
              <c:f>Sheet1!$C$1</c:f>
              <c:strCache>
                <c:ptCount val="1"/>
                <c:pt idx="0">
                  <c:v>Annual % change</c:v>
                </c:pt>
              </c:strCache>
            </c:strRef>
          </c:tx>
          <c:spPr>
            <a:ln>
              <a:solidFill>
                <a:srgbClr val="A72120"/>
              </a:solidFill>
            </a:ln>
          </c:spPr>
          <c:marker>
            <c:symbol val="none"/>
          </c:marker>
          <c:cat>
            <c:numRef>
              <c:f>Sheet1!$A$2:$A$105</c:f>
              <c:numCache>
                <c:formatCode>mmm\-yy</c:formatCode>
                <c:ptCount val="104"/>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pt idx="103">
                  <c:v>42583.0</c:v>
                </c:pt>
              </c:numCache>
            </c:numRef>
          </c:cat>
          <c:val>
            <c:numRef>
              <c:f>Sheet1!$C$2:$C$105</c:f>
              <c:numCache>
                <c:formatCode>0.0%</c:formatCode>
                <c:ptCount val="104"/>
                <c:pt idx="0">
                  <c:v>0.0705428915640225</c:v>
                </c:pt>
                <c:pt idx="1">
                  <c:v>0.0738612583917251</c:v>
                </c:pt>
                <c:pt idx="2">
                  <c:v>0.0764822740624582</c:v>
                </c:pt>
                <c:pt idx="3">
                  <c:v>0.104195317388817</c:v>
                </c:pt>
                <c:pt idx="4">
                  <c:v>0.0934560297289922</c:v>
                </c:pt>
                <c:pt idx="5">
                  <c:v>0.0760459536736233</c:v>
                </c:pt>
                <c:pt idx="6">
                  <c:v>0.0409617412505792</c:v>
                </c:pt>
                <c:pt idx="7">
                  <c:v>0.03408568287613</c:v>
                </c:pt>
                <c:pt idx="8">
                  <c:v>0.0157596440815497</c:v>
                </c:pt>
                <c:pt idx="9">
                  <c:v>0.0258658940080072</c:v>
                </c:pt>
                <c:pt idx="10">
                  <c:v>0.0465019476932456</c:v>
                </c:pt>
                <c:pt idx="11">
                  <c:v>0.110932378862044</c:v>
                </c:pt>
                <c:pt idx="12">
                  <c:v>0.121705952049702</c:v>
                </c:pt>
                <c:pt idx="13">
                  <c:v>0.112422875488112</c:v>
                </c:pt>
                <c:pt idx="14">
                  <c:v>0.119955224557367</c:v>
                </c:pt>
                <c:pt idx="15">
                  <c:v>0.10985246260988</c:v>
                </c:pt>
                <c:pt idx="16">
                  <c:v>0.113728487821052</c:v>
                </c:pt>
                <c:pt idx="17">
                  <c:v>0.135085764599563</c:v>
                </c:pt>
                <c:pt idx="18">
                  <c:v>0.142560076206528</c:v>
                </c:pt>
                <c:pt idx="19">
                  <c:v>0.14697173764405</c:v>
                </c:pt>
                <c:pt idx="20">
                  <c:v>0.162677155038774</c:v>
                </c:pt>
                <c:pt idx="21">
                  <c:v>0.156952045207121</c:v>
                </c:pt>
                <c:pt idx="22">
                  <c:v>0.132346035648348</c:v>
                </c:pt>
                <c:pt idx="23">
                  <c:v>0.0679076389146871</c:v>
                </c:pt>
                <c:pt idx="24">
                  <c:v>0.0336665183833749</c:v>
                </c:pt>
                <c:pt idx="25">
                  <c:v>0.042382034957424</c:v>
                </c:pt>
                <c:pt idx="26">
                  <c:v>0.0332560567276372</c:v>
                </c:pt>
                <c:pt idx="27">
                  <c:v>-0.00214101716686399</c:v>
                </c:pt>
                <c:pt idx="28">
                  <c:v>-0.00018605741586597</c:v>
                </c:pt>
                <c:pt idx="29">
                  <c:v>-0.0054620854459374</c:v>
                </c:pt>
                <c:pt idx="30">
                  <c:v>-0.00245599576031497</c:v>
                </c:pt>
                <c:pt idx="31">
                  <c:v>0.00251799012935328</c:v>
                </c:pt>
                <c:pt idx="32">
                  <c:v>0.0030954238886538</c:v>
                </c:pt>
                <c:pt idx="33">
                  <c:v>-0.000505579077582641</c:v>
                </c:pt>
                <c:pt idx="34">
                  <c:v>-0.00717654774966536</c:v>
                </c:pt>
                <c:pt idx="35">
                  <c:v>-0.0236942777878136</c:v>
                </c:pt>
                <c:pt idx="36">
                  <c:v>-0.0214792554863184</c:v>
                </c:pt>
                <c:pt idx="37">
                  <c:v>-0.030694499143865</c:v>
                </c:pt>
                <c:pt idx="38">
                  <c:v>-0.0294645772261852</c:v>
                </c:pt>
                <c:pt idx="39">
                  <c:v>-0.0360363616875801</c:v>
                </c:pt>
                <c:pt idx="40">
                  <c:v>-0.0392963113308945</c:v>
                </c:pt>
                <c:pt idx="41">
                  <c:v>-0.0378899847550539</c:v>
                </c:pt>
                <c:pt idx="42">
                  <c:v>-0.0482257547994101</c:v>
                </c:pt>
                <c:pt idx="43">
                  <c:v>-0.0594946168161007</c:v>
                </c:pt>
                <c:pt idx="44">
                  <c:v>-0.0740072481719815</c:v>
                </c:pt>
                <c:pt idx="45">
                  <c:v>-0.069467048627864</c:v>
                </c:pt>
                <c:pt idx="46">
                  <c:v>-0.0638621524960814</c:v>
                </c:pt>
                <c:pt idx="47">
                  <c:v>-0.0512571480408451</c:v>
                </c:pt>
                <c:pt idx="48">
                  <c:v>-0.0466300457090116</c:v>
                </c:pt>
                <c:pt idx="49">
                  <c:v>-0.0417047025862532</c:v>
                </c:pt>
                <c:pt idx="50">
                  <c:v>-0.0408102389641247</c:v>
                </c:pt>
                <c:pt idx="51">
                  <c:v>-0.00700185171575862</c:v>
                </c:pt>
                <c:pt idx="52">
                  <c:v>0.0117774459907285</c:v>
                </c:pt>
                <c:pt idx="53">
                  <c:v>0.0212088279212965</c:v>
                </c:pt>
                <c:pt idx="54">
                  <c:v>0.0291506743552385</c:v>
                </c:pt>
                <c:pt idx="55">
                  <c:v>0.0387296603650407</c:v>
                </c:pt>
                <c:pt idx="56">
                  <c:v>0.0429468428182824</c:v>
                </c:pt>
                <c:pt idx="57">
                  <c:v>0.0258426485166801</c:v>
                </c:pt>
                <c:pt idx="58">
                  <c:v>0.0249704432357749</c:v>
                </c:pt>
                <c:pt idx="59">
                  <c:v>0.0184293109241502</c:v>
                </c:pt>
                <c:pt idx="60">
                  <c:v>0.0145676185002472</c:v>
                </c:pt>
                <c:pt idx="61">
                  <c:v>0.00286807568642389</c:v>
                </c:pt>
                <c:pt idx="62">
                  <c:v>-0.00473003586824949</c:v>
                </c:pt>
                <c:pt idx="63">
                  <c:v>0.00824985221570996</c:v>
                </c:pt>
                <c:pt idx="64">
                  <c:v>-0.0051672957614548</c:v>
                </c:pt>
                <c:pt idx="65">
                  <c:v>-0.00258554412004242</c:v>
                </c:pt>
                <c:pt idx="66">
                  <c:v>-0.0118648680845946</c:v>
                </c:pt>
                <c:pt idx="67">
                  <c:v>-0.0194736713710499</c:v>
                </c:pt>
                <c:pt idx="68">
                  <c:v>-0.0126896470775361</c:v>
                </c:pt>
                <c:pt idx="69">
                  <c:v>0.00516741474772964</c:v>
                </c:pt>
                <c:pt idx="70">
                  <c:v>0.00207775289698908</c:v>
                </c:pt>
                <c:pt idx="71">
                  <c:v>0.00758648639063098</c:v>
                </c:pt>
                <c:pt idx="72">
                  <c:v>0.0233245674552938</c:v>
                </c:pt>
                <c:pt idx="73">
                  <c:v>0.0360056132459114</c:v>
                </c:pt>
                <c:pt idx="74">
                  <c:v>0.0385505436978351</c:v>
                </c:pt>
                <c:pt idx="75">
                  <c:v>0.0188447641613727</c:v>
                </c:pt>
                <c:pt idx="76">
                  <c:v>0.0253919629998631</c:v>
                </c:pt>
                <c:pt idx="77">
                  <c:v>0.012108976440397</c:v>
                </c:pt>
                <c:pt idx="78">
                  <c:v>0.0288689969063283</c:v>
                </c:pt>
                <c:pt idx="79">
                  <c:v>0.0373473265738973</c:v>
                </c:pt>
                <c:pt idx="80">
                  <c:v>0.047109319371674</c:v>
                </c:pt>
                <c:pt idx="81">
                  <c:v>0.0529191682756671</c:v>
                </c:pt>
                <c:pt idx="82">
                  <c:v>0.0745125115428844</c:v>
                </c:pt>
                <c:pt idx="83">
                  <c:v>0.0916031688679595</c:v>
                </c:pt>
                <c:pt idx="84">
                  <c:v>0.0889112078691802</c:v>
                </c:pt>
                <c:pt idx="85">
                  <c:v>0.0946126303083347</c:v>
                </c:pt>
                <c:pt idx="86">
                  <c:v>0.105304247820984</c:v>
                </c:pt>
                <c:pt idx="87">
                  <c:v>0.104612572391825</c:v>
                </c:pt>
                <c:pt idx="88">
                  <c:v>0.0990781229342192</c:v>
                </c:pt>
                <c:pt idx="89">
                  <c:v>0.106796686599469</c:v>
                </c:pt>
                <c:pt idx="90">
                  <c:v>0.102918595832107</c:v>
                </c:pt>
                <c:pt idx="91">
                  <c:v>0.105830023374983</c:v>
                </c:pt>
                <c:pt idx="92">
                  <c:v>0.105423235711358</c:v>
                </c:pt>
                <c:pt idx="93">
                  <c:v>0.0941153481632322</c:v>
                </c:pt>
                <c:pt idx="94">
                  <c:v>0.0778450886707189</c:v>
                </c:pt>
                <c:pt idx="95">
                  <c:v>0.0684866949396277</c:v>
                </c:pt>
                <c:pt idx="96">
                  <c:v>0.0630184315203517</c:v>
                </c:pt>
                <c:pt idx="97">
                  <c:v>0.0673141213248891</c:v>
                </c:pt>
                <c:pt idx="98">
                  <c:v>0.0608953929634617</c:v>
                </c:pt>
                <c:pt idx="99">
                  <c:v>0.0707953927852674</c:v>
                </c:pt>
                <c:pt idx="100">
                  <c:v>0.0709191620241045</c:v>
                </c:pt>
                <c:pt idx="101">
                  <c:v>0.0648001472362034</c:v>
                </c:pt>
                <c:pt idx="102">
                  <c:v>0.0558316484512778</c:v>
                </c:pt>
                <c:pt idx="103">
                  <c:v>0.0531560804032119</c:v>
                </c:pt>
              </c:numCache>
            </c:numRef>
          </c:val>
          <c:smooth val="0"/>
        </c:ser>
        <c:dLbls>
          <c:showLegendKey val="0"/>
          <c:showVal val="0"/>
          <c:showCatName val="0"/>
          <c:showSerName val="0"/>
          <c:showPercent val="0"/>
          <c:showBubbleSize val="0"/>
        </c:dLbls>
        <c:marker val="1"/>
        <c:smooth val="0"/>
        <c:axId val="-2126476392"/>
        <c:axId val="-2126479352"/>
      </c:lineChart>
      <c:dateAx>
        <c:axId val="-2126485944"/>
        <c:scaling>
          <c:orientation val="minMax"/>
          <c:min val="40391.0"/>
        </c:scaling>
        <c:delete val="0"/>
        <c:axPos val="b"/>
        <c:numFmt formatCode="mmm\-yy" sourceLinked="1"/>
        <c:majorTickMark val="out"/>
        <c:minorTickMark val="none"/>
        <c:tickLblPos val="nextTo"/>
        <c:txPr>
          <a:bodyPr rot="-5400000" vert="horz"/>
          <a:lstStyle/>
          <a:p>
            <a:pPr>
              <a:defRPr/>
            </a:pPr>
            <a:endParaRPr lang="en-US"/>
          </a:p>
        </c:txPr>
        <c:crossAx val="-2126482872"/>
        <c:crosses val="autoZero"/>
        <c:auto val="1"/>
        <c:lblOffset val="100"/>
        <c:baseTimeUnit val="months"/>
        <c:majorUnit val="4.0"/>
        <c:majorTimeUnit val="months"/>
      </c:dateAx>
      <c:valAx>
        <c:axId val="-2126482872"/>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126485944"/>
        <c:crosses val="autoZero"/>
        <c:crossBetween val="between"/>
      </c:valAx>
      <c:valAx>
        <c:axId val="-2126479352"/>
        <c:scaling>
          <c:orientation val="minMax"/>
          <c:min val="-0.15"/>
        </c:scaling>
        <c:delete val="0"/>
        <c:axPos val="r"/>
        <c:numFmt formatCode="0%" sourceLinked="0"/>
        <c:majorTickMark val="out"/>
        <c:minorTickMark val="none"/>
        <c:tickLblPos val="nextTo"/>
        <c:crossAx val="-2126476392"/>
        <c:crosses val="max"/>
        <c:crossBetween val="between"/>
      </c:valAx>
      <c:dateAx>
        <c:axId val="-2126476392"/>
        <c:scaling>
          <c:orientation val="minMax"/>
        </c:scaling>
        <c:delete val="1"/>
        <c:axPos val="b"/>
        <c:numFmt formatCode="mmm\-yy" sourceLinked="1"/>
        <c:majorTickMark val="out"/>
        <c:minorTickMark val="none"/>
        <c:tickLblPos val="nextTo"/>
        <c:crossAx val="-2126479352"/>
        <c:crosses val="autoZero"/>
        <c:auto val="1"/>
        <c:lblOffset val="100"/>
        <c:baseTimeUnit val="months"/>
      </c:date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56931151492276"/>
          <c:y val="0.0340537280353685"/>
          <c:w val="0.920488874671933"/>
          <c:h val="0.701791800255683"/>
        </c:manualLayout>
      </c:layout>
      <c:lineChart>
        <c:grouping val="standard"/>
        <c:varyColors val="0"/>
        <c:ser>
          <c:idx val="0"/>
          <c:order val="0"/>
          <c:tx>
            <c:strRef>
              <c:f>Sheet1!$B$1</c:f>
              <c:strCache>
                <c:ptCount val="1"/>
                <c:pt idx="0">
                  <c:v>Asda Income Tracker including Bonuses</c:v>
                </c:pt>
              </c:strCache>
            </c:strRef>
          </c:tx>
          <c:spPr>
            <a:ln w="31750">
              <a:solidFill>
                <a:srgbClr val="FFCC00"/>
              </a:solidFill>
            </a:ln>
          </c:spPr>
          <c:marker>
            <c:symbol val="none"/>
          </c:marker>
          <c:cat>
            <c:numRef>
              <c:f>Sheet1!$A$2:$A$106</c:f>
              <c:numCache>
                <c:formatCode>mmm\-yy</c:formatCode>
                <c:ptCount val="105"/>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pt idx="86">
                  <c:v>42036.0</c:v>
                </c:pt>
                <c:pt idx="87">
                  <c:v>42064.0</c:v>
                </c:pt>
                <c:pt idx="88">
                  <c:v>42095.0</c:v>
                </c:pt>
                <c:pt idx="89">
                  <c:v>42125.0</c:v>
                </c:pt>
                <c:pt idx="90">
                  <c:v>42156.0</c:v>
                </c:pt>
                <c:pt idx="91">
                  <c:v>42186.0</c:v>
                </c:pt>
                <c:pt idx="92">
                  <c:v>42217.0</c:v>
                </c:pt>
                <c:pt idx="93">
                  <c:v>42248.0</c:v>
                </c:pt>
                <c:pt idx="94">
                  <c:v>42278.0</c:v>
                </c:pt>
                <c:pt idx="95">
                  <c:v>42309.0</c:v>
                </c:pt>
                <c:pt idx="96">
                  <c:v>42339.0</c:v>
                </c:pt>
                <c:pt idx="97">
                  <c:v>42370.0</c:v>
                </c:pt>
                <c:pt idx="98">
                  <c:v>42401.0</c:v>
                </c:pt>
                <c:pt idx="99">
                  <c:v>42430.0</c:v>
                </c:pt>
                <c:pt idx="100">
                  <c:v>42461.0</c:v>
                </c:pt>
                <c:pt idx="101">
                  <c:v>42491.0</c:v>
                </c:pt>
                <c:pt idx="102">
                  <c:v>42522.0</c:v>
                </c:pt>
                <c:pt idx="103">
                  <c:v>42552.0</c:v>
                </c:pt>
                <c:pt idx="104">
                  <c:v>42583.0</c:v>
                </c:pt>
              </c:numCache>
            </c:numRef>
          </c:cat>
          <c:val>
            <c:numRef>
              <c:f>Sheet1!$B$2:$B$106</c:f>
              <c:numCache>
                <c:formatCode>"£"#,##0.00</c:formatCode>
                <c:ptCount val="105"/>
                <c:pt idx="0">
                  <c:v>9.871302602001094</c:v>
                </c:pt>
                <c:pt idx="1">
                  <c:v>9.79378803730134</c:v>
                </c:pt>
                <c:pt idx="2">
                  <c:v>10.77780732843109</c:v>
                </c:pt>
                <c:pt idx="3">
                  <c:v>12.74661711033963</c:v>
                </c:pt>
                <c:pt idx="4">
                  <c:v>17.27104787892892</c:v>
                </c:pt>
                <c:pt idx="5">
                  <c:v>15.66631672476217</c:v>
                </c:pt>
                <c:pt idx="6">
                  <c:v>12.05359822110728</c:v>
                </c:pt>
                <c:pt idx="7">
                  <c:v>7.216592022758335</c:v>
                </c:pt>
                <c:pt idx="8">
                  <c:v>5.02863161940894</c:v>
                </c:pt>
                <c:pt idx="9">
                  <c:v>1.764474059060944</c:v>
                </c:pt>
                <c:pt idx="10">
                  <c:v>3.477215490294497</c:v>
                </c:pt>
                <c:pt idx="11">
                  <c:v>5.907408799861344</c:v>
                </c:pt>
                <c:pt idx="12">
                  <c:v>15.01732837389699</c:v>
                </c:pt>
                <c:pt idx="13">
                  <c:v>16.00900317943734</c:v>
                </c:pt>
                <c:pt idx="14">
                  <c:v>4.453137910559349</c:v>
                </c:pt>
                <c:pt idx="15">
                  <c:v>-1.298181050977917</c:v>
                </c:pt>
                <c:pt idx="16">
                  <c:v>-1.738915889209352</c:v>
                </c:pt>
                <c:pt idx="17">
                  <c:v>7.700813735018244</c:v>
                </c:pt>
                <c:pt idx="18">
                  <c:v>17.0972983519668</c:v>
                </c:pt>
                <c:pt idx="19">
                  <c:v>16.92347855742315</c:v>
                </c:pt>
                <c:pt idx="20">
                  <c:v>18.5048200365689</c:v>
                </c:pt>
                <c:pt idx="21">
                  <c:v>21.19325248839147</c:v>
                </c:pt>
                <c:pt idx="22">
                  <c:v>21.16589646942577</c:v>
                </c:pt>
                <c:pt idx="23">
                  <c:v>18.26267536894931</c:v>
                </c:pt>
                <c:pt idx="24">
                  <c:v>10.88730265502307</c:v>
                </c:pt>
                <c:pt idx="25">
                  <c:v>5.280129994758795</c:v>
                </c:pt>
                <c:pt idx="26">
                  <c:v>11.98211532103352</c:v>
                </c:pt>
                <c:pt idx="27">
                  <c:v>14.96013639133372</c:v>
                </c:pt>
                <c:pt idx="28">
                  <c:v>8.916215161785658</c:v>
                </c:pt>
                <c:pt idx="29">
                  <c:v>4.334700222102241</c:v>
                </c:pt>
                <c:pt idx="30">
                  <c:v>-1.5130722882339</c:v>
                </c:pt>
                <c:pt idx="31">
                  <c:v>-0.159698152039425</c:v>
                </c:pt>
                <c:pt idx="32">
                  <c:v>0.155128405733933</c:v>
                </c:pt>
                <c:pt idx="33">
                  <c:v>-0.0450141639149138</c:v>
                </c:pt>
                <c:pt idx="34">
                  <c:v>-0.686044118918403</c:v>
                </c:pt>
                <c:pt idx="35">
                  <c:v>-1.578216195602636</c:v>
                </c:pt>
                <c:pt idx="36">
                  <c:v>-5.57269258288494</c:v>
                </c:pt>
                <c:pt idx="37">
                  <c:v>-2.397459729304387</c:v>
                </c:pt>
                <c:pt idx="38">
                  <c:v>-4.523299334168428</c:v>
                </c:pt>
                <c:pt idx="39">
                  <c:v>-2.097294616577415</c:v>
                </c:pt>
                <c:pt idx="40">
                  <c:v>-5.112026760895389</c:v>
                </c:pt>
                <c:pt idx="41">
                  <c:v>-4.327568651602006</c:v>
                </c:pt>
                <c:pt idx="42">
                  <c:v>-3.834601379631124</c:v>
                </c:pt>
                <c:pt idx="43">
                  <c:v>-4.377683299207432</c:v>
                </c:pt>
                <c:pt idx="44">
                  <c:v>-6.085442241913768</c:v>
                </c:pt>
                <c:pt idx="45">
                  <c:v>-10.27590753765668</c:v>
                </c:pt>
                <c:pt idx="46">
                  <c:v>-10.60938131869068</c:v>
                </c:pt>
                <c:pt idx="47">
                  <c:v>-10.11388629189122</c:v>
                </c:pt>
                <c:pt idx="48">
                  <c:v>-7.997115303311715</c:v>
                </c:pt>
                <c:pt idx="49">
                  <c:v>-8.962642197265498</c:v>
                </c:pt>
                <c:pt idx="50">
                  <c:v>-9.11707129250186</c:v>
                </c:pt>
                <c:pt idx="51">
                  <c:v>-9.798395693597795</c:v>
                </c:pt>
                <c:pt idx="52">
                  <c:v>-3.25236070085191</c:v>
                </c:pt>
                <c:pt idx="53">
                  <c:v>0.737909168976728</c:v>
                </c:pt>
                <c:pt idx="54">
                  <c:v>2.312369444906835</c:v>
                </c:pt>
                <c:pt idx="55">
                  <c:v>2.886810935352457</c:v>
                </c:pt>
                <c:pt idx="56">
                  <c:v>4.705733037965331</c:v>
                </c:pt>
                <c:pt idx="57">
                  <c:v>6.967218821914344</c:v>
                </c:pt>
                <c:pt idx="58">
                  <c:v>4.525533471429354</c:v>
                </c:pt>
                <c:pt idx="59">
                  <c:v>4.36848353297921</c:v>
                </c:pt>
                <c:pt idx="60">
                  <c:v>2.993727735154323</c:v>
                </c:pt>
                <c:pt idx="61">
                  <c:v>2.635080309727868</c:v>
                </c:pt>
                <c:pt idx="62">
                  <c:v>0.724909598098805</c:v>
                </c:pt>
                <c:pt idx="63">
                  <c:v>-2.17113432638945</c:v>
                </c:pt>
                <c:pt idx="64">
                  <c:v>4.603445468363077</c:v>
                </c:pt>
                <c:pt idx="65">
                  <c:v>2.919731333483866</c:v>
                </c:pt>
                <c:pt idx="66">
                  <c:v>5.061721730411023</c:v>
                </c:pt>
                <c:pt idx="67">
                  <c:v>-0.195907850381161</c:v>
                </c:pt>
                <c:pt idx="68">
                  <c:v>-2.017255113937721</c:v>
                </c:pt>
                <c:pt idx="69">
                  <c:v>-1.065076308300263</c:v>
                </c:pt>
                <c:pt idx="70">
                  <c:v>1.970261016422228</c:v>
                </c:pt>
                <c:pt idx="71">
                  <c:v>1.439456143249856</c:v>
                </c:pt>
                <c:pt idx="72">
                  <c:v>2.63161525064146</c:v>
                </c:pt>
                <c:pt idx="73">
                  <c:v>5.37607359924465</c:v>
                </c:pt>
                <c:pt idx="74">
                  <c:v>8.216514312928724</c:v>
                </c:pt>
                <c:pt idx="75">
                  <c:v>9.710374792151297</c:v>
                </c:pt>
                <c:pt idx="76">
                  <c:v>3.430397099896539</c:v>
                </c:pt>
                <c:pt idx="77">
                  <c:v>3.864389929936749</c:v>
                </c:pt>
                <c:pt idx="78">
                  <c:v>-0.752467923519589</c:v>
                </c:pt>
                <c:pt idx="79">
                  <c:v>5.884699726900692</c:v>
                </c:pt>
                <c:pt idx="80">
                  <c:v>6.86217269255468</c:v>
                </c:pt>
                <c:pt idx="81">
                  <c:v>7.988431143639162</c:v>
                </c:pt>
                <c:pt idx="82">
                  <c:v>9.050466769337846</c:v>
                </c:pt>
                <c:pt idx="83">
                  <c:v>13.39421063792565</c:v>
                </c:pt>
                <c:pt idx="84">
                  <c:v>16.97510114497163</c:v>
                </c:pt>
                <c:pt idx="85">
                  <c:v>16.40043168209769</c:v>
                </c:pt>
                <c:pt idx="86">
                  <c:v>17.11130556937917</c:v>
                </c:pt>
                <c:pt idx="87">
                  <c:v>19.8716893415999</c:v>
                </c:pt>
                <c:pt idx="88">
                  <c:v>18.70821520159318</c:v>
                </c:pt>
                <c:pt idx="89">
                  <c:v>18.05654221812744</c:v>
                </c:pt>
                <c:pt idx="90">
                  <c:v>19.14673831059457</c:v>
                </c:pt>
                <c:pt idx="91">
                  <c:v>18.3100381546937</c:v>
                </c:pt>
                <c:pt idx="92">
                  <c:v>19.59879480475899</c:v>
                </c:pt>
                <c:pt idx="93">
                  <c:v>19.92161632639136</c:v>
                </c:pt>
                <c:pt idx="94">
                  <c:v>19.02343322525916</c:v>
                </c:pt>
                <c:pt idx="95">
                  <c:v>15.92817668921151</c:v>
                </c:pt>
                <c:pt idx="96">
                  <c:v>13.47598371384504</c:v>
                </c:pt>
                <c:pt idx="97">
                  <c:v>13.18160729589607</c:v>
                </c:pt>
                <c:pt idx="98">
                  <c:v>12.2328214839784</c:v>
                </c:pt>
                <c:pt idx="99">
                  <c:v>11.11702695800381</c:v>
                </c:pt>
                <c:pt idx="100">
                  <c:v>13.5149434110142</c:v>
                </c:pt>
                <c:pt idx="101">
                  <c:v>13.12549592844084</c:v>
                </c:pt>
                <c:pt idx="102">
                  <c:v>13.56749768339216</c:v>
                </c:pt>
                <c:pt idx="103">
                  <c:v>12.36793524348207</c:v>
                </c:pt>
                <c:pt idx="104">
                  <c:v>11.69354693662484</c:v>
                </c:pt>
              </c:numCache>
            </c:numRef>
          </c:val>
          <c:smooth val="0"/>
        </c:ser>
        <c:ser>
          <c:idx val="1"/>
          <c:order val="1"/>
          <c:tx>
            <c:strRef>
              <c:f>Sheet1!$C$1</c:f>
              <c:strCache>
                <c:ptCount val="1"/>
                <c:pt idx="0">
                  <c:v>Asda Income Tracker excluding Bonuses</c:v>
                </c:pt>
              </c:strCache>
            </c:strRef>
          </c:tx>
          <c:spPr>
            <a:ln w="31750">
              <a:solidFill>
                <a:srgbClr val="A72120"/>
              </a:solidFill>
            </a:ln>
          </c:spPr>
          <c:marker>
            <c:symbol val="none"/>
          </c:marker>
          <c:cat>
            <c:numRef>
              <c:f>Sheet1!$A$2:$A$106</c:f>
              <c:numCache>
                <c:formatCode>mmm\-yy</c:formatCode>
                <c:ptCount val="105"/>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pt idx="86">
                  <c:v>42036.0</c:v>
                </c:pt>
                <c:pt idx="87">
                  <c:v>42064.0</c:v>
                </c:pt>
                <c:pt idx="88">
                  <c:v>42095.0</c:v>
                </c:pt>
                <c:pt idx="89">
                  <c:v>42125.0</c:v>
                </c:pt>
                <c:pt idx="90">
                  <c:v>42156.0</c:v>
                </c:pt>
                <c:pt idx="91">
                  <c:v>42186.0</c:v>
                </c:pt>
                <c:pt idx="92">
                  <c:v>42217.0</c:v>
                </c:pt>
                <c:pt idx="93">
                  <c:v>42248.0</c:v>
                </c:pt>
                <c:pt idx="94">
                  <c:v>42278.0</c:v>
                </c:pt>
                <c:pt idx="95">
                  <c:v>42309.0</c:v>
                </c:pt>
                <c:pt idx="96">
                  <c:v>42339.0</c:v>
                </c:pt>
                <c:pt idx="97">
                  <c:v>42370.0</c:v>
                </c:pt>
                <c:pt idx="98">
                  <c:v>42401.0</c:v>
                </c:pt>
                <c:pt idx="99">
                  <c:v>42430.0</c:v>
                </c:pt>
                <c:pt idx="100">
                  <c:v>42461.0</c:v>
                </c:pt>
                <c:pt idx="101">
                  <c:v>42491.0</c:v>
                </c:pt>
                <c:pt idx="102">
                  <c:v>42522.0</c:v>
                </c:pt>
                <c:pt idx="103">
                  <c:v>42552.0</c:v>
                </c:pt>
                <c:pt idx="104">
                  <c:v>42583.0</c:v>
                </c:pt>
              </c:numCache>
            </c:numRef>
          </c:cat>
          <c:val>
            <c:numRef>
              <c:f>Sheet1!$C$2:$C$106</c:f>
              <c:numCache>
                <c:formatCode>"£"#,##0.00</c:formatCode>
                <c:ptCount val="105"/>
                <c:pt idx="0">
                  <c:v>8.95033778064112</c:v>
                </c:pt>
                <c:pt idx="1">
                  <c:v>9.98318753092343</c:v>
                </c:pt>
                <c:pt idx="2">
                  <c:v>10.39162461191552</c:v>
                </c:pt>
                <c:pt idx="3">
                  <c:v>10.74179582788406</c:v>
                </c:pt>
                <c:pt idx="4">
                  <c:v>14.72023388162478</c:v>
                </c:pt>
                <c:pt idx="5">
                  <c:v>13.22897301058907</c:v>
                </c:pt>
                <c:pt idx="6">
                  <c:v>10.78879850859215</c:v>
                </c:pt>
                <c:pt idx="7">
                  <c:v>6.010070646683175</c:v>
                </c:pt>
                <c:pt idx="8">
                  <c:v>4.978125165066501</c:v>
                </c:pt>
                <c:pt idx="9">
                  <c:v>2.318508173438999</c:v>
                </c:pt>
                <c:pt idx="10">
                  <c:v>3.801325010493372</c:v>
                </c:pt>
                <c:pt idx="11">
                  <c:v>6.859308741365851</c:v>
                </c:pt>
                <c:pt idx="12">
                  <c:v>16.278856867299</c:v>
                </c:pt>
                <c:pt idx="13">
                  <c:v>18.43876638174429</c:v>
                </c:pt>
                <c:pt idx="14">
                  <c:v>16.98515878405902</c:v>
                </c:pt>
                <c:pt idx="15">
                  <c:v>18.1360269265154</c:v>
                </c:pt>
                <c:pt idx="16">
                  <c:v>17.13650320923546</c:v>
                </c:pt>
                <c:pt idx="17">
                  <c:v>17.60310955214203</c:v>
                </c:pt>
                <c:pt idx="18">
                  <c:v>20.62231307045073</c:v>
                </c:pt>
                <c:pt idx="19">
                  <c:v>21.77378118031169</c:v>
                </c:pt>
                <c:pt idx="20">
                  <c:v>22.19648301606111</c:v>
                </c:pt>
                <c:pt idx="21">
                  <c:v>24.30970839111313</c:v>
                </c:pt>
                <c:pt idx="22">
                  <c:v>23.6627426342062</c:v>
                </c:pt>
                <c:pt idx="23">
                  <c:v>20.42961515156992</c:v>
                </c:pt>
                <c:pt idx="24">
                  <c:v>11.07061719754449</c:v>
                </c:pt>
                <c:pt idx="25">
                  <c:v>5.721333640438274</c:v>
                </c:pt>
                <c:pt idx="26">
                  <c:v>7.12306058562507</c:v>
                </c:pt>
                <c:pt idx="27">
                  <c:v>5.63111499372468</c:v>
                </c:pt>
                <c:pt idx="28">
                  <c:v>-0.370678851744287</c:v>
                </c:pt>
                <c:pt idx="29">
                  <c:v>-0.0320735063406801</c:v>
                </c:pt>
                <c:pt idx="30">
                  <c:v>-0.946487662339393</c:v>
                </c:pt>
                <c:pt idx="31">
                  <c:v>-0.428590551629611</c:v>
                </c:pt>
                <c:pt idx="32">
                  <c:v>0.436171292291817</c:v>
                </c:pt>
                <c:pt idx="33">
                  <c:v>0.537814429048297</c:v>
                </c:pt>
                <c:pt idx="34">
                  <c:v>-0.0881865905366795</c:v>
                </c:pt>
                <c:pt idx="35">
                  <c:v>-1.254422951758102</c:v>
                </c:pt>
                <c:pt idx="36">
                  <c:v>-4.125060970445076</c:v>
                </c:pt>
                <c:pt idx="37">
                  <c:v>-3.773103697415536</c:v>
                </c:pt>
                <c:pt idx="38">
                  <c:v>-5.377399494101156</c:v>
                </c:pt>
                <c:pt idx="39">
                  <c:v>-5.155037365986799</c:v>
                </c:pt>
                <c:pt idx="40">
                  <c:v>-6.225693958792533</c:v>
                </c:pt>
                <c:pt idx="41">
                  <c:v>-6.77283398511969</c:v>
                </c:pt>
                <c:pt idx="42">
                  <c:v>-6.529835525257624</c:v>
                </c:pt>
                <c:pt idx="43">
                  <c:v>-8.395103915250617</c:v>
                </c:pt>
                <c:pt idx="44">
                  <c:v>-10.33172650226749</c:v>
                </c:pt>
                <c:pt idx="45">
                  <c:v>-12.89819163139697</c:v>
                </c:pt>
                <c:pt idx="46">
                  <c:v>-12.11079578994815</c:v>
                </c:pt>
                <c:pt idx="47">
                  <c:v>-11.0826595598017</c:v>
                </c:pt>
                <c:pt idx="48">
                  <c:v>-8.712186612495656</c:v>
                </c:pt>
                <c:pt idx="49">
                  <c:v>-8.015219047995515</c:v>
                </c:pt>
                <c:pt idx="50">
                  <c:v>-7.082025017495027</c:v>
                </c:pt>
                <c:pt idx="51">
                  <c:v>-6.929663281466503</c:v>
                </c:pt>
                <c:pt idx="52">
                  <c:v>-1.166058642149437</c:v>
                </c:pt>
                <c:pt idx="53">
                  <c:v>1.950110514788946</c:v>
                </c:pt>
                <c:pt idx="54">
                  <c:v>3.516569586797686</c:v>
                </c:pt>
                <c:pt idx="55">
                  <c:v>4.829805004868774</c:v>
                </c:pt>
                <c:pt idx="56">
                  <c:v>6.32557782924931</c:v>
                </c:pt>
                <c:pt idx="57">
                  <c:v>6.93096010508316</c:v>
                </c:pt>
                <c:pt idx="58">
                  <c:v>4.192399020339565</c:v>
                </c:pt>
                <c:pt idx="59">
                  <c:v>4.056640249524548</c:v>
                </c:pt>
                <c:pt idx="60">
                  <c:v>2.971873675307336</c:v>
                </c:pt>
                <c:pt idx="61">
                  <c:v>2.387259195967658</c:v>
                </c:pt>
                <c:pt idx="62">
                  <c:v>0.466726427846368</c:v>
                </c:pt>
                <c:pt idx="63">
                  <c:v>-0.770392352171655</c:v>
                </c:pt>
                <c:pt idx="64">
                  <c:v>1.364275532659519</c:v>
                </c:pt>
                <c:pt idx="65">
                  <c:v>-0.865678072077969</c:v>
                </c:pt>
                <c:pt idx="66">
                  <c:v>-0.437793249551078</c:v>
                </c:pt>
                <c:pt idx="67">
                  <c:v>-2.023125705795394</c:v>
                </c:pt>
                <c:pt idx="68">
                  <c:v>-3.3037477831366</c:v>
                </c:pt>
                <c:pt idx="69">
                  <c:v>-2.135865367290535</c:v>
                </c:pt>
                <c:pt idx="70">
                  <c:v>0.859962791669204</c:v>
                </c:pt>
                <c:pt idx="71">
                  <c:v>0.345975609031086</c:v>
                </c:pt>
                <c:pt idx="72">
                  <c:v>1.245927641595187</c:v>
                </c:pt>
                <c:pt idx="73">
                  <c:v>3.877980412229647</c:v>
                </c:pt>
                <c:pt idx="74">
                  <c:v>5.876054348322157</c:v>
                </c:pt>
                <c:pt idx="75">
                  <c:v>6.249121003867401</c:v>
                </c:pt>
                <c:pt idx="76">
                  <c:v>3.142062324857704</c:v>
                </c:pt>
                <c:pt idx="77">
                  <c:v>4.231939274441231</c:v>
                </c:pt>
                <c:pt idx="78">
                  <c:v>2.045032434114432</c:v>
                </c:pt>
                <c:pt idx="79">
                  <c:v>4.86416152925193</c:v>
                </c:pt>
                <c:pt idx="80">
                  <c:v>6.21266343586018</c:v>
                </c:pt>
                <c:pt idx="81">
                  <c:v>7.828613470391416</c:v>
                </c:pt>
                <c:pt idx="82">
                  <c:v>8.852333186211012</c:v>
                </c:pt>
                <c:pt idx="83">
                  <c:v>12.4331796402497</c:v>
                </c:pt>
                <c:pt idx="84">
                  <c:v>15.1581070473926</c:v>
                </c:pt>
                <c:pt idx="85">
                  <c:v>15.12731753651343</c:v>
                </c:pt>
                <c:pt idx="86">
                  <c:v>15.99656800600019</c:v>
                </c:pt>
                <c:pt idx="87">
                  <c:v>17.7280902687097</c:v>
                </c:pt>
                <c:pt idx="88">
                  <c:v>17.77116863217435</c:v>
                </c:pt>
                <c:pt idx="89">
                  <c:v>16.93210020284095</c:v>
                </c:pt>
                <c:pt idx="90">
                  <c:v>18.25483120252483</c:v>
                </c:pt>
                <c:pt idx="91">
                  <c:v>17.8414533041643</c:v>
                </c:pt>
                <c:pt idx="92">
                  <c:v>18.26212838752496</c:v>
                </c:pt>
                <c:pt idx="93">
                  <c:v>18.344521483167</c:v>
                </c:pt>
                <c:pt idx="94">
                  <c:v>16.57678203452201</c:v>
                </c:pt>
                <c:pt idx="95">
                  <c:v>13.95711641370491</c:v>
                </c:pt>
                <c:pt idx="96">
                  <c:v>12.3710188364529</c:v>
                </c:pt>
                <c:pt idx="97">
                  <c:v>11.67523069335977</c:v>
                </c:pt>
                <c:pt idx="98">
                  <c:v>12.45788554167297</c:v>
                </c:pt>
                <c:pt idx="99">
                  <c:v>11.33136790807617</c:v>
                </c:pt>
                <c:pt idx="100">
                  <c:v>13.28455723113439</c:v>
                </c:pt>
                <c:pt idx="101">
                  <c:v>13.32064390047185</c:v>
                </c:pt>
                <c:pt idx="102">
                  <c:v>12.25924955143671</c:v>
                </c:pt>
                <c:pt idx="103">
                  <c:v>10.6748132331087</c:v>
                </c:pt>
                <c:pt idx="104">
                  <c:v>10.14340640302072</c:v>
                </c:pt>
              </c:numCache>
            </c:numRef>
          </c:val>
          <c:smooth val="0"/>
        </c:ser>
        <c:dLbls>
          <c:showLegendKey val="0"/>
          <c:showVal val="0"/>
          <c:showCatName val="0"/>
          <c:showSerName val="0"/>
          <c:showPercent val="0"/>
          <c:showBubbleSize val="0"/>
        </c:dLbls>
        <c:marker val="1"/>
        <c:smooth val="0"/>
        <c:axId val="-2126447720"/>
        <c:axId val="-2126444440"/>
      </c:lineChart>
      <c:dateAx>
        <c:axId val="-2126447720"/>
        <c:scaling>
          <c:orientation val="minMax"/>
          <c:min val="40391.0"/>
        </c:scaling>
        <c:delete val="0"/>
        <c:axPos val="b"/>
        <c:numFmt formatCode="mmm\-yy" sourceLinked="1"/>
        <c:majorTickMark val="out"/>
        <c:minorTickMark val="none"/>
        <c:tickLblPos val="low"/>
        <c:spPr>
          <a:ln>
            <a:solidFill>
              <a:schemeClr val="tx1"/>
            </a:solidFill>
          </a:ln>
        </c:spPr>
        <c:txPr>
          <a:bodyPr rot="-5400000" vert="horz"/>
          <a:lstStyle/>
          <a:p>
            <a:pPr>
              <a:defRPr/>
            </a:pPr>
            <a:endParaRPr lang="en-US"/>
          </a:p>
        </c:txPr>
        <c:crossAx val="-2126444440"/>
        <c:crosses val="autoZero"/>
        <c:auto val="1"/>
        <c:lblOffset val="100"/>
        <c:baseTimeUnit val="months"/>
        <c:majorUnit val="3.0"/>
        <c:majorTimeUnit val="months"/>
      </c:dateAx>
      <c:valAx>
        <c:axId val="-2126444440"/>
        <c:scaling>
          <c:orientation val="minMax"/>
        </c:scaling>
        <c:delete val="0"/>
        <c:axPos val="l"/>
        <c:majorGridlines>
          <c:spPr>
            <a:ln>
              <a:solidFill>
                <a:schemeClr val="bg1">
                  <a:lumMod val="75000"/>
                </a:schemeClr>
              </a:solidFill>
            </a:ln>
          </c:spPr>
        </c:majorGridlines>
        <c:numFmt formatCode="&quot;£&quot;#,##0" sourceLinked="0"/>
        <c:majorTickMark val="out"/>
        <c:minorTickMark val="none"/>
        <c:tickLblPos val="nextTo"/>
        <c:crossAx val="-2126447720"/>
        <c:crosses val="autoZero"/>
        <c:crossBetween val="midCat"/>
      </c:valAx>
    </c:plotArea>
    <c:legend>
      <c:legendPos val="b"/>
      <c:layout/>
      <c:overlay val="0"/>
    </c:legend>
    <c:plotVisOnly val="1"/>
    <c:dispBlanksAs val="gap"/>
    <c:showDLblsOverMax val="0"/>
  </c:chart>
  <c:txPr>
    <a:bodyPr/>
    <a:lstStyle/>
    <a:p>
      <a:pPr>
        <a:defRPr sz="1600" b="1">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12m MA IT exc bonus</c:v>
                </c:pt>
              </c:strCache>
            </c:strRef>
          </c:tx>
          <c:spPr>
            <a:solidFill>
              <a:srgbClr val="FFCC00"/>
            </a:solidFill>
          </c:spPr>
          <c:invertIfNegative val="0"/>
          <c:cat>
            <c:numRef>
              <c:f>Sheet1!$A$2:$A$105</c:f>
              <c:numCache>
                <c:formatCode>mmm\-yy</c:formatCode>
                <c:ptCount val="104"/>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pt idx="103">
                  <c:v>42583.0</c:v>
                </c:pt>
              </c:numCache>
            </c:numRef>
          </c:cat>
          <c:val>
            <c:numRef>
              <c:f>Sheet1!$B$2:$B$105</c:f>
              <c:numCache>
                <c:formatCode>General</c:formatCode>
                <c:ptCount val="104"/>
                <c:pt idx="0">
                  <c:v>144.8704088946114</c:v>
                </c:pt>
                <c:pt idx="1">
                  <c:v>145.736377612271</c:v>
                </c:pt>
                <c:pt idx="2">
                  <c:v>146.6315272645946</c:v>
                </c:pt>
                <c:pt idx="3">
                  <c:v>147.8582134213967</c:v>
                </c:pt>
                <c:pt idx="4">
                  <c:v>148.9606278389458</c:v>
                </c:pt>
                <c:pt idx="5">
                  <c:v>149.8596943813285</c:v>
                </c:pt>
                <c:pt idx="6">
                  <c:v>150.3605336018854</c:v>
                </c:pt>
                <c:pt idx="7">
                  <c:v>150.7753773656409</c:v>
                </c:pt>
                <c:pt idx="8">
                  <c:v>150.9685863800942</c:v>
                </c:pt>
                <c:pt idx="9">
                  <c:v>151.285363464302</c:v>
                </c:pt>
                <c:pt idx="10">
                  <c:v>151.8569725260824</c:v>
                </c:pt>
                <c:pt idx="11">
                  <c:v>153.2135439316907</c:v>
                </c:pt>
                <c:pt idx="12">
                  <c:v>154.750107796836</c:v>
                </c:pt>
                <c:pt idx="13">
                  <c:v>156.1655376955076</c:v>
                </c:pt>
                <c:pt idx="14">
                  <c:v>157.6768732727172</c:v>
                </c:pt>
                <c:pt idx="15">
                  <c:v>159.1049152068202</c:v>
                </c:pt>
                <c:pt idx="16">
                  <c:v>160.571841002832</c:v>
                </c:pt>
                <c:pt idx="17">
                  <c:v>162.2903670920363</c:v>
                </c:pt>
                <c:pt idx="18">
                  <c:v>164.1048488570623</c:v>
                </c:pt>
                <c:pt idx="19">
                  <c:v>165.9545557750673</c:v>
                </c:pt>
                <c:pt idx="20">
                  <c:v>167.9803648076601</c:v>
                </c:pt>
                <c:pt idx="21">
                  <c:v>169.9522600271773</c:v>
                </c:pt>
                <c:pt idx="22">
                  <c:v>171.6547279564748</c:v>
                </c:pt>
                <c:pt idx="23">
                  <c:v>172.5772793896035</c:v>
                </c:pt>
                <c:pt idx="24">
                  <c:v>173.0540571929733</c:v>
                </c:pt>
                <c:pt idx="25">
                  <c:v>173.6476455751087</c:v>
                </c:pt>
                <c:pt idx="26">
                  <c:v>174.1169051579192</c:v>
                </c:pt>
                <c:pt idx="27">
                  <c:v>174.0860152536071</c:v>
                </c:pt>
                <c:pt idx="28">
                  <c:v>174.0833424614121</c:v>
                </c:pt>
                <c:pt idx="29">
                  <c:v>174.0044684895505</c:v>
                </c:pt>
                <c:pt idx="30">
                  <c:v>173.968752610248</c:v>
                </c:pt>
                <c:pt idx="31">
                  <c:v>174.005100217939</c:v>
                </c:pt>
                <c:pt idx="32">
                  <c:v>174.0499180870264</c:v>
                </c:pt>
                <c:pt idx="33">
                  <c:v>174.0425692044816</c:v>
                </c:pt>
                <c:pt idx="34">
                  <c:v>173.9380339585018</c:v>
                </c:pt>
                <c:pt idx="35">
                  <c:v>173.5942788776314</c:v>
                </c:pt>
                <c:pt idx="36">
                  <c:v>173.2798535695134</c:v>
                </c:pt>
                <c:pt idx="37">
                  <c:v>172.831736945005</c:v>
                </c:pt>
                <c:pt idx="38">
                  <c:v>172.4021504978394</c:v>
                </c:pt>
                <c:pt idx="39">
                  <c:v>171.88334266794</c:v>
                </c:pt>
                <c:pt idx="40">
                  <c:v>171.3189398358467</c:v>
                </c:pt>
                <c:pt idx="41">
                  <c:v>170.7747868754086</c:v>
                </c:pt>
                <c:pt idx="42">
                  <c:v>170.075194882471</c:v>
                </c:pt>
                <c:pt idx="43">
                  <c:v>169.2142176739487</c:v>
                </c:pt>
                <c:pt idx="44">
                  <c:v>168.1393683713323</c:v>
                </c:pt>
                <c:pt idx="45">
                  <c:v>167.1301353888366</c:v>
                </c:pt>
                <c:pt idx="46">
                  <c:v>166.2065804255198</c:v>
                </c:pt>
                <c:pt idx="47">
                  <c:v>165.4805648744785</c:v>
                </c:pt>
                <c:pt idx="48">
                  <c:v>164.8126299538122</c:v>
                </c:pt>
                <c:pt idx="49">
                  <c:v>164.2224612023543</c:v>
                </c:pt>
                <c:pt idx="50">
                  <c:v>163.6449892622321</c:v>
                </c:pt>
                <c:pt idx="51">
                  <c:v>163.5478177087197</c:v>
                </c:pt>
                <c:pt idx="52">
                  <c:v>163.7103269182854</c:v>
                </c:pt>
                <c:pt idx="53">
                  <c:v>164.0033743838518</c:v>
                </c:pt>
                <c:pt idx="54">
                  <c:v>164.4058581342576</c:v>
                </c:pt>
                <c:pt idx="55">
                  <c:v>164.9329896200284</c:v>
                </c:pt>
                <c:pt idx="56">
                  <c:v>165.5105696287853</c:v>
                </c:pt>
                <c:pt idx="57">
                  <c:v>165.8599362138136</c:v>
                </c:pt>
                <c:pt idx="58">
                  <c:v>166.1979895679407</c:v>
                </c:pt>
                <c:pt idx="59">
                  <c:v>166.4456457075495</c:v>
                </c:pt>
                <c:pt idx="60">
                  <c:v>166.6445839738801</c:v>
                </c:pt>
                <c:pt idx="61">
                  <c:v>166.6834778428674</c:v>
                </c:pt>
                <c:pt idx="62">
                  <c:v>166.6192784801864</c:v>
                </c:pt>
                <c:pt idx="63">
                  <c:v>166.7329681079081</c:v>
                </c:pt>
                <c:pt idx="64">
                  <c:v>166.6608282685682</c:v>
                </c:pt>
                <c:pt idx="65">
                  <c:v>166.6243454977723</c:v>
                </c:pt>
                <c:pt idx="66">
                  <c:v>166.455751688956</c:v>
                </c:pt>
                <c:pt idx="67">
                  <c:v>166.1804393736947</c:v>
                </c:pt>
                <c:pt idx="68">
                  <c:v>166.0024505930871</c:v>
                </c:pt>
                <c:pt idx="69">
                  <c:v>166.0741141590596</c:v>
                </c:pt>
                <c:pt idx="70">
                  <c:v>166.1029454598122</c:v>
                </c:pt>
                <c:pt idx="71">
                  <c:v>166.2067727632784</c:v>
                </c:pt>
                <c:pt idx="72">
                  <c:v>166.529937797631</c:v>
                </c:pt>
                <c:pt idx="73">
                  <c:v>167.0196089933244</c:v>
                </c:pt>
                <c:pt idx="74">
                  <c:v>167.54036907698</c:v>
                </c:pt>
                <c:pt idx="75">
                  <c:v>167.8022076040515</c:v>
                </c:pt>
                <c:pt idx="76">
                  <c:v>168.1548692102549</c:v>
                </c:pt>
                <c:pt idx="77">
                  <c:v>168.3252885797645</c:v>
                </c:pt>
                <c:pt idx="78">
                  <c:v>168.7306353738688</c:v>
                </c:pt>
                <c:pt idx="79">
                  <c:v>169.2483573268571</c:v>
                </c:pt>
                <c:pt idx="80">
                  <c:v>169.9007417827231</c:v>
                </c:pt>
                <c:pt idx="81">
                  <c:v>170.6384362149074</c:v>
                </c:pt>
                <c:pt idx="82">
                  <c:v>171.6745345182614</c:v>
                </c:pt>
                <c:pt idx="83">
                  <c:v>172.9377101055442</c:v>
                </c:pt>
                <c:pt idx="84">
                  <c:v>174.1983199002537</c:v>
                </c:pt>
                <c:pt idx="85">
                  <c:v>175.531367234087</c:v>
                </c:pt>
                <c:pt idx="86">
                  <c:v>177.0087080898128</c:v>
                </c:pt>
                <c:pt idx="87">
                  <c:v>178.4896388091607</c:v>
                </c:pt>
                <c:pt idx="88">
                  <c:v>179.9006471593974</c:v>
                </c:pt>
                <c:pt idx="89">
                  <c:v>181.4218830929412</c:v>
                </c:pt>
                <c:pt idx="90">
                  <c:v>182.9086708682882</c:v>
                </c:pt>
                <c:pt idx="91">
                  <c:v>184.4305149005819</c:v>
                </c:pt>
                <c:pt idx="92">
                  <c:v>185.9592250241792</c:v>
                </c:pt>
                <c:pt idx="93">
                  <c:v>187.340623527056</c:v>
                </c:pt>
                <c:pt idx="94">
                  <c:v>188.5037165615314</c:v>
                </c:pt>
                <c:pt idx="95">
                  <c:v>189.5346347979025</c:v>
                </c:pt>
                <c:pt idx="96">
                  <c:v>190.5075706890158</c:v>
                </c:pt>
                <c:pt idx="97">
                  <c:v>191.5457278174886</c:v>
                </c:pt>
                <c:pt idx="98">
                  <c:v>192.490008476495</c:v>
                </c:pt>
                <c:pt idx="99">
                  <c:v>193.5970549124228</c:v>
                </c:pt>
                <c:pt idx="100">
                  <c:v>194.7071085707954</c:v>
                </c:pt>
                <c:pt idx="101">
                  <c:v>195.7287127000818</c:v>
                </c:pt>
                <c:pt idx="102">
                  <c:v>196.6182804695075</c:v>
                </c:pt>
                <c:pt idx="103">
                  <c:v>197.4635643364259</c:v>
                </c:pt>
              </c:numCache>
            </c:numRef>
          </c:val>
        </c:ser>
        <c:dLbls>
          <c:showLegendKey val="0"/>
          <c:showVal val="0"/>
          <c:showCatName val="0"/>
          <c:showSerName val="0"/>
          <c:showPercent val="0"/>
          <c:showBubbleSize val="0"/>
        </c:dLbls>
        <c:gapWidth val="50"/>
        <c:axId val="2082111768"/>
        <c:axId val="2082088744"/>
      </c:barChart>
      <c:dateAx>
        <c:axId val="2082111768"/>
        <c:scaling>
          <c:orientation val="minMax"/>
          <c:min val="40391.0"/>
        </c:scaling>
        <c:delete val="0"/>
        <c:axPos val="b"/>
        <c:numFmt formatCode="mmm\-yy" sourceLinked="1"/>
        <c:majorTickMark val="out"/>
        <c:minorTickMark val="none"/>
        <c:tickLblPos val="nextTo"/>
        <c:txPr>
          <a:bodyPr rot="-5400000" vert="horz"/>
          <a:lstStyle/>
          <a:p>
            <a:pPr>
              <a:defRPr/>
            </a:pPr>
            <a:endParaRPr lang="en-US"/>
          </a:p>
        </c:txPr>
        <c:crossAx val="2082088744"/>
        <c:crosses val="autoZero"/>
        <c:auto val="1"/>
        <c:lblOffset val="100"/>
        <c:baseTimeUnit val="months"/>
        <c:majorUnit val="3.0"/>
        <c:majorTimeUnit val="months"/>
      </c:dateAx>
      <c:valAx>
        <c:axId val="2082088744"/>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082111768"/>
        <c:crosses val="autoZero"/>
        <c:crossBetween val="between"/>
      </c:val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73731" name="Rectangle 3"/>
          <p:cNvSpPr>
            <a:spLocks noGrp="1" noChangeArrowheads="1"/>
          </p:cNvSpPr>
          <p:nvPr>
            <p:ph type="dt" sz="quarter"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73732" name="Rectangle 4"/>
          <p:cNvSpPr>
            <a:spLocks noGrp="1" noChangeArrowheads="1"/>
          </p:cNvSpPr>
          <p:nvPr>
            <p:ph type="ftr" sz="quarter" idx="2"/>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73733" name="Rectangle 5"/>
          <p:cNvSpPr>
            <a:spLocks noGrp="1" noChangeArrowheads="1"/>
          </p:cNvSpPr>
          <p:nvPr>
            <p:ph type="sldNum" sz="quarter" idx="3"/>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8C50F309-2D61-4397-93B3-7F6ADD861A22}" type="slidenum">
              <a:rPr lang="en-US"/>
              <a:pPr>
                <a:defRPr/>
              </a:pPr>
              <a:t>‹#›</a:t>
            </a:fld>
            <a:endParaRPr lang="en-US" dirty="0"/>
          </a:p>
        </p:txBody>
      </p:sp>
    </p:spTree>
    <p:extLst>
      <p:ext uri="{BB962C8B-B14F-4D97-AF65-F5344CB8AC3E}">
        <p14:creationId xmlns:p14="http://schemas.microsoft.com/office/powerpoint/2010/main" val="398604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51203" name="Rectangle 3"/>
          <p:cNvSpPr>
            <a:spLocks noGrp="1" noChangeArrowheads="1"/>
          </p:cNvSpPr>
          <p:nvPr>
            <p:ph type="dt"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768350" y="744538"/>
            <a:ext cx="526256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79768" y="4715788"/>
            <a:ext cx="5438140" cy="4466670"/>
          </a:xfrm>
          <a:prstGeom prst="rect">
            <a:avLst/>
          </a:prstGeom>
          <a:noFill/>
          <a:ln>
            <a:noFill/>
          </a:ln>
          <a:effectLst/>
          <a:extLst/>
        </p:spPr>
        <p:txBody>
          <a:bodyPr vert="horz" wrap="square" lIns="88221" tIns="44111" rIns="88221" bIns="441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51207" name="Rectangle 7"/>
          <p:cNvSpPr>
            <a:spLocks noGrp="1" noChangeArrowheads="1"/>
          </p:cNvSpPr>
          <p:nvPr>
            <p:ph type="sldNum" sz="quarter" idx="5"/>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27A9DB39-2334-4AF8-90C6-1F8E82F23633}" type="slidenum">
              <a:rPr lang="en-US"/>
              <a:pPr>
                <a:defRPr/>
              </a:pPr>
              <a:t>‹#›</a:t>
            </a:fld>
            <a:endParaRPr lang="en-US" dirty="0"/>
          </a:p>
        </p:txBody>
      </p:sp>
    </p:spTree>
    <p:extLst>
      <p:ext uri="{BB962C8B-B14F-4D97-AF65-F5344CB8AC3E}">
        <p14:creationId xmlns:p14="http://schemas.microsoft.com/office/powerpoint/2010/main" val="3978673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pitchFamily="18" charset="0"/>
        <a:ea typeface="+mn-ea"/>
        <a:cs typeface="+mn-cs"/>
      </a:defRPr>
    </a:lvl1pPr>
    <a:lvl2pPr marL="520700" algn="l" rtl="0" eaLnBrk="0" fontAlgn="base" hangingPunct="0">
      <a:spcBef>
        <a:spcPct val="30000"/>
      </a:spcBef>
      <a:spcAft>
        <a:spcPct val="0"/>
      </a:spcAft>
      <a:defRPr sz="1400" kern="1200">
        <a:solidFill>
          <a:schemeClr val="tx1"/>
        </a:solidFill>
        <a:latin typeface="Times" pitchFamily="18" charset="0"/>
        <a:ea typeface="+mn-ea"/>
        <a:cs typeface="+mn-cs"/>
      </a:defRPr>
    </a:lvl2pPr>
    <a:lvl3pPr marL="1042988" algn="l" rtl="0" eaLnBrk="0" fontAlgn="base" hangingPunct="0">
      <a:spcBef>
        <a:spcPct val="30000"/>
      </a:spcBef>
      <a:spcAft>
        <a:spcPct val="0"/>
      </a:spcAft>
      <a:defRPr sz="1400" kern="1200">
        <a:solidFill>
          <a:schemeClr val="tx1"/>
        </a:solidFill>
        <a:latin typeface="Times" pitchFamily="18" charset="0"/>
        <a:ea typeface="+mn-ea"/>
        <a:cs typeface="+mn-cs"/>
      </a:defRPr>
    </a:lvl3pPr>
    <a:lvl4pPr marL="1563688" algn="l" rtl="0" eaLnBrk="0" fontAlgn="base" hangingPunct="0">
      <a:spcBef>
        <a:spcPct val="30000"/>
      </a:spcBef>
      <a:spcAft>
        <a:spcPct val="0"/>
      </a:spcAft>
      <a:defRPr sz="1400" kern="1200">
        <a:solidFill>
          <a:schemeClr val="tx1"/>
        </a:solidFill>
        <a:latin typeface="Times" pitchFamily="18" charset="0"/>
        <a:ea typeface="+mn-ea"/>
        <a:cs typeface="+mn-cs"/>
      </a:defRPr>
    </a:lvl4pPr>
    <a:lvl5pPr marL="2085975" algn="l" rtl="0" eaLnBrk="0" fontAlgn="base" hangingPunct="0">
      <a:spcBef>
        <a:spcPct val="30000"/>
      </a:spcBef>
      <a:spcAft>
        <a:spcPct val="0"/>
      </a:spcAft>
      <a:defRPr sz="1400" kern="1200">
        <a:solidFill>
          <a:schemeClr val="tx1"/>
        </a:solidFill>
        <a:latin typeface="Times" pitchFamily="18" charset="0"/>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F8BF68B-0F68-4BA9-9CE1-777EAA17CC6F}" type="slidenum">
              <a:rPr lang="en-US" sz="1200" smtClean="0"/>
              <a:pPr/>
              <a:t>1</a:t>
            </a:fld>
            <a:endParaRPr lang="en-US" sz="1200"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83151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5CF845D-DF09-496C-A852-8824892DC397}" type="slidenum">
              <a:rPr lang="en-US" sz="1200" smtClean="0"/>
              <a:pPr/>
              <a:t>10</a:t>
            </a:fld>
            <a:endParaRPr lang="en-US" sz="1200"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885876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BC48ECF-C77C-4B21-96EB-61986DB12040}" type="slidenum">
              <a:rPr lang="en-US" sz="1200" smtClean="0"/>
              <a:pPr/>
              <a:t>11</a:t>
            </a:fld>
            <a:endParaRPr lang="en-US" sz="1200"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47735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01459CA-4CA1-4769-A4D0-5CE6077DF646}" type="slidenum">
              <a:rPr lang="en-US" sz="1200" smtClean="0"/>
              <a:pPr/>
              <a:t>12</a:t>
            </a:fld>
            <a:endParaRPr lang="en-US" sz="1200"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583758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E355288-DD18-4621-AED5-90E8CF94E369}" type="slidenum">
              <a:rPr lang="en-US" sz="1200" smtClean="0"/>
              <a:pPr/>
              <a:t>13</a:t>
            </a:fld>
            <a:endParaRPr lang="en-US" sz="1200"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891579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204F9F3-3D18-4C3A-89A7-AC3B541EFFFF}" type="slidenum">
              <a:rPr lang="en-US" sz="1200" smtClean="0"/>
              <a:pPr/>
              <a:t>14</a:t>
            </a:fld>
            <a:endParaRPr lang="en-US" sz="1200"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7756323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C07DC7C-F143-4519-9618-F1A5CCD91B17}" type="slidenum">
              <a:rPr lang="en-US" sz="1200" smtClean="0"/>
              <a:pPr/>
              <a:t>15</a:t>
            </a:fld>
            <a:endParaRPr lang="en-US" sz="1200"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5704765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F23F316F-2160-4C71-874B-00AE1E49C101}" type="slidenum">
              <a:rPr lang="en-US" sz="1200" smtClean="0"/>
              <a:pPr/>
              <a:t>16</a:t>
            </a:fld>
            <a:endParaRPr lang="en-US" sz="1200"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308122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D0F9627-F0E8-40AD-B3B8-30841F835F0D}" type="slidenum">
              <a:rPr lang="en-US" sz="1200" smtClean="0"/>
              <a:pPr/>
              <a:t>17</a:t>
            </a:fld>
            <a:endParaRPr lang="en-US" sz="1200"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925393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D251BF4-A97D-4CDF-BBEF-C1BF663A184C}" type="slidenum">
              <a:rPr lang="en-US" sz="1200" smtClean="0"/>
              <a:pPr/>
              <a:t>18</a:t>
            </a:fld>
            <a:endParaRPr lang="en-US" sz="1200"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04239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96967EF-F649-4D86-B183-B9E8C1920CDE}" type="slidenum">
              <a:rPr lang="en-US" sz="1200" smtClean="0"/>
              <a:pPr/>
              <a:t>19</a:t>
            </a:fld>
            <a:endParaRPr lang="en-US" sz="1200"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732905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9650C88-2463-4B95-9D7C-DD71244634A0}" type="slidenum">
              <a:rPr lang="en-US" sz="1200" smtClean="0"/>
              <a:pPr/>
              <a:t>2</a:t>
            </a:fld>
            <a:endParaRPr lang="en-US" sz="1200"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9439520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1DFD3F4-FA80-4447-A2CE-47D89231F38B}" type="slidenum">
              <a:rPr lang="en-US" sz="1200" smtClean="0"/>
              <a:pPr/>
              <a:t>3</a:t>
            </a:fld>
            <a:endParaRPr lang="en-US" sz="1200"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266053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19E1103-6C08-4B4E-8585-D331FF5D7168}" type="slidenum">
              <a:rPr lang="en-US" sz="1200" smtClean="0"/>
              <a:pPr/>
              <a:t>4</a:t>
            </a:fld>
            <a:endParaRPr lang="en-US" sz="1200"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61373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A6EE49A-86EF-4C28-B3C7-8AC8A0695FCF}" type="slidenum">
              <a:rPr lang="en-US" sz="1200" smtClean="0"/>
              <a:pPr/>
              <a:t>5</a:t>
            </a:fld>
            <a:endParaRPr lang="en-US" sz="1200"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9171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9F53FE8-A509-492F-8928-FE431FD2BCDE}" type="slidenum">
              <a:rPr lang="en-US" sz="1200" smtClean="0"/>
              <a:pPr/>
              <a:t>6</a:t>
            </a:fld>
            <a:endParaRPr lang="en-US" sz="1200"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4666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8117FD5-252B-42FA-84AC-007FD4084F83}" type="slidenum">
              <a:rPr lang="en-US" sz="1200" smtClean="0"/>
              <a:pPr/>
              <a:t>7</a:t>
            </a:fld>
            <a:endParaRPr lang="en-US" sz="1200"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185902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A1CB2D5-1479-449B-B0EE-F479DD82068E}" type="slidenum">
              <a:rPr lang="en-US" sz="1200" smtClean="0"/>
              <a:pPr/>
              <a:t>8</a:t>
            </a:fld>
            <a:endParaRPr lang="en-US" sz="1200"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09008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EDF80A4-B0CF-42EF-9BCC-80CEBC392C57}" type="slidenum">
              <a:rPr lang="en-US" sz="1200" smtClean="0"/>
              <a:pPr/>
              <a:t>9</a:t>
            </a:fld>
            <a:endParaRPr lang="en-US" sz="1200"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21349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a:prstGeom prst="rect">
            <a:avLst/>
          </a:prstGeom>
        </p:spPr>
        <p:txBody>
          <a:bodyPr lIns="104306" tIns="52153" rIns="104306" bIns="52153"/>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a:prstGeom prst="rect">
            <a:avLst/>
          </a:prstGeom>
        </p:spPr>
        <p:txBody>
          <a:bodyPr lIns="104306" tIns="52153" rIns="104306" bIns="52153"/>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3744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1764295"/>
            <a:ext cx="9624060" cy="4990084"/>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556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02"/>
            <a:ext cx="2406015" cy="6451578"/>
          </a:xfrm>
          <a:prstGeom prst="rect">
            <a:avLst/>
          </a:prstGeom>
        </p:spPr>
        <p:txBody>
          <a:bodyPr vert="eaVert"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302802"/>
            <a:ext cx="7039822" cy="6451578"/>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5059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idx="1"/>
          </p:nvPr>
        </p:nvSpPr>
        <p:spPr>
          <a:xfrm>
            <a:off x="534670" y="1764295"/>
            <a:ext cx="9624060" cy="4990084"/>
          </a:xfrm>
          <a:prstGeom prst="rect">
            <a:avLst/>
          </a:prstGeom>
        </p:spPr>
        <p:txBody>
          <a:bodyPr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7489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a:prstGeom prst="rect">
            <a:avLst/>
          </a:prstGeom>
        </p:spPr>
        <p:txBody>
          <a:bodyPr lIns="104306" tIns="52153" rIns="104306" bIns="52153"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a:prstGeom prst="rect">
            <a:avLst/>
          </a:prstGeom>
        </p:spPr>
        <p:txBody>
          <a:bodyPr lIns="104306" tIns="52153" rIns="104306" bIns="52153" anchor="b"/>
          <a:lstStyle>
            <a:lvl1pPr marL="0" indent="0">
              <a:buNone/>
              <a:defRPr sz="2300"/>
            </a:lvl1pPr>
            <a:lvl2pPr marL="521528" indent="0">
              <a:buNone/>
              <a:defRPr sz="2100"/>
            </a:lvl2pPr>
            <a:lvl3pPr marL="1043056" indent="0">
              <a:buNone/>
              <a:defRPr sz="1800"/>
            </a:lvl3pPr>
            <a:lvl4pPr marL="1564584" indent="0">
              <a:buNone/>
              <a:defRPr sz="1600"/>
            </a:lvl4pPr>
            <a:lvl5pPr marL="2086112" indent="0">
              <a:buNone/>
              <a:defRPr sz="1600"/>
            </a:lvl5pPr>
            <a:lvl6pPr marL="2607640" indent="0">
              <a:buNone/>
              <a:defRPr sz="1600"/>
            </a:lvl6pPr>
            <a:lvl7pPr marL="3129168" indent="0">
              <a:buNone/>
              <a:defRPr sz="1600"/>
            </a:lvl7pPr>
            <a:lvl8pPr marL="3650696" indent="0">
              <a:buNone/>
              <a:defRPr sz="1600"/>
            </a:lvl8pPr>
            <a:lvl9pPr marL="4172224" indent="0">
              <a:buNone/>
              <a:defRPr sz="1600"/>
            </a:lvl9pPr>
          </a:lstStyle>
          <a:p>
            <a:pPr lvl="0"/>
            <a:r>
              <a:rPr lang="en-US" smtClean="0"/>
              <a:t>Click to edit Master text styles</a:t>
            </a:r>
          </a:p>
        </p:txBody>
      </p:sp>
    </p:spTree>
    <p:extLst>
      <p:ext uri="{BB962C8B-B14F-4D97-AF65-F5344CB8AC3E}">
        <p14:creationId xmlns:p14="http://schemas.microsoft.com/office/powerpoint/2010/main" val="28961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sz="half" idx="1"/>
          </p:nvPr>
        </p:nvSpPr>
        <p:spPr>
          <a:xfrm>
            <a:off x="534670"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35812"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025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016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Tree>
    <p:extLst>
      <p:ext uri="{BB962C8B-B14F-4D97-AF65-F5344CB8AC3E}">
        <p14:creationId xmlns:p14="http://schemas.microsoft.com/office/powerpoint/2010/main" val="21604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45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a:prstGeom prst="rect">
            <a:avLst/>
          </a:prstGeom>
        </p:spPr>
        <p:txBody>
          <a:bodyPr lIns="104306" tIns="52153" rIns="104306" bIns="52153"/>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403770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a:prstGeom prst="rect">
            <a:avLst/>
          </a:prstGeom>
        </p:spPr>
        <p:txBody>
          <a:bodyPr lIns="104306" tIns="52153" rIns="104306" bIns="52153"/>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pPr lvl="0"/>
            <a:endParaRPr lang="en-GB" noProof="0" dirty="0" smtClean="0"/>
          </a:p>
        </p:txBody>
      </p:sp>
      <p:sp>
        <p:nvSpPr>
          <p:cNvPr id="4" name="Text Placeholder 3"/>
          <p:cNvSpPr>
            <a:spLocks noGrp="1"/>
          </p:cNvSpPr>
          <p:nvPr>
            <p:ph type="body" sz="half" idx="2"/>
          </p:nvPr>
        </p:nvSpPr>
        <p:spPr>
          <a:xfrm>
            <a:off x="2095981" y="5917739"/>
            <a:ext cx="6416040" cy="887398"/>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1683548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0693400" cy="7561263"/>
          </a:xfrm>
          <a:prstGeom prst="rect">
            <a:avLst/>
          </a:prstGeom>
          <a:solidFill>
            <a:srgbClr val="F1F1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pic>
        <p:nvPicPr>
          <p:cNvPr id="1027"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889750"/>
            <a:ext cx="106949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247650" y="7123113"/>
            <a:ext cx="3802979"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chemeClr val="bg2"/>
                </a:solidFill>
                <a:latin typeface="Arial" charset="0"/>
              </a:rPr>
              <a:t>© Centre for Economics and Business Research </a:t>
            </a:r>
            <a:r>
              <a:rPr lang="en-US" sz="1100" b="1" dirty="0" smtClean="0">
                <a:solidFill>
                  <a:schemeClr val="bg2"/>
                </a:solidFill>
                <a:latin typeface="Arial" charset="0"/>
              </a:rPr>
              <a:t>2016</a:t>
            </a:r>
          </a:p>
        </p:txBody>
      </p:sp>
      <p:pic>
        <p:nvPicPr>
          <p:cNvPr id="6" name="Picture 3"/>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79148" y="6864155"/>
            <a:ext cx="1330499" cy="71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5000">
          <a:solidFill>
            <a:schemeClr val="tx2"/>
          </a:solidFill>
          <a:latin typeface="+mj-lt"/>
          <a:ea typeface="+mj-ea"/>
          <a:cs typeface="+mj-cs"/>
        </a:defRPr>
      </a:lvl1pPr>
      <a:lvl2pPr algn="ctr" rtl="0" eaLnBrk="0" fontAlgn="base" hangingPunct="0">
        <a:spcBef>
          <a:spcPct val="0"/>
        </a:spcBef>
        <a:spcAft>
          <a:spcPct val="0"/>
        </a:spcAft>
        <a:defRPr sz="5000">
          <a:solidFill>
            <a:schemeClr val="tx2"/>
          </a:solidFill>
          <a:latin typeface="Times" pitchFamily="18" charset="0"/>
        </a:defRPr>
      </a:lvl2pPr>
      <a:lvl3pPr algn="ctr" rtl="0" eaLnBrk="0" fontAlgn="base" hangingPunct="0">
        <a:spcBef>
          <a:spcPct val="0"/>
        </a:spcBef>
        <a:spcAft>
          <a:spcPct val="0"/>
        </a:spcAft>
        <a:defRPr sz="5000">
          <a:solidFill>
            <a:schemeClr val="tx2"/>
          </a:solidFill>
          <a:latin typeface="Times" pitchFamily="18" charset="0"/>
        </a:defRPr>
      </a:lvl3pPr>
      <a:lvl4pPr algn="ctr" rtl="0" eaLnBrk="0" fontAlgn="base" hangingPunct="0">
        <a:spcBef>
          <a:spcPct val="0"/>
        </a:spcBef>
        <a:spcAft>
          <a:spcPct val="0"/>
        </a:spcAft>
        <a:defRPr sz="5000">
          <a:solidFill>
            <a:schemeClr val="tx2"/>
          </a:solidFill>
          <a:latin typeface="Times" pitchFamily="18" charset="0"/>
        </a:defRPr>
      </a:lvl4pPr>
      <a:lvl5pPr algn="ctr" rtl="0" eaLnBrk="0" fontAlgn="base" hangingPunct="0">
        <a:spcBef>
          <a:spcPct val="0"/>
        </a:spcBef>
        <a:spcAft>
          <a:spcPct val="0"/>
        </a:spcAft>
        <a:defRPr sz="5000">
          <a:solidFill>
            <a:schemeClr val="tx2"/>
          </a:solidFill>
          <a:latin typeface="Times" pitchFamily="18" charset="0"/>
        </a:defRPr>
      </a:lvl5pPr>
      <a:lvl6pPr marL="521528" algn="ctr" rtl="0" fontAlgn="base">
        <a:spcBef>
          <a:spcPct val="0"/>
        </a:spcBef>
        <a:spcAft>
          <a:spcPct val="0"/>
        </a:spcAft>
        <a:defRPr sz="5000">
          <a:solidFill>
            <a:schemeClr val="tx2"/>
          </a:solidFill>
          <a:latin typeface="Times" pitchFamily="18" charset="0"/>
        </a:defRPr>
      </a:lvl6pPr>
      <a:lvl7pPr marL="1043056" algn="ctr" rtl="0" fontAlgn="base">
        <a:spcBef>
          <a:spcPct val="0"/>
        </a:spcBef>
        <a:spcAft>
          <a:spcPct val="0"/>
        </a:spcAft>
        <a:defRPr sz="5000">
          <a:solidFill>
            <a:schemeClr val="tx2"/>
          </a:solidFill>
          <a:latin typeface="Times" pitchFamily="18" charset="0"/>
        </a:defRPr>
      </a:lvl7pPr>
      <a:lvl8pPr marL="1564584" algn="ctr" rtl="0" fontAlgn="base">
        <a:spcBef>
          <a:spcPct val="0"/>
        </a:spcBef>
        <a:spcAft>
          <a:spcPct val="0"/>
        </a:spcAft>
        <a:defRPr sz="5000">
          <a:solidFill>
            <a:schemeClr val="tx2"/>
          </a:solidFill>
          <a:latin typeface="Times" pitchFamily="18" charset="0"/>
        </a:defRPr>
      </a:lvl8pPr>
      <a:lvl9pPr marL="2086112" algn="ctr" rtl="0" fontAlgn="base">
        <a:spcBef>
          <a:spcPct val="0"/>
        </a:spcBef>
        <a:spcAft>
          <a:spcPct val="0"/>
        </a:spcAft>
        <a:defRPr sz="5000">
          <a:solidFill>
            <a:schemeClr val="tx2"/>
          </a:solidFill>
          <a:latin typeface="Times" pitchFamily="18" charset="0"/>
        </a:defRPr>
      </a:lvl9pPr>
    </p:titleStyle>
    <p:bodyStyle>
      <a:lvl1pPr marL="390525" indent="-390525" algn="l" rtl="0" eaLnBrk="0" fontAlgn="base" hangingPunct="0">
        <a:spcBef>
          <a:spcPct val="20000"/>
        </a:spcBef>
        <a:spcAft>
          <a:spcPct val="0"/>
        </a:spcAft>
        <a:buChar char="•"/>
        <a:defRPr sz="3700">
          <a:solidFill>
            <a:schemeClr val="tx1"/>
          </a:solidFill>
          <a:latin typeface="+mn-lt"/>
          <a:ea typeface="+mn-ea"/>
          <a:cs typeface="+mn-cs"/>
        </a:defRPr>
      </a:lvl1pPr>
      <a:lvl2pPr marL="846138" indent="-325438" algn="l" rtl="0" eaLnBrk="0" fontAlgn="base" hangingPunct="0">
        <a:spcBef>
          <a:spcPct val="20000"/>
        </a:spcBef>
        <a:spcAft>
          <a:spcPct val="0"/>
        </a:spcAft>
        <a:buChar char="–"/>
        <a:defRPr sz="3200">
          <a:solidFill>
            <a:schemeClr val="tx1"/>
          </a:solidFill>
          <a:latin typeface="+mn-lt"/>
        </a:defRPr>
      </a:lvl2pPr>
      <a:lvl3pPr marL="1303338" indent="-260350" algn="l" rtl="0" eaLnBrk="0" fontAlgn="base" hangingPunct="0">
        <a:spcBef>
          <a:spcPct val="20000"/>
        </a:spcBef>
        <a:spcAft>
          <a:spcPct val="0"/>
        </a:spcAft>
        <a:buChar char="•"/>
        <a:defRPr sz="2700">
          <a:solidFill>
            <a:schemeClr val="tx1"/>
          </a:solidFill>
          <a:latin typeface="+mn-lt"/>
        </a:defRPr>
      </a:lvl3pPr>
      <a:lvl4pPr marL="1824038" indent="-260350" algn="l" rtl="0" eaLnBrk="0" fontAlgn="base" hangingPunct="0">
        <a:spcBef>
          <a:spcPct val="20000"/>
        </a:spcBef>
        <a:spcAft>
          <a:spcPct val="0"/>
        </a:spcAft>
        <a:buChar char="–"/>
        <a:defRPr sz="2300">
          <a:solidFill>
            <a:schemeClr val="tx1"/>
          </a:solidFill>
          <a:latin typeface="+mn-lt"/>
        </a:defRPr>
      </a:lvl4pPr>
      <a:lvl5pPr marL="2346325" indent="-260350" algn="l" rtl="0" eaLnBrk="0" fontAlgn="base" hangingPunct="0">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chart" Target="../charts/chart5.xml"/></Relationships>
</file>

<file path=ppt/slides/_rels/slide12.xml.rels><?xml version="1.0" encoding="UTF-8" standalone="yes"?>
<Relationships xmlns="http://schemas.openxmlformats.org/package/2006/relationships"><Relationship Id="rId3" Type="http://schemas.openxmlformats.org/officeDocument/2006/relationships/hyperlink" Target="mailto:Bee.Rycroft@Asda.co.uk" TargetMode="External"/><Relationship Id="rId4" Type="http://schemas.openxmlformats.org/officeDocument/2006/relationships/hyperlink" Target="mailto:Salderson@Cebr.com" TargetMode="External"/><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chart" Target="../charts/char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chart" Target="../charts/char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693400" cy="7561263"/>
          </a:xfrm>
          <a:prstGeom prst="rect">
            <a:avLst/>
          </a:prstGeom>
          <a:solidFill>
            <a:srgbClr val="79B43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52" name="Rectangle 4"/>
          <p:cNvSpPr>
            <a:spLocks noChangeArrowheads="1"/>
          </p:cNvSpPr>
          <p:nvPr/>
        </p:nvSpPr>
        <p:spPr bwMode="auto">
          <a:xfrm>
            <a:off x="293688" y="1609725"/>
            <a:ext cx="741045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8100" b="1" dirty="0">
                <a:solidFill>
                  <a:schemeClr val="bg1"/>
                </a:solidFill>
                <a:latin typeface="Arial" charset="0"/>
              </a:rPr>
              <a:t>Asda Income Tracker</a:t>
            </a:r>
            <a:endParaRPr lang="en-GB" sz="11300" b="1" u="sng" dirty="0">
              <a:solidFill>
                <a:schemeClr val="bg1"/>
              </a:solidFill>
              <a:latin typeface="Arial" charset="0"/>
            </a:endParaRPr>
          </a:p>
        </p:txBody>
      </p:sp>
      <p:sp>
        <p:nvSpPr>
          <p:cNvPr id="2053" name="Text Placeholder 6"/>
          <p:cNvSpPr>
            <a:spLocks/>
          </p:cNvSpPr>
          <p:nvPr/>
        </p:nvSpPr>
        <p:spPr bwMode="auto">
          <a:xfrm>
            <a:off x="293688" y="3940175"/>
            <a:ext cx="5053012"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lstStyle/>
          <a:p>
            <a:pPr marL="390525" indent="-390525" eaLnBrk="1" hangingPunct="1">
              <a:spcBef>
                <a:spcPct val="20000"/>
              </a:spcBef>
            </a:pPr>
            <a:r>
              <a:rPr lang="en-GB" sz="3200" b="1" dirty="0">
                <a:solidFill>
                  <a:srgbClr val="B1DC8F"/>
                </a:solidFill>
                <a:latin typeface="Arial" charset="0"/>
              </a:rPr>
              <a:t>Report: </a:t>
            </a:r>
            <a:r>
              <a:rPr lang="en-GB" sz="3200" b="1" dirty="0" smtClean="0">
                <a:solidFill>
                  <a:srgbClr val="B1DC8F"/>
                </a:solidFill>
                <a:latin typeface="Arial" charset="0"/>
              </a:rPr>
              <a:t>August 2016</a:t>
            </a:r>
            <a:endParaRPr lang="en-GB" sz="3200" b="1" dirty="0">
              <a:solidFill>
                <a:srgbClr val="B1DC8F"/>
              </a:solidFill>
              <a:latin typeface="Arial" charset="0"/>
            </a:endParaRPr>
          </a:p>
        </p:txBody>
      </p:sp>
      <p:sp>
        <p:nvSpPr>
          <p:cNvPr id="2054" name="Rectangle 6"/>
          <p:cNvSpPr>
            <a:spLocks noChangeArrowheads="1"/>
          </p:cNvSpPr>
          <p:nvPr/>
        </p:nvSpPr>
        <p:spPr bwMode="auto">
          <a:xfrm>
            <a:off x="266700" y="4575175"/>
            <a:ext cx="5837238" cy="499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3200" b="1" dirty="0" smtClean="0">
                <a:solidFill>
                  <a:srgbClr val="003C17"/>
                </a:solidFill>
                <a:latin typeface="Arial" charset="0"/>
              </a:rPr>
              <a:t>Released: September 2016</a:t>
            </a:r>
            <a:endParaRPr lang="en-GB" sz="4600" b="1" dirty="0">
              <a:solidFill>
                <a:srgbClr val="003C17"/>
              </a:solidFill>
              <a:latin typeface="Arial" charset="0"/>
            </a:endParaRPr>
          </a:p>
        </p:txBody>
      </p:sp>
      <p:sp>
        <p:nvSpPr>
          <p:cNvPr id="2055" name="Rectangle 7"/>
          <p:cNvSpPr>
            <a:spLocks noChangeArrowheads="1"/>
          </p:cNvSpPr>
          <p:nvPr/>
        </p:nvSpPr>
        <p:spPr bwMode="auto">
          <a:xfrm>
            <a:off x="7573963" y="3360738"/>
            <a:ext cx="2665412"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400" b="1" dirty="0">
                <a:solidFill>
                  <a:srgbClr val="003C16"/>
                </a:solidFill>
                <a:latin typeface="Arial" charset="0"/>
              </a:rPr>
              <a:t>Centre for Economics and</a:t>
            </a:r>
          </a:p>
          <a:p>
            <a:r>
              <a:rPr lang="en-US" sz="1400" b="1" dirty="0">
                <a:solidFill>
                  <a:srgbClr val="003C16"/>
                </a:solidFill>
                <a:latin typeface="Arial" charset="0"/>
              </a:rPr>
              <a:t>Business Research ltd</a:t>
            </a:r>
          </a:p>
          <a:p>
            <a:pPr>
              <a:lnSpc>
                <a:spcPct val="60000"/>
              </a:lnSpc>
            </a:pPr>
            <a:endParaRPr lang="en-US" sz="1400" b="1" dirty="0">
              <a:solidFill>
                <a:srgbClr val="003C16"/>
              </a:solidFill>
              <a:latin typeface="Arial" charset="0"/>
            </a:endParaRPr>
          </a:p>
          <a:p>
            <a:pPr>
              <a:lnSpc>
                <a:spcPct val="110000"/>
              </a:lnSpc>
            </a:pPr>
            <a:r>
              <a:rPr lang="en-US" sz="1400" b="1" dirty="0">
                <a:solidFill>
                  <a:srgbClr val="003C16"/>
                </a:solidFill>
                <a:latin typeface="Arial" charset="0"/>
              </a:rPr>
              <a:t>Unit 1, 4 Bath Street, London</a:t>
            </a:r>
          </a:p>
          <a:p>
            <a:pPr>
              <a:lnSpc>
                <a:spcPct val="110000"/>
              </a:lnSpc>
            </a:pPr>
            <a:r>
              <a:rPr lang="en-US" sz="1400" b="1" dirty="0">
                <a:solidFill>
                  <a:srgbClr val="003C16"/>
                </a:solidFill>
                <a:latin typeface="Arial" charset="0"/>
              </a:rPr>
              <a:t>EC1V 9DX</a:t>
            </a:r>
          </a:p>
          <a:p>
            <a:pPr>
              <a:lnSpc>
                <a:spcPct val="110000"/>
              </a:lnSpc>
            </a:pPr>
            <a:r>
              <a:rPr lang="en-US" sz="1400" dirty="0">
                <a:solidFill>
                  <a:srgbClr val="003C16"/>
                </a:solidFill>
                <a:latin typeface="Arial" charset="0"/>
              </a:rPr>
              <a:t>t</a:t>
            </a:r>
            <a:r>
              <a:rPr lang="en-US" sz="1400" b="1" dirty="0">
                <a:solidFill>
                  <a:srgbClr val="003C16"/>
                </a:solidFill>
                <a:latin typeface="Arial" charset="0"/>
              </a:rPr>
              <a:t>  020 7324 2850</a:t>
            </a:r>
          </a:p>
          <a:p>
            <a:pPr>
              <a:lnSpc>
                <a:spcPct val="110000"/>
              </a:lnSpc>
            </a:pPr>
            <a:r>
              <a:rPr lang="en-US" sz="1400" dirty="0">
                <a:solidFill>
                  <a:srgbClr val="003C16"/>
                </a:solidFill>
                <a:latin typeface="Arial" charset="0"/>
              </a:rPr>
              <a:t>w </a:t>
            </a:r>
            <a:r>
              <a:rPr lang="en-US" sz="1400" b="1" dirty="0">
                <a:solidFill>
                  <a:srgbClr val="003C16"/>
                </a:solidFill>
                <a:latin typeface="Arial" charset="0"/>
              </a:rPr>
              <a:t> www.cebr.com</a:t>
            </a:r>
          </a:p>
        </p:txBody>
      </p:sp>
      <p:sp>
        <p:nvSpPr>
          <p:cNvPr id="2056" name="Rectangle 8"/>
          <p:cNvSpPr>
            <a:spLocks noChangeArrowheads="1"/>
          </p:cNvSpPr>
          <p:nvPr/>
        </p:nvSpPr>
        <p:spPr bwMode="auto">
          <a:xfrm>
            <a:off x="7573963" y="2938463"/>
            <a:ext cx="23701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000" b="1" dirty="0">
                <a:solidFill>
                  <a:srgbClr val="003C16"/>
                </a:solidFill>
                <a:latin typeface="Arial" charset="0"/>
              </a:rPr>
              <a:t>M a k i n g   B u s i n e s s   S e n s e</a:t>
            </a:r>
          </a:p>
        </p:txBody>
      </p:sp>
      <p:sp>
        <p:nvSpPr>
          <p:cNvPr id="2057" name="Rectangle 1"/>
          <p:cNvSpPr>
            <a:spLocks noChangeArrowheads="1"/>
          </p:cNvSpPr>
          <p:nvPr/>
        </p:nvSpPr>
        <p:spPr bwMode="auto">
          <a:xfrm>
            <a:off x="7691438" y="1965325"/>
            <a:ext cx="1008062" cy="95408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2400" dirty="0"/>
          </a:p>
        </p:txBody>
      </p:sp>
      <p:pic>
        <p:nvPicPr>
          <p:cNvPr id="205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1978025"/>
            <a:ext cx="9826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0657" y="6313126"/>
            <a:ext cx="1416245" cy="865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1268" name="Rectangle 5"/>
          <p:cNvSpPr>
            <a:spLocks noChangeArrowheads="1"/>
          </p:cNvSpPr>
          <p:nvPr/>
        </p:nvSpPr>
        <p:spPr bwMode="auto">
          <a:xfrm>
            <a:off x="9267825" y="268288"/>
            <a:ext cx="124777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1272" name="Text Box 11"/>
          <p:cNvSpPr txBox="1">
            <a:spLocks noChangeArrowheads="1"/>
          </p:cNvSpPr>
          <p:nvPr/>
        </p:nvSpPr>
        <p:spPr bwMode="auto">
          <a:xfrm>
            <a:off x="189823" y="1353566"/>
            <a:ext cx="5003676" cy="65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800" b="1" dirty="0">
                <a:solidFill>
                  <a:srgbClr val="003C16"/>
                </a:solidFill>
                <a:latin typeface="Arial" charset="0"/>
              </a:rPr>
              <a:t>The main factors </a:t>
            </a:r>
            <a:r>
              <a:rPr lang="en-US" sz="1800" b="1" dirty="0" smtClean="0">
                <a:solidFill>
                  <a:srgbClr val="003C16"/>
                </a:solidFill>
                <a:latin typeface="Arial" charset="0"/>
              </a:rPr>
              <a:t>affecting family costs in August were</a:t>
            </a:r>
            <a:r>
              <a:rPr lang="en-US" sz="1800" b="1" dirty="0">
                <a:solidFill>
                  <a:srgbClr val="003C16"/>
                </a:solidFill>
                <a:latin typeface="Arial" charset="0"/>
              </a:rPr>
              <a:t>:</a:t>
            </a:r>
          </a:p>
        </p:txBody>
      </p:sp>
      <p:sp>
        <p:nvSpPr>
          <p:cNvPr id="12" name="Rectangle 4"/>
          <p:cNvSpPr>
            <a:spLocks noChangeArrowheads="1"/>
          </p:cNvSpPr>
          <p:nvPr/>
        </p:nvSpPr>
        <p:spPr bwMode="auto">
          <a:xfrm>
            <a:off x="197017" y="1969467"/>
            <a:ext cx="4996481" cy="4629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Following the trend seen in recent months, transport costs once again provided one of the main sources of upward pressure on inflation in August. Overall, prices</a:t>
            </a:r>
            <a:r>
              <a:rPr lang="en-GB" sz="1400" b="1" dirty="0" smtClean="0">
                <a:solidFill>
                  <a:schemeClr val="hlink"/>
                </a:solidFill>
                <a:latin typeface="Arial" charset="0"/>
              </a:rPr>
              <a:t> </a:t>
            </a:r>
            <a:r>
              <a:rPr lang="en-GB" sz="1400" b="1" dirty="0">
                <a:solidFill>
                  <a:schemeClr val="hlink"/>
                </a:solidFill>
                <a:latin typeface="Arial" charset="0"/>
              </a:rPr>
              <a:t>rose by 0.9% between </a:t>
            </a:r>
            <a:r>
              <a:rPr lang="en-GB" sz="1400" b="1" dirty="0" smtClean="0">
                <a:solidFill>
                  <a:schemeClr val="hlink"/>
                </a:solidFill>
                <a:latin typeface="Arial" charset="0"/>
              </a:rPr>
              <a:t>July </a:t>
            </a:r>
            <a:r>
              <a:rPr lang="en-GB" sz="1400" b="1" dirty="0">
                <a:solidFill>
                  <a:schemeClr val="hlink"/>
                </a:solidFill>
                <a:latin typeface="Arial" charset="0"/>
              </a:rPr>
              <a:t>and </a:t>
            </a:r>
            <a:r>
              <a:rPr lang="en-GB" sz="1400" b="1" dirty="0" smtClean="0">
                <a:solidFill>
                  <a:schemeClr val="hlink"/>
                </a:solidFill>
                <a:latin typeface="Arial" charset="0"/>
              </a:rPr>
              <a:t>August </a:t>
            </a:r>
            <a:r>
              <a:rPr lang="en-GB" sz="1400" b="1" dirty="0">
                <a:solidFill>
                  <a:schemeClr val="hlink"/>
                </a:solidFill>
                <a:latin typeface="Arial" charset="0"/>
              </a:rPr>
              <a:t>this </a:t>
            </a:r>
            <a:r>
              <a:rPr lang="en-GB" sz="1400" b="1" dirty="0" smtClean="0">
                <a:solidFill>
                  <a:schemeClr val="hlink"/>
                </a:solidFill>
                <a:latin typeface="Arial" charset="0"/>
              </a:rPr>
              <a:t>year with a large upward contribution from rising air fares for European routes. </a:t>
            </a:r>
            <a:endParaRPr lang="en-US" sz="1400" b="1" dirty="0" smtClean="0">
              <a:solidFill>
                <a:schemeClr val="hlink"/>
              </a:solidFill>
              <a:latin typeface="Arial" charset="0"/>
            </a:endParaRPr>
          </a:p>
          <a:p>
            <a:pPr algn="just" eaLnBrk="1" hangingPunct="1"/>
            <a:endParaRPr lang="en-GB" sz="1400" b="1" dirty="0">
              <a:solidFill>
                <a:schemeClr val="hlink"/>
              </a:solidFill>
              <a:latin typeface="Arial" charset="0"/>
            </a:endParaRPr>
          </a:p>
          <a:p>
            <a:pPr algn="just" eaLnBrk="1" hangingPunct="1"/>
            <a:r>
              <a:rPr lang="en-US" sz="1400" b="1" dirty="0" smtClean="0">
                <a:solidFill>
                  <a:schemeClr val="hlink"/>
                </a:solidFill>
                <a:latin typeface="Arial" charset="0"/>
              </a:rPr>
              <a:t>• In contrast with previous months, food prices provided an upward contribution to the rate of inflation in August, rising by 0.6% compared with July. The pressure primarily came from a range of bread, cereal and meat products. However, prices overall still remain 2.2% lower than at the same time a year ago. </a:t>
            </a:r>
            <a:endParaRPr lang="en-GB" sz="1400" b="1" dirty="0" smtClean="0">
              <a:solidFill>
                <a:schemeClr val="hlink"/>
              </a:solidFill>
              <a:latin typeface="Arial" charset="0"/>
            </a:endParaRPr>
          </a:p>
          <a:p>
            <a:pPr algn="just" eaLnBrk="1" hangingPunct="1"/>
            <a:endParaRPr lang="en-GB" sz="1400" b="1" dirty="0">
              <a:solidFill>
                <a:schemeClr val="hlink"/>
              </a:solidFill>
              <a:latin typeface="Arial" charset="0"/>
            </a:endParaRPr>
          </a:p>
          <a:p>
            <a:pPr algn="just" eaLnBrk="1" hangingPunct="1"/>
            <a:r>
              <a:rPr lang="en-US" sz="1400" b="1" dirty="0" smtClean="0">
                <a:solidFill>
                  <a:schemeClr val="hlink"/>
                </a:solidFill>
                <a:latin typeface="Arial" charset="0"/>
              </a:rPr>
              <a:t>• </a:t>
            </a:r>
            <a:r>
              <a:rPr lang="en-GB" sz="1400" b="1" dirty="0" smtClean="0">
                <a:solidFill>
                  <a:schemeClr val="hlink"/>
                </a:solidFill>
                <a:latin typeface="Arial" charset="0"/>
              </a:rPr>
              <a:t>Whilst the cost of two key essential item categories rose in August, pressure on households was offset in part by a further fall in mortgage payments following the Bank of England’s decision to cut interest rates at the start of the month. Mortgage interest payments now stand 5.3% lower than they did at the same point in 2015.  </a:t>
            </a:r>
            <a:endParaRPr lang="en-US" sz="1400" b="1" dirty="0">
              <a:solidFill>
                <a:schemeClr val="hlink"/>
              </a:solidFill>
              <a:latin typeface="Arial" charset="0"/>
            </a:endParaRPr>
          </a:p>
        </p:txBody>
      </p:sp>
      <p:sp>
        <p:nvSpPr>
          <p:cNvPr id="13" name="Rectangle 8"/>
          <p:cNvSpPr>
            <a:spLocks noChangeArrowheads="1"/>
          </p:cNvSpPr>
          <p:nvPr/>
        </p:nvSpPr>
        <p:spPr bwMode="auto">
          <a:xfrm>
            <a:off x="5706740" y="1836415"/>
            <a:ext cx="4808860"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a:latin typeface="Arial" charset="0"/>
              </a:rPr>
              <a:t>Inflation of selected goods, annual change to </a:t>
            </a:r>
            <a:r>
              <a:rPr lang="en-US" sz="1200" b="1" dirty="0" smtClean="0">
                <a:latin typeface="Arial" charset="0"/>
              </a:rPr>
              <a:t>August 2016</a:t>
            </a:r>
            <a:endParaRPr lang="en-US" sz="1200" b="1" dirty="0">
              <a:latin typeface="Arial" charset="0"/>
            </a:endParaRPr>
          </a:p>
        </p:txBody>
      </p:sp>
      <p:graphicFrame>
        <p:nvGraphicFramePr>
          <p:cNvPr id="14" name="Chart 13"/>
          <p:cNvGraphicFramePr/>
          <p:nvPr>
            <p:extLst>
              <p:ext uri="{D42A27DB-BD31-4B8C-83A1-F6EECF244321}">
                <p14:modId xmlns:p14="http://schemas.microsoft.com/office/powerpoint/2010/main" val="3378912596"/>
              </p:ext>
            </p:extLst>
          </p:nvPr>
        </p:nvGraphicFramePr>
        <p:xfrm>
          <a:off x="5274692" y="2073275"/>
          <a:ext cx="5240908" cy="4659683"/>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10</a:t>
            </a:fld>
            <a:endParaRPr lang="en-GB" dirty="0"/>
          </a:p>
        </p:txBody>
      </p:sp>
      <p:sp>
        <p:nvSpPr>
          <p:cNvPr id="2" name="Rectangle 1"/>
          <p:cNvSpPr/>
          <p:nvPr/>
        </p:nvSpPr>
        <p:spPr>
          <a:xfrm>
            <a:off x="189823" y="155832"/>
            <a:ext cx="9647742" cy="1261884"/>
          </a:xfrm>
          <a:prstGeom prst="rect">
            <a:avLst/>
          </a:prstGeom>
        </p:spPr>
        <p:txBody>
          <a:bodyPr wrap="square">
            <a:spAutoFit/>
          </a:bodyPr>
          <a:lstStyle/>
          <a:p>
            <a:pPr eaLnBrk="1" hangingPunct="1"/>
            <a:r>
              <a:rPr lang="en-GB" sz="3800" b="1" u="sng" dirty="0" smtClean="0">
                <a:solidFill>
                  <a:srgbClr val="79B43C"/>
                </a:solidFill>
                <a:latin typeface="Arial" charset="0"/>
              </a:rPr>
              <a:t>Mortgage payments drop following cut to interest rates</a:t>
            </a:r>
            <a:endParaRPr lang="en-GB" sz="3800" b="1" u="sng" dirty="0">
              <a:solidFill>
                <a:srgbClr val="79B43C"/>
              </a:solidFill>
              <a:latin typeface="Arial" charset="0"/>
            </a:endParaRPr>
          </a:p>
        </p:txBody>
      </p:sp>
    </p:spTree>
    <p:extLst>
      <p:ext uri="{BB962C8B-B14F-4D97-AF65-F5344CB8AC3E}">
        <p14:creationId xmlns:p14="http://schemas.microsoft.com/office/powerpoint/2010/main" val="39719178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Labour Market</a:t>
            </a:r>
            <a:endParaRPr lang="en-GB" sz="5000" b="1" u="sng" dirty="0">
              <a:solidFill>
                <a:srgbClr val="62B030"/>
              </a:solidFill>
              <a:latin typeface="Arial" charset="0"/>
            </a:endParaRPr>
          </a:p>
        </p:txBody>
      </p:sp>
      <p:sp>
        <p:nvSpPr>
          <p:cNvPr id="12295" name="Rectangle 7"/>
          <p:cNvSpPr>
            <a:spLocks noChangeArrowheads="1"/>
          </p:cNvSpPr>
          <p:nvPr/>
        </p:nvSpPr>
        <p:spPr bwMode="auto">
          <a:xfrm>
            <a:off x="5648895" y="1620391"/>
            <a:ext cx="4378325"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UK unemployment rate (</a:t>
            </a:r>
            <a:r>
              <a:rPr lang="en-US" sz="1200" b="1" dirty="0">
                <a:solidFill>
                  <a:srgbClr val="0066FF"/>
                </a:solidFill>
                <a:latin typeface="Arial" charset="0"/>
              </a:rPr>
              <a:t>LHS</a:t>
            </a:r>
            <a:r>
              <a:rPr lang="en-US" sz="1200" b="1" dirty="0">
                <a:latin typeface="Arial" charset="0"/>
              </a:rPr>
              <a:t>), per cent and 3-month annual growth in regular pay (</a:t>
            </a:r>
            <a:r>
              <a:rPr lang="en-US" sz="1200" b="1" dirty="0">
                <a:solidFill>
                  <a:srgbClr val="FF0000"/>
                </a:solidFill>
                <a:latin typeface="Arial" charset="0"/>
              </a:rPr>
              <a:t>RHS</a:t>
            </a:r>
            <a:r>
              <a:rPr lang="en-US" sz="1200" b="1" dirty="0">
                <a:latin typeface="Arial" charset="0"/>
              </a:rPr>
              <a:t>), per cent</a:t>
            </a:r>
          </a:p>
        </p:txBody>
      </p:sp>
      <p:sp>
        <p:nvSpPr>
          <p:cNvPr id="9" name="Rectangle 4"/>
          <p:cNvSpPr>
            <a:spLocks noChangeArrowheads="1"/>
          </p:cNvSpPr>
          <p:nvPr/>
        </p:nvSpPr>
        <p:spPr bwMode="auto">
          <a:xfrm>
            <a:off x="212568" y="2186438"/>
            <a:ext cx="4918107" cy="4468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350" b="1" dirty="0" smtClean="0">
                <a:solidFill>
                  <a:schemeClr val="hlink"/>
                </a:solidFill>
                <a:latin typeface="Arial" charset="0"/>
              </a:rPr>
              <a:t>• The rate of unemployment across the UK held steady at 4.9% for the third consecutive reading in the three months to July. Thus, the unemployment rate remains at levels not previously seen for over a decade.</a:t>
            </a:r>
          </a:p>
          <a:p>
            <a:pPr algn="just" eaLnBrk="1" hangingPunct="1"/>
            <a:endParaRPr lang="en-US" sz="1350" b="1" dirty="0">
              <a:solidFill>
                <a:schemeClr val="hlink"/>
              </a:solidFill>
              <a:latin typeface="Arial" charset="0"/>
            </a:endParaRPr>
          </a:p>
          <a:p>
            <a:pPr algn="just" eaLnBrk="1" hangingPunct="1"/>
            <a:r>
              <a:rPr lang="en-US" sz="1350" b="1" dirty="0">
                <a:solidFill>
                  <a:srgbClr val="7BC23E"/>
                </a:solidFill>
                <a:latin typeface="Arial" charset="0"/>
              </a:rPr>
              <a:t>• </a:t>
            </a:r>
            <a:r>
              <a:rPr lang="en-GB" sz="1350" b="1" dirty="0">
                <a:solidFill>
                  <a:srgbClr val="7BC23E"/>
                </a:solidFill>
                <a:latin typeface="Arial" charset="0"/>
              </a:rPr>
              <a:t>The employment rate over the </a:t>
            </a:r>
            <a:r>
              <a:rPr lang="en-GB" sz="1350" b="1" dirty="0" smtClean="0">
                <a:solidFill>
                  <a:srgbClr val="7BC23E"/>
                </a:solidFill>
                <a:latin typeface="Arial" charset="0"/>
              </a:rPr>
              <a:t>period remained at 74.5%, the joint highest since records began in 1971. </a:t>
            </a:r>
          </a:p>
          <a:p>
            <a:pPr algn="just" eaLnBrk="1" hangingPunct="1"/>
            <a:endParaRPr lang="en-US" sz="1350" b="1" dirty="0" smtClean="0">
              <a:solidFill>
                <a:srgbClr val="FF0000"/>
              </a:solidFill>
              <a:latin typeface="Arial" charset="0"/>
            </a:endParaRPr>
          </a:p>
          <a:p>
            <a:pPr algn="just" eaLnBrk="1" hangingPunct="1"/>
            <a:r>
              <a:rPr lang="en-US" sz="1350" b="1" dirty="0" smtClean="0">
                <a:solidFill>
                  <a:srgbClr val="7BC23E"/>
                </a:solidFill>
                <a:latin typeface="Arial" charset="0"/>
              </a:rPr>
              <a:t>• Whilst the latest data suggest that the </a:t>
            </a:r>
            <a:r>
              <a:rPr lang="en-US" sz="1350" b="1" dirty="0" err="1" smtClean="0">
                <a:solidFill>
                  <a:srgbClr val="7BC23E"/>
                </a:solidFill>
                <a:latin typeface="Arial" charset="0"/>
              </a:rPr>
              <a:t>labour</a:t>
            </a:r>
            <a:r>
              <a:rPr lang="en-US" sz="1350" b="1" dirty="0" smtClean="0">
                <a:solidFill>
                  <a:srgbClr val="7BC23E"/>
                </a:solidFill>
                <a:latin typeface="Arial" charset="0"/>
              </a:rPr>
              <a:t> market as a whole has continued to maintain much of its momentum following the UK’s decision to withdraw from the European Union, average weekly earnings (exc. bonus payments) have softened compared with the previous reading. At 2.1% in the three months to July, regular pay growth has slipped to its lowest level since the end of 2015 despite the introduction of the National Living Wage at the beginning of April. </a:t>
            </a:r>
          </a:p>
          <a:p>
            <a:pPr algn="just" eaLnBrk="1" hangingPunct="1"/>
            <a:endParaRPr lang="en-US" sz="1350" b="1" dirty="0">
              <a:solidFill>
                <a:srgbClr val="7BC23E"/>
              </a:solidFill>
              <a:latin typeface="Arial" charset="0"/>
            </a:endParaRPr>
          </a:p>
          <a:p>
            <a:pPr algn="just" eaLnBrk="1" hangingPunct="1"/>
            <a:r>
              <a:rPr lang="en-US" sz="1350" b="1" dirty="0">
                <a:solidFill>
                  <a:srgbClr val="7BC23E"/>
                </a:solidFill>
                <a:latin typeface="Arial" charset="0"/>
              </a:rPr>
              <a:t>• </a:t>
            </a:r>
            <a:r>
              <a:rPr lang="en-US" sz="1350" b="1" dirty="0" smtClean="0">
                <a:solidFill>
                  <a:srgbClr val="7BC23E"/>
                </a:solidFill>
                <a:latin typeface="Arial" charset="0"/>
              </a:rPr>
              <a:t>With </a:t>
            </a:r>
            <a:r>
              <a:rPr lang="en-GB" sz="1350" b="1" dirty="0" smtClean="0">
                <a:solidFill>
                  <a:srgbClr val="7BC23E"/>
                </a:solidFill>
                <a:latin typeface="Arial" charset="0"/>
              </a:rPr>
              <a:t>inflation </a:t>
            </a:r>
            <a:r>
              <a:rPr lang="en-GB" sz="1350" b="1" dirty="0">
                <a:solidFill>
                  <a:srgbClr val="7BC23E"/>
                </a:solidFill>
                <a:latin typeface="Arial" charset="0"/>
              </a:rPr>
              <a:t>expected to rise further in the coming months, slowing nominal wage growth could mean that consumers soon face </a:t>
            </a:r>
            <a:r>
              <a:rPr lang="en-GB" sz="1350" b="1" dirty="0" smtClean="0">
                <a:solidFill>
                  <a:srgbClr val="7BC23E"/>
                </a:solidFill>
                <a:latin typeface="Arial" charset="0"/>
              </a:rPr>
              <a:t>falls in real income. </a:t>
            </a:r>
            <a:endParaRPr lang="en-US" sz="1350" b="1" dirty="0" smtClean="0">
              <a:solidFill>
                <a:schemeClr val="hlink"/>
              </a:solidFill>
              <a:latin typeface="Arial" charset="0"/>
            </a:endParaRPr>
          </a:p>
        </p:txBody>
      </p:sp>
      <p:sp>
        <p:nvSpPr>
          <p:cNvPr id="10" name="Text Box 11"/>
          <p:cNvSpPr txBox="1">
            <a:spLocks noChangeArrowheads="1"/>
          </p:cNvSpPr>
          <p:nvPr/>
        </p:nvSpPr>
        <p:spPr bwMode="auto">
          <a:xfrm>
            <a:off x="171925" y="1557893"/>
            <a:ext cx="5212743" cy="366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Rate of unemployment holds steady at 4.9% </a:t>
            </a:r>
            <a:endParaRPr lang="en-US" sz="1700" b="1" dirty="0">
              <a:solidFill>
                <a:srgbClr val="003C16"/>
              </a:solidFill>
              <a:latin typeface="Arial" charset="0"/>
            </a:endParaRPr>
          </a:p>
        </p:txBody>
      </p:sp>
      <p:sp>
        <p:nvSpPr>
          <p:cNvPr id="12" name="Rectangle 7"/>
          <p:cNvSpPr>
            <a:spLocks noChangeArrowheads="1"/>
          </p:cNvSpPr>
          <p:nvPr/>
        </p:nvSpPr>
        <p:spPr bwMode="auto">
          <a:xfrm>
            <a:off x="177800" y="268288"/>
            <a:ext cx="9201348"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chemeClr val="hlink"/>
                </a:solidFill>
                <a:latin typeface="Arial" charset="0"/>
              </a:rPr>
              <a:t>Earnings growth drops to lowest level in 2016</a:t>
            </a:r>
            <a:endParaRPr lang="en-GB" sz="3800" b="1" u="sng" dirty="0">
              <a:solidFill>
                <a:srgbClr val="009900"/>
              </a:solidFill>
              <a:latin typeface="Arial" charset="0"/>
            </a:endParaRPr>
          </a:p>
        </p:txBody>
      </p:sp>
      <p:sp>
        <p:nvSpPr>
          <p:cNvPr id="14"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11</a:t>
            </a:fld>
            <a:endParaRPr lang="en-GB" dirty="0"/>
          </a:p>
        </p:txBody>
      </p:sp>
      <p:graphicFrame>
        <p:nvGraphicFramePr>
          <p:cNvPr id="16" name="Chart 15"/>
          <p:cNvGraphicFramePr/>
          <p:nvPr>
            <p:extLst>
              <p:ext uri="{D42A27DB-BD31-4B8C-83A1-F6EECF244321}">
                <p14:modId xmlns:p14="http://schemas.microsoft.com/office/powerpoint/2010/main" val="148023808"/>
              </p:ext>
            </p:extLst>
          </p:nvPr>
        </p:nvGraphicFramePr>
        <p:xfrm>
          <a:off x="5243094" y="2089238"/>
          <a:ext cx="5450306" cy="485392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9439628" y="3015908"/>
            <a:ext cx="576064" cy="276999"/>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0070C0"/>
                </a:solidFill>
                <a:latin typeface="Arial" panose="020B0604020202020204" pitchFamily="34" charset="0"/>
                <a:cs typeface="Arial" panose="020B0604020202020204" pitchFamily="34" charset="0"/>
              </a:rPr>
              <a:t>4.9%</a:t>
            </a:r>
          </a:p>
        </p:txBody>
      </p:sp>
      <p:sp>
        <p:nvSpPr>
          <p:cNvPr id="13" name="TextBox 12"/>
          <p:cNvSpPr txBox="1"/>
          <p:nvPr/>
        </p:nvSpPr>
        <p:spPr>
          <a:xfrm>
            <a:off x="9480767" y="4463532"/>
            <a:ext cx="546453" cy="288032"/>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FF0000"/>
                </a:solidFill>
                <a:latin typeface="Arial" panose="020B0604020202020204" pitchFamily="34" charset="0"/>
                <a:cs typeface="Arial" panose="020B0604020202020204" pitchFamily="34" charset="0"/>
              </a:rPr>
              <a:t>2.1%</a:t>
            </a:r>
            <a:endParaRPr lang="en-GB" sz="1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Data and </a:t>
            </a:r>
            <a:r>
              <a:rPr lang="en-GB" sz="3800" b="1" u="sng" dirty="0" smtClean="0">
                <a:solidFill>
                  <a:srgbClr val="7DC242"/>
                </a:solidFill>
                <a:latin typeface="Arial" charset="0"/>
              </a:rPr>
              <a:t>Method</a:t>
            </a:r>
            <a:endParaRPr lang="en-GB" sz="5000" b="1" u="sng" dirty="0">
              <a:solidFill>
                <a:srgbClr val="62B030"/>
              </a:solidFill>
              <a:latin typeface="Arial" charset="0"/>
            </a:endParaRPr>
          </a:p>
        </p:txBody>
      </p:sp>
      <p:sp>
        <p:nvSpPr>
          <p:cNvPr id="1638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6388" name="Rectangle 4"/>
          <p:cNvSpPr>
            <a:spLocks noChangeArrowheads="1"/>
          </p:cNvSpPr>
          <p:nvPr/>
        </p:nvSpPr>
        <p:spPr bwMode="auto">
          <a:xfrm>
            <a:off x="177800" y="1276350"/>
            <a:ext cx="10337800" cy="4029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2100" b="1" dirty="0">
                <a:solidFill>
                  <a:srgbClr val="003C16"/>
                </a:solidFill>
                <a:latin typeface="Arial" charset="0"/>
              </a:rPr>
              <a:t>Please find attached </a:t>
            </a:r>
            <a:r>
              <a:rPr lang="en-GB" sz="2100" b="1" dirty="0" smtClean="0">
                <a:solidFill>
                  <a:srgbClr val="003C16"/>
                </a:solidFill>
                <a:latin typeface="Arial" charset="0"/>
              </a:rPr>
              <a:t>method notes and </a:t>
            </a:r>
            <a:r>
              <a:rPr lang="en-GB" sz="2100" b="1" dirty="0">
                <a:solidFill>
                  <a:srgbClr val="003C16"/>
                </a:solidFill>
                <a:latin typeface="Arial" charset="0"/>
              </a:rPr>
              <a:t>the tabulated date. Asda produces a monthly income tracker report with a more comprehensive report every quarter.</a:t>
            </a:r>
            <a:br>
              <a:rPr lang="en-GB" sz="2100" b="1" dirty="0">
                <a:solidFill>
                  <a:srgbClr val="003C16"/>
                </a:solidFill>
                <a:latin typeface="Arial" charset="0"/>
              </a:rPr>
            </a:br>
            <a:r>
              <a:rPr lang="en-GB" sz="2100" b="1" dirty="0">
                <a:solidFill>
                  <a:srgbClr val="003C16"/>
                </a:solidFill>
                <a:latin typeface="Arial" charset="0"/>
              </a:rPr>
              <a:t/>
            </a:r>
            <a:br>
              <a:rPr lang="en-GB" sz="2100" b="1" dirty="0">
                <a:solidFill>
                  <a:srgbClr val="003C16"/>
                </a:solidFill>
                <a:latin typeface="Arial" charset="0"/>
              </a:rPr>
            </a:br>
            <a:r>
              <a:rPr lang="en-GB" sz="2100" b="1" dirty="0">
                <a:solidFill>
                  <a:srgbClr val="003C16"/>
                </a:solidFill>
                <a:latin typeface="Arial" charset="0"/>
              </a:rPr>
              <a:t>For </a:t>
            </a:r>
            <a:r>
              <a:rPr lang="en-GB" sz="2100" b="1" dirty="0" smtClean="0">
                <a:solidFill>
                  <a:srgbClr val="003C16"/>
                </a:solidFill>
                <a:latin typeface="Arial" charset="0"/>
              </a:rPr>
              <a:t>press enquiries please </a:t>
            </a:r>
            <a:r>
              <a:rPr lang="en-GB" sz="2100" b="1" dirty="0">
                <a:solidFill>
                  <a:srgbClr val="003C16"/>
                </a:solidFill>
                <a:latin typeface="Arial" charset="0"/>
              </a:rPr>
              <a:t>contact:</a:t>
            </a:r>
            <a:br>
              <a:rPr lang="en-GB" sz="2100" b="1" dirty="0">
                <a:solidFill>
                  <a:srgbClr val="003C16"/>
                </a:solidFill>
                <a:latin typeface="Arial" charset="0"/>
              </a:rPr>
            </a:br>
            <a:r>
              <a:rPr lang="en-GB" sz="300" b="1" dirty="0">
                <a:solidFill>
                  <a:srgbClr val="003C16"/>
                </a:solidFill>
                <a:latin typeface="Arial" charset="0"/>
              </a:rPr>
              <a:t/>
            </a:r>
            <a:br>
              <a:rPr lang="en-GB" sz="300" b="1" dirty="0">
                <a:solidFill>
                  <a:srgbClr val="003C16"/>
                </a:solidFill>
                <a:latin typeface="Arial" charset="0"/>
              </a:rPr>
            </a:br>
            <a:r>
              <a:rPr lang="en-GB" sz="2100" b="1" dirty="0" smtClean="0">
                <a:solidFill>
                  <a:srgbClr val="7DC242"/>
                </a:solidFill>
                <a:latin typeface="Arial" charset="0"/>
              </a:rPr>
              <a:t>Jennifer Devlin, </a:t>
            </a:r>
            <a:r>
              <a:rPr lang="en-GB" sz="2100" b="1" dirty="0">
                <a:solidFill>
                  <a:srgbClr val="003C16"/>
                </a:solidFill>
                <a:latin typeface="Arial" charset="0"/>
              </a:rPr>
              <a:t>Asda</a:t>
            </a:r>
            <a:r>
              <a:rPr lang="en-GB" sz="2100" b="1" dirty="0" smtClean="0">
                <a:solidFill>
                  <a:srgbClr val="7DC242"/>
                </a:solidFill>
                <a:latin typeface="Arial" charset="0"/>
              </a:rPr>
              <a:t> </a:t>
            </a:r>
            <a:r>
              <a:rPr lang="en-GB" sz="2100" b="1" dirty="0" smtClean="0">
                <a:solidFill>
                  <a:srgbClr val="003C16"/>
                </a:solidFill>
                <a:latin typeface="Arial" charset="0"/>
              </a:rPr>
              <a:t>Media Relations Manager, </a:t>
            </a:r>
          </a:p>
          <a:p>
            <a:pPr eaLnBrk="1" hangingPunct="1"/>
            <a:r>
              <a:rPr lang="en-GB" sz="2100" b="1" dirty="0" smtClean="0">
                <a:solidFill>
                  <a:srgbClr val="003C16"/>
                </a:solidFill>
                <a:latin typeface="Arial" charset="0"/>
                <a:hlinkClick r:id="rId3"/>
              </a:rPr>
              <a:t>Jennifer.Devlin@Asda.co.uk</a:t>
            </a:r>
            <a:r>
              <a:rPr lang="en-GB" sz="2100" b="1" dirty="0" smtClean="0">
                <a:solidFill>
                  <a:srgbClr val="003C16"/>
                </a:solidFill>
                <a:latin typeface="Arial" charset="0"/>
              </a:rPr>
              <a:t> ; </a:t>
            </a:r>
            <a:r>
              <a:rPr lang="en-GB" sz="2100" b="1" dirty="0" smtClean="0">
                <a:solidFill>
                  <a:srgbClr val="7DC242"/>
                </a:solidFill>
                <a:latin typeface="Arial" charset="0"/>
              </a:rPr>
              <a:t>0113 </a:t>
            </a:r>
            <a:r>
              <a:rPr lang="en-GB" sz="2100" b="1" dirty="0">
                <a:solidFill>
                  <a:srgbClr val="7DC242"/>
                </a:solidFill>
                <a:latin typeface="Arial" charset="0"/>
              </a:rPr>
              <a:t>826 </a:t>
            </a:r>
            <a:r>
              <a:rPr lang="en-GB" sz="2100" b="1" dirty="0" smtClean="0">
                <a:solidFill>
                  <a:srgbClr val="7DC242"/>
                </a:solidFill>
                <a:latin typeface="Arial" charset="0"/>
              </a:rPr>
              <a:t>4823</a:t>
            </a:r>
          </a:p>
          <a:p>
            <a:pPr eaLnBrk="1" hangingPunct="1"/>
            <a:endParaRPr lang="en-GB" sz="2100" b="1" dirty="0">
              <a:solidFill>
                <a:srgbClr val="7DC242"/>
              </a:solidFill>
              <a:latin typeface="Arial" charset="0"/>
            </a:endParaRPr>
          </a:p>
          <a:p>
            <a:pPr eaLnBrk="1" hangingPunct="1"/>
            <a:r>
              <a:rPr lang="en-GB" sz="2100" b="1" dirty="0">
                <a:solidFill>
                  <a:srgbClr val="003C16"/>
                </a:solidFill>
                <a:latin typeface="Arial" charset="0"/>
              </a:rPr>
              <a:t>For data enquiries please contact:</a:t>
            </a:r>
          </a:p>
          <a:p>
            <a:pPr eaLnBrk="1" hangingPunct="1"/>
            <a:r>
              <a:rPr lang="en-GB" sz="2100" b="1" dirty="0">
                <a:solidFill>
                  <a:srgbClr val="7DC242"/>
                </a:solidFill>
                <a:latin typeface="Arial" charset="0"/>
              </a:rPr>
              <a:t>Sam Alderson, </a:t>
            </a:r>
            <a:r>
              <a:rPr lang="en-GB" sz="2100" b="1" dirty="0">
                <a:solidFill>
                  <a:srgbClr val="003C16"/>
                </a:solidFill>
                <a:latin typeface="Arial" charset="0"/>
              </a:rPr>
              <a:t>Cebr Economist,</a:t>
            </a:r>
          </a:p>
          <a:p>
            <a:pPr eaLnBrk="1" hangingPunct="1"/>
            <a:r>
              <a:rPr lang="en-GB" sz="2100" b="1" dirty="0">
                <a:solidFill>
                  <a:srgbClr val="7DC242"/>
                </a:solidFill>
                <a:latin typeface="Arial" charset="0"/>
                <a:hlinkClick r:id="rId4"/>
              </a:rPr>
              <a:t>SAlderson@Cebr.com</a:t>
            </a:r>
            <a:r>
              <a:rPr lang="en-GB" sz="2100" b="1" dirty="0">
                <a:solidFill>
                  <a:srgbClr val="7DC242"/>
                </a:solidFill>
                <a:latin typeface="Arial" charset="0"/>
              </a:rPr>
              <a:t> </a:t>
            </a:r>
            <a:r>
              <a:rPr lang="en-GB" sz="2100" b="1" dirty="0">
                <a:solidFill>
                  <a:srgbClr val="003C16"/>
                </a:solidFill>
                <a:latin typeface="Arial" charset="0"/>
              </a:rPr>
              <a:t>;</a:t>
            </a:r>
            <a:r>
              <a:rPr lang="en-GB" sz="2100" b="1" dirty="0">
                <a:solidFill>
                  <a:srgbClr val="7DC242"/>
                </a:solidFill>
                <a:latin typeface="Arial" charset="0"/>
              </a:rPr>
              <a:t> </a:t>
            </a:r>
            <a:r>
              <a:rPr lang="en-GB" sz="2100" b="1" dirty="0" smtClean="0">
                <a:solidFill>
                  <a:srgbClr val="7DC242"/>
                </a:solidFill>
                <a:latin typeface="Arial" charset="0"/>
              </a:rPr>
              <a:t>020 </a:t>
            </a:r>
            <a:r>
              <a:rPr lang="en-GB" sz="2100" b="1" dirty="0">
                <a:solidFill>
                  <a:srgbClr val="7DC242"/>
                </a:solidFill>
                <a:latin typeface="Arial" charset="0"/>
              </a:rPr>
              <a:t>7324 2874</a:t>
            </a:r>
          </a:p>
          <a:p>
            <a:pPr eaLnBrk="1" hangingPunct="1"/>
            <a:endParaRPr lang="en-GB" sz="2100" b="1" dirty="0">
              <a:solidFill>
                <a:srgbClr val="7DC242"/>
              </a:solidFill>
              <a:latin typeface="Arial" charset="0"/>
            </a:endParaRPr>
          </a:p>
          <a:p>
            <a:pPr eaLnBrk="1" hangingPunct="1"/>
            <a:endParaRPr lang="en-GB" sz="2100" b="1" dirty="0">
              <a:solidFill>
                <a:srgbClr val="7DC242"/>
              </a:solidFill>
              <a:latin typeface="Arial" charset="0"/>
            </a:endParaRPr>
          </a:p>
        </p:txBody>
      </p:sp>
      <p:sp>
        <p:nvSpPr>
          <p:cNvPr id="1638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Appendix</a:t>
            </a:r>
            <a:endParaRPr lang="en-GB" sz="5000" b="1" u="sng" dirty="0">
              <a:solidFill>
                <a:srgbClr val="62B030"/>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12</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7411"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7412"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17413" name="Text Box 7"/>
          <p:cNvSpPr txBox="1">
            <a:spLocks noChangeArrowheads="1"/>
          </p:cNvSpPr>
          <p:nvPr/>
        </p:nvSpPr>
        <p:spPr bwMode="auto">
          <a:xfrm>
            <a:off x="1120775" y="6316663"/>
            <a:ext cx="674688" cy="244475"/>
          </a:xfrm>
          <a:prstGeom prst="rect">
            <a:avLst/>
          </a:prstGeom>
          <a:solidFill>
            <a:srgbClr val="FFCC00"/>
          </a:solidFill>
          <a:ln>
            <a:noFill/>
          </a:ln>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endParaRPr lang="en-GB" sz="900" dirty="0"/>
          </a:p>
        </p:txBody>
      </p:sp>
      <p:sp>
        <p:nvSpPr>
          <p:cNvPr id="17414" name="Text Box 8"/>
          <p:cNvSpPr txBox="1">
            <a:spLocks noChangeArrowheads="1"/>
          </p:cNvSpPr>
          <p:nvPr/>
        </p:nvSpPr>
        <p:spPr bwMode="auto">
          <a:xfrm>
            <a:off x="1878013" y="6266681"/>
            <a:ext cx="400367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(LHS)</a:t>
            </a:r>
            <a:endParaRPr lang="en-US" sz="1400" b="1" dirty="0">
              <a:solidFill>
                <a:srgbClr val="003C16"/>
              </a:solidFill>
              <a:latin typeface="Arial" charset="0"/>
            </a:endParaRPr>
          </a:p>
        </p:txBody>
      </p:sp>
      <p:sp>
        <p:nvSpPr>
          <p:cNvPr id="17415" name="Line 9"/>
          <p:cNvSpPr>
            <a:spLocks noChangeShapeType="1"/>
          </p:cNvSpPr>
          <p:nvPr/>
        </p:nvSpPr>
        <p:spPr bwMode="auto">
          <a:xfrm>
            <a:off x="5262563" y="6400800"/>
            <a:ext cx="674687" cy="0"/>
          </a:xfrm>
          <a:prstGeom prst="line">
            <a:avLst/>
          </a:prstGeom>
          <a:noFill/>
          <a:ln w="63500">
            <a:solidFill>
              <a:srgbClr val="800000"/>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17416" name="Text Box 10"/>
          <p:cNvSpPr txBox="1">
            <a:spLocks noChangeArrowheads="1"/>
          </p:cNvSpPr>
          <p:nvPr/>
        </p:nvSpPr>
        <p:spPr bwMode="auto">
          <a:xfrm>
            <a:off x="6103938" y="6242050"/>
            <a:ext cx="4208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annual % change (RHS)</a:t>
            </a:r>
            <a:endParaRPr lang="en-US" sz="1400" b="1" dirty="0">
              <a:solidFill>
                <a:srgbClr val="003C16"/>
              </a:solidFill>
              <a:latin typeface="Arial" charset="0"/>
            </a:endParaRPr>
          </a:p>
        </p:txBody>
      </p:sp>
      <p:sp>
        <p:nvSpPr>
          <p:cNvPr id="17417" name="Rectangle 11"/>
          <p:cNvSpPr>
            <a:spLocks noChangeArrowheads="1"/>
          </p:cNvSpPr>
          <p:nvPr/>
        </p:nvSpPr>
        <p:spPr bwMode="auto">
          <a:xfrm>
            <a:off x="177800" y="971550"/>
            <a:ext cx="8466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1: Asda Income Tracker and year-on-year change (excluding bonuses)</a:t>
            </a:r>
            <a:endParaRPr lang="en-GB" sz="1700" b="1" dirty="0">
              <a:latin typeface="Arial" charset="0"/>
            </a:endParaRPr>
          </a:p>
        </p:txBody>
      </p:sp>
      <p:sp>
        <p:nvSpPr>
          <p:cNvPr id="13"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13</a:t>
            </a:fld>
            <a:endParaRPr lang="en-GB" dirty="0"/>
          </a:p>
        </p:txBody>
      </p:sp>
      <p:graphicFrame>
        <p:nvGraphicFramePr>
          <p:cNvPr id="3" name="Chart 2"/>
          <p:cNvGraphicFramePr/>
          <p:nvPr>
            <p:extLst>
              <p:ext uri="{D42A27DB-BD31-4B8C-83A1-F6EECF244321}">
                <p14:modId xmlns:p14="http://schemas.microsoft.com/office/powerpoint/2010/main" val="1522292744"/>
              </p:ext>
            </p:extLst>
          </p:nvPr>
        </p:nvGraphicFramePr>
        <p:xfrm>
          <a:off x="522165" y="1404320"/>
          <a:ext cx="9649072" cy="4752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963257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8435" name="Rectangle 7"/>
          <p:cNvSpPr>
            <a:spLocks noChangeArrowheads="1"/>
          </p:cNvSpPr>
          <p:nvPr/>
        </p:nvSpPr>
        <p:spPr bwMode="auto">
          <a:xfrm>
            <a:off x="177800" y="906463"/>
            <a:ext cx="101917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2: Comparison of year-on-year change in Asda Income Tracker including and excluding bonuses</a:t>
            </a:r>
            <a:endParaRPr lang="en-GB" sz="1700" b="1" dirty="0">
              <a:latin typeface="Arial" charset="0"/>
            </a:endParaRPr>
          </a:p>
        </p:txBody>
      </p:sp>
      <p:sp>
        <p:nvSpPr>
          <p:cNvPr id="1844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3" name="Chart 2"/>
          <p:cNvGraphicFramePr/>
          <p:nvPr>
            <p:extLst>
              <p:ext uri="{D42A27DB-BD31-4B8C-83A1-F6EECF244321}">
                <p14:modId xmlns:p14="http://schemas.microsoft.com/office/powerpoint/2010/main" val="1901713511"/>
              </p:ext>
            </p:extLst>
          </p:nvPr>
        </p:nvGraphicFramePr>
        <p:xfrm>
          <a:off x="259557" y="1535113"/>
          <a:ext cx="10109994" cy="519784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14</a:t>
            </a:fld>
            <a:endParaRPr lang="en-GB" dirty="0"/>
          </a:p>
        </p:txBody>
      </p:sp>
    </p:spTree>
    <p:extLst>
      <p:ext uri="{BB962C8B-B14F-4D97-AF65-F5344CB8AC3E}">
        <p14:creationId xmlns:p14="http://schemas.microsoft.com/office/powerpoint/2010/main" val="34898817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9459" name="Rectangle 7"/>
          <p:cNvSpPr>
            <a:spLocks noChangeArrowheads="1"/>
          </p:cNvSpPr>
          <p:nvPr/>
        </p:nvSpPr>
        <p:spPr bwMode="auto">
          <a:xfrm>
            <a:off x="177800" y="1044575"/>
            <a:ext cx="1019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3: Twelve-month moving average of Income Tracker (excl. bonuses) level</a:t>
            </a:r>
            <a:endParaRPr lang="en-GB" sz="1700" b="1" dirty="0">
              <a:latin typeface="Arial" charset="0"/>
            </a:endParaRPr>
          </a:p>
        </p:txBody>
      </p:sp>
      <p:sp>
        <p:nvSpPr>
          <p:cNvPr id="1946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15</a:t>
            </a:fld>
            <a:endParaRPr lang="en-GB" dirty="0"/>
          </a:p>
        </p:txBody>
      </p:sp>
      <p:graphicFrame>
        <p:nvGraphicFramePr>
          <p:cNvPr id="2" name="Chart 1"/>
          <p:cNvGraphicFramePr/>
          <p:nvPr>
            <p:extLst>
              <p:ext uri="{D42A27DB-BD31-4B8C-83A1-F6EECF244321}">
                <p14:modId xmlns:p14="http://schemas.microsoft.com/office/powerpoint/2010/main" val="1941451230"/>
              </p:ext>
            </p:extLst>
          </p:nvPr>
        </p:nvGraphicFramePr>
        <p:xfrm>
          <a:off x="306141" y="1404319"/>
          <a:ext cx="9721080" cy="5256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480088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77800" y="1344613"/>
            <a:ext cx="10306050" cy="530225"/>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483" name="Rectangle 3"/>
          <p:cNvSpPr>
            <a:spLocks noChangeArrowheads="1"/>
          </p:cNvSpPr>
          <p:nvPr/>
        </p:nvSpPr>
        <p:spPr bwMode="auto">
          <a:xfrm>
            <a:off x="177800" y="268288"/>
            <a:ext cx="79311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p>
        </p:txBody>
      </p:sp>
      <p:sp>
        <p:nvSpPr>
          <p:cNvPr id="20484" name="Text Box 69"/>
          <p:cNvSpPr txBox="1">
            <a:spLocks noChangeArrowheads="1"/>
          </p:cNvSpPr>
          <p:nvPr/>
        </p:nvSpPr>
        <p:spPr bwMode="auto">
          <a:xfrm>
            <a:off x="266700" y="1462088"/>
            <a:ext cx="8032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grpSp>
        <p:nvGrpSpPr>
          <p:cNvPr id="20486" name="Group 9"/>
          <p:cNvGrpSpPr>
            <a:grpSpLocks/>
          </p:cNvGrpSpPr>
          <p:nvPr/>
        </p:nvGrpSpPr>
        <p:grpSpPr bwMode="auto">
          <a:xfrm>
            <a:off x="2398713" y="1241425"/>
            <a:ext cx="4379912" cy="5461000"/>
            <a:chOff x="1488" y="768"/>
            <a:chExt cx="2784" cy="1728"/>
          </a:xfrm>
        </p:grpSpPr>
        <p:sp>
          <p:nvSpPr>
            <p:cNvPr id="20608" name="Line 10"/>
            <p:cNvSpPr>
              <a:spLocks noChangeShapeType="1"/>
            </p:cNvSpPr>
            <p:nvPr/>
          </p:nvSpPr>
          <p:spPr bwMode="auto">
            <a:xfrm>
              <a:off x="1488"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09" name="Line 11"/>
            <p:cNvSpPr>
              <a:spLocks noChangeShapeType="1"/>
            </p:cNvSpPr>
            <p:nvPr/>
          </p:nvSpPr>
          <p:spPr bwMode="auto">
            <a:xfrm>
              <a:off x="2880"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10" name="Line 12"/>
            <p:cNvSpPr>
              <a:spLocks noChangeShapeType="1"/>
            </p:cNvSpPr>
            <p:nvPr/>
          </p:nvSpPr>
          <p:spPr bwMode="auto">
            <a:xfrm>
              <a:off x="4272"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20487" name="Text Box 69"/>
          <p:cNvSpPr txBox="1">
            <a:spLocks noChangeArrowheads="1"/>
          </p:cNvSpPr>
          <p:nvPr/>
        </p:nvSpPr>
        <p:spPr bwMode="auto">
          <a:xfrm>
            <a:off x="714375"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88" name="Text Box 69"/>
          <p:cNvSpPr txBox="1">
            <a:spLocks noChangeArrowheads="1"/>
          </p:cNvSpPr>
          <p:nvPr/>
        </p:nvSpPr>
        <p:spPr bwMode="auto">
          <a:xfrm>
            <a:off x="2566988" y="1479550"/>
            <a:ext cx="80327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89" name="Text Box 69"/>
          <p:cNvSpPr txBox="1">
            <a:spLocks noChangeArrowheads="1"/>
          </p:cNvSpPr>
          <p:nvPr/>
        </p:nvSpPr>
        <p:spPr bwMode="auto">
          <a:xfrm>
            <a:off x="2819400"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1" name="Text Box 69"/>
          <p:cNvSpPr txBox="1">
            <a:spLocks noChangeArrowheads="1"/>
          </p:cNvSpPr>
          <p:nvPr/>
        </p:nvSpPr>
        <p:spPr bwMode="auto">
          <a:xfrm>
            <a:off x="4841875"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2" name="Text Box 69"/>
          <p:cNvSpPr txBox="1">
            <a:spLocks noChangeArrowheads="1"/>
          </p:cNvSpPr>
          <p:nvPr/>
        </p:nvSpPr>
        <p:spPr bwMode="auto">
          <a:xfrm>
            <a:off x="509428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4" name="Text Box 69"/>
          <p:cNvSpPr txBox="1">
            <a:spLocks noChangeArrowheads="1"/>
          </p:cNvSpPr>
          <p:nvPr/>
        </p:nvSpPr>
        <p:spPr bwMode="auto">
          <a:xfrm>
            <a:off x="6946900" y="1465263"/>
            <a:ext cx="801688"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5" name="Text Box 69"/>
          <p:cNvSpPr txBox="1">
            <a:spLocks noChangeArrowheads="1"/>
          </p:cNvSpPr>
          <p:nvPr/>
        </p:nvSpPr>
        <p:spPr bwMode="auto">
          <a:xfrm>
            <a:off x="703103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76" name="Rectangle 125"/>
          <p:cNvSpPr>
            <a:spLocks noChangeArrowheads="1"/>
          </p:cNvSpPr>
          <p:nvPr/>
        </p:nvSpPr>
        <p:spPr bwMode="auto">
          <a:xfrm>
            <a:off x="177800" y="906463"/>
            <a:ext cx="1051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1700" b="1" dirty="0">
                <a:solidFill>
                  <a:srgbClr val="003C16"/>
                </a:solidFill>
                <a:latin typeface="Arial" charset="0"/>
              </a:rPr>
              <a:t>Table 1: Average UK household Income Tracker, £ per week, current prices, excluding bonuses</a:t>
            </a:r>
            <a:endParaRPr lang="en-GB" sz="5000" b="1" u="sng" dirty="0">
              <a:solidFill>
                <a:srgbClr val="62B030"/>
              </a:solidFill>
              <a:latin typeface="Arial" charset="0"/>
            </a:endParaRPr>
          </a:p>
        </p:txBody>
      </p:sp>
      <p:sp>
        <p:nvSpPr>
          <p:cNvPr id="20579" name="Line 150"/>
          <p:cNvSpPr>
            <a:spLocks noChangeShapeType="1"/>
          </p:cNvSpPr>
          <p:nvPr/>
        </p:nvSpPr>
        <p:spPr bwMode="auto">
          <a:xfrm>
            <a:off x="8799513" y="1319213"/>
            <a:ext cx="0" cy="555625"/>
          </a:xfrm>
          <a:prstGeom prst="line">
            <a:avLst/>
          </a:prstGeom>
          <a:noFill/>
          <a:ln w="63500">
            <a:solidFill>
              <a:srgbClr val="F1F1F1"/>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20580" name="Text Box 69"/>
          <p:cNvSpPr txBox="1">
            <a:spLocks noChangeArrowheads="1"/>
          </p:cNvSpPr>
          <p:nvPr/>
        </p:nvSpPr>
        <p:spPr bwMode="auto">
          <a:xfrm>
            <a:off x="8883650"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81" name="Text Box 69"/>
          <p:cNvSpPr txBox="1">
            <a:spLocks noChangeArrowheads="1"/>
          </p:cNvSpPr>
          <p:nvPr/>
        </p:nvSpPr>
        <p:spPr bwMode="auto">
          <a:xfrm>
            <a:off x="8883650"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60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14158241"/>
              </p:ext>
            </p:extLst>
          </p:nvPr>
        </p:nvGraphicFramePr>
        <p:xfrm>
          <a:off x="259558" y="1980430"/>
          <a:ext cx="10224291" cy="4698882"/>
        </p:xfrm>
        <a:graphic>
          <a:graphicData uri="http://schemas.openxmlformats.org/drawingml/2006/table">
            <a:tbl>
              <a:tblPr/>
              <a:tblGrid>
                <a:gridCol w="989448"/>
                <a:gridCol w="1073358"/>
                <a:gridCol w="216024"/>
                <a:gridCol w="872744"/>
                <a:gridCol w="1071472"/>
                <a:gridCol w="216024"/>
                <a:gridCol w="874630"/>
                <a:gridCol w="1141594"/>
                <a:gridCol w="216024"/>
                <a:gridCol w="864096"/>
                <a:gridCol w="936104"/>
                <a:gridCol w="176986"/>
                <a:gridCol w="989448"/>
                <a:gridCol w="586339"/>
              </a:tblGrid>
              <a:tr h="178316">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£197</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February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£198</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March</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£197</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April</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£201</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£201</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June</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£201</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July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£202</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August</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£201</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43198">
                <a:tc>
                  <a:txBody>
                    <a:bodyPr/>
                    <a:lstStyle/>
                    <a:p>
                      <a:pPr algn="l" fontAlgn="b"/>
                      <a:r>
                        <a:rPr lang="en-GB" sz="900" b="0" i="0" u="none" strike="noStrike">
                          <a:solidFill>
                            <a:srgbClr val="003300"/>
                          </a:solidFill>
                          <a:effectLst/>
                          <a:latin typeface="Arial" panose="020B0604020202020204" pitchFamily="34" charset="0"/>
                        </a:rPr>
                        <a:t>September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1" i="0" u="none" strike="noStrike">
                        <a:solidFill>
                          <a:srgbClr val="0033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1" i="0" u="none" strike="noStrike">
                          <a:solidFill>
                            <a:srgbClr val="003300"/>
                          </a:solidFill>
                          <a:effectLst/>
                          <a:latin typeface="Arial" panose="020B0604020202020204" pitchFamily="34" charset="0"/>
                        </a:rPr>
                        <a:t>2012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2013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2014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2015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bl>
          </a:graphicData>
        </a:graphic>
      </p:graphicFrame>
      <p:sp>
        <p:nvSpPr>
          <p:cNvPr id="141" name="Line 7"/>
          <p:cNvSpPr>
            <a:spLocks noChangeShapeType="1"/>
          </p:cNvSpPr>
          <p:nvPr/>
        </p:nvSpPr>
        <p:spPr bwMode="auto">
          <a:xfrm>
            <a:off x="193476" y="22684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2" name="Line 7"/>
          <p:cNvSpPr>
            <a:spLocks noChangeShapeType="1"/>
          </p:cNvSpPr>
          <p:nvPr/>
        </p:nvSpPr>
        <p:spPr bwMode="auto">
          <a:xfrm>
            <a:off x="193476" y="26285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3" name="Line 7"/>
          <p:cNvSpPr>
            <a:spLocks noChangeShapeType="1"/>
          </p:cNvSpPr>
          <p:nvPr/>
        </p:nvSpPr>
        <p:spPr bwMode="auto">
          <a:xfrm>
            <a:off x="193476" y="29885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4" name="Line 7"/>
          <p:cNvSpPr>
            <a:spLocks noChangeShapeType="1"/>
          </p:cNvSpPr>
          <p:nvPr/>
        </p:nvSpPr>
        <p:spPr bwMode="auto">
          <a:xfrm>
            <a:off x="193476" y="334858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5" name="Line 7"/>
          <p:cNvSpPr>
            <a:spLocks noChangeShapeType="1"/>
          </p:cNvSpPr>
          <p:nvPr/>
        </p:nvSpPr>
        <p:spPr bwMode="auto">
          <a:xfrm>
            <a:off x="193476" y="370862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6" name="Line 7"/>
          <p:cNvSpPr>
            <a:spLocks noChangeShapeType="1"/>
          </p:cNvSpPr>
          <p:nvPr/>
        </p:nvSpPr>
        <p:spPr bwMode="auto">
          <a:xfrm>
            <a:off x="193476" y="40686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7" name="Line 7"/>
          <p:cNvSpPr>
            <a:spLocks noChangeShapeType="1"/>
          </p:cNvSpPr>
          <p:nvPr/>
        </p:nvSpPr>
        <p:spPr bwMode="auto">
          <a:xfrm>
            <a:off x="193476" y="44287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8" name="Line 7"/>
          <p:cNvSpPr>
            <a:spLocks noChangeShapeType="1"/>
          </p:cNvSpPr>
          <p:nvPr/>
        </p:nvSpPr>
        <p:spPr bwMode="auto">
          <a:xfrm>
            <a:off x="193476" y="47887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9" name="Line 7"/>
          <p:cNvSpPr>
            <a:spLocks noChangeShapeType="1"/>
          </p:cNvSpPr>
          <p:nvPr/>
        </p:nvSpPr>
        <p:spPr bwMode="auto">
          <a:xfrm>
            <a:off x="193476" y="522079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0" name="Line 7"/>
          <p:cNvSpPr>
            <a:spLocks noChangeShapeType="1"/>
          </p:cNvSpPr>
          <p:nvPr/>
        </p:nvSpPr>
        <p:spPr bwMode="auto">
          <a:xfrm>
            <a:off x="193476" y="558083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1" name="Line 7"/>
          <p:cNvSpPr>
            <a:spLocks noChangeShapeType="1"/>
          </p:cNvSpPr>
          <p:nvPr/>
        </p:nvSpPr>
        <p:spPr bwMode="auto">
          <a:xfrm>
            <a:off x="193476" y="6012879"/>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2" name="Line 7"/>
          <p:cNvSpPr>
            <a:spLocks noChangeShapeType="1"/>
          </p:cNvSpPr>
          <p:nvPr/>
        </p:nvSpPr>
        <p:spPr bwMode="auto">
          <a:xfrm>
            <a:off x="193476" y="6444927"/>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36"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16</a:t>
            </a:fld>
            <a:endParaRPr lang="en-GB" dirty="0"/>
          </a:p>
        </p:txBody>
      </p:sp>
    </p:spTree>
    <p:extLst>
      <p:ext uri="{BB962C8B-B14F-4D97-AF65-F5344CB8AC3E}">
        <p14:creationId xmlns:p14="http://schemas.microsoft.com/office/powerpoint/2010/main" val="268447376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177800" y="2916238"/>
            <a:ext cx="927735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endParaRPr lang="en-GB" sz="1800" b="1" i="1" dirty="0">
              <a:solidFill>
                <a:srgbClr val="7BC23E"/>
              </a:solidFill>
              <a:latin typeface="Arial" charset="0"/>
              <a:cs typeface="Arial" charset="0"/>
            </a:endParaRPr>
          </a:p>
          <a:p>
            <a:pPr eaLnBrk="1" hangingPunct="1"/>
            <a:endParaRPr lang="en-GB" sz="1800" b="1" i="1" dirty="0">
              <a:solidFill>
                <a:srgbClr val="7BC23E"/>
              </a:solidFill>
              <a:latin typeface="Arial" charset="0"/>
              <a:cs typeface="Arial" charset="0"/>
            </a:endParaRPr>
          </a:p>
          <a:p>
            <a:pPr eaLnBrk="1" hangingPunct="1"/>
            <a:r>
              <a:rPr lang="en-GB" sz="1800" b="1" i="1" dirty="0">
                <a:solidFill>
                  <a:srgbClr val="7BC23E"/>
                </a:solidFill>
                <a:latin typeface="Arial" charset="0"/>
                <a:cs typeface="Arial" charset="0"/>
              </a:rPr>
              <a:t>Total household income</a:t>
            </a:r>
            <a:r>
              <a:rPr lang="en-GB" sz="1800" b="1" i="1" dirty="0">
                <a:solidFill>
                  <a:srgbClr val="000000"/>
                </a:solidFill>
                <a:latin typeface="Arial" charset="0"/>
                <a:cs typeface="Arial" charset="0"/>
              </a:rPr>
              <a:t> </a:t>
            </a:r>
            <a:r>
              <a:rPr lang="en-GB" sz="1800" b="1" dirty="0">
                <a:solidFill>
                  <a:srgbClr val="000000"/>
                </a:solidFill>
                <a:latin typeface="Arial" charset="0"/>
                <a:cs typeface="Arial" charset="0"/>
              </a:rPr>
              <a:t>for the United Kingdom is derived from the Living Costs and Food Survey </a:t>
            </a:r>
            <a:r>
              <a:rPr lang="en-GB" sz="1800" b="1" dirty="0" smtClean="0">
                <a:solidFill>
                  <a:srgbClr val="000000"/>
                </a:solidFill>
                <a:latin typeface="Arial" charset="0"/>
                <a:cs typeface="Arial" charset="0"/>
              </a:rPr>
              <a:t>2012 (released December 2013). </a:t>
            </a:r>
            <a:r>
              <a:rPr lang="en-GB" sz="1800" b="1" dirty="0">
                <a:solidFill>
                  <a:srgbClr val="000000"/>
                </a:solidFill>
                <a:latin typeface="Arial" charset="0"/>
                <a:cs typeface="Arial" charset="0"/>
              </a:rPr>
              <a:t>This is updated on a monthly basis using official statistics on average earnings, unemployment, social security payments, interest rates and pension income. Earnings data from the Office for National Statistics that is released in the month of the report refers to the previous month. We forecast earnings data for the month of the report.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US" sz="1800" b="1" i="1" dirty="0">
                <a:solidFill>
                  <a:srgbClr val="7BC23E"/>
                </a:solidFill>
                <a:latin typeface="Arial" charset="0"/>
                <a:cs typeface="Arial" charset="0"/>
              </a:rPr>
              <a:t>Taxes </a:t>
            </a:r>
            <a:r>
              <a:rPr lang="en-US" sz="1800" b="1" dirty="0">
                <a:solidFill>
                  <a:srgbClr val="000000"/>
                </a:solidFill>
                <a:latin typeface="Arial" charset="0"/>
                <a:cs typeface="Arial" charset="0"/>
              </a:rPr>
              <a:t>are subtracted from total household income to estimate the actual amount that can be spent on goods and services, i.e. net income or disposable income. The average amount of tax paid is calculated using the latest version of the Living Costs and Food Survey. This is updated on a monthly basis using Office for National Statistics data and Cebr modelling.</a:t>
            </a:r>
            <a:br>
              <a:rPr lang="en-US" sz="1800" b="1" dirty="0">
                <a:solidFill>
                  <a:srgbClr val="000000"/>
                </a:solidFill>
                <a:latin typeface="Arial" charset="0"/>
                <a:cs typeface="Arial" charset="0"/>
              </a:rPr>
            </a:br>
            <a:endParaRPr lang="en-GB" sz="1800" b="1" dirty="0">
              <a:solidFill>
                <a:srgbClr val="000000"/>
              </a:solidFill>
              <a:latin typeface="Arial" charset="0"/>
              <a:cs typeface="Arial" charset="0"/>
            </a:endParaRPr>
          </a:p>
        </p:txBody>
      </p:sp>
      <p:sp>
        <p:nvSpPr>
          <p:cNvPr id="2457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458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8436" name="Rectangle 4"/>
          <p:cNvSpPr>
            <a:spLocks noChangeArrowheads="1"/>
          </p:cNvSpPr>
          <p:nvPr/>
        </p:nvSpPr>
        <p:spPr bwMode="auto">
          <a:xfrm>
            <a:off x="177800" y="971550"/>
            <a:ext cx="7761288" cy="2368550"/>
          </a:xfrm>
          <a:prstGeom prst="rect">
            <a:avLst/>
          </a:prstGeom>
          <a:noFill/>
          <a:ln>
            <a:noFill/>
          </a:ln>
          <a:extLst/>
        </p:spPr>
        <p:txBody>
          <a:bodyPr lIns="104306" tIns="52153" rIns="104306" bIns="52153">
            <a:spAutoFit/>
          </a:bodyPr>
          <a:lstStyle/>
          <a:p>
            <a:pPr eaLnBrk="1" hangingPunct="1">
              <a:defRPr/>
            </a:pPr>
            <a:r>
              <a:rPr lang="en-US" sz="1800" b="1" dirty="0">
                <a:solidFill>
                  <a:srgbClr val="003C16"/>
                </a:solidFill>
                <a:latin typeface="Arial" charset="0"/>
                <a:cs typeface="Arial" charset="0"/>
              </a:rPr>
              <a:t>The Asda income tracker  is calculated from the following equations:</a:t>
            </a:r>
          </a:p>
          <a:p>
            <a:pPr eaLnBrk="1" hangingPunct="1">
              <a:defRPr/>
            </a:pPr>
            <a:endParaRPr lang="en-GB" sz="2100" b="1" dirty="0">
              <a:solidFill>
                <a:srgbClr val="003C16"/>
              </a:solidFill>
              <a:latin typeface="Arial" charset="0"/>
              <a:cs typeface="Arial" charset="0"/>
            </a:endParaRPr>
          </a:p>
          <a:p>
            <a:pPr marL="457200" indent="-457200" eaLnBrk="1" hangingPunct="1">
              <a:buFont typeface="Arial" pitchFamily="34" charset="0"/>
              <a:buChar char="•"/>
              <a:defRPr/>
            </a:pPr>
            <a:r>
              <a:rPr lang="en-GB" b="1" dirty="0">
                <a:solidFill>
                  <a:srgbClr val="E0B200"/>
                </a:solidFill>
                <a:latin typeface="Arial" charset="0"/>
                <a:cs typeface="Arial" charset="0"/>
              </a:rPr>
              <a:t>Total household income minus taxes</a:t>
            </a:r>
            <a:br>
              <a:rPr lang="en-GB" b="1" dirty="0">
                <a:solidFill>
                  <a:srgbClr val="E0B200"/>
                </a:solidFill>
                <a:latin typeface="Arial" charset="0"/>
                <a:cs typeface="Arial" charset="0"/>
              </a:rPr>
            </a:br>
            <a:r>
              <a:rPr lang="en-GB" b="1" dirty="0">
                <a:solidFill>
                  <a:srgbClr val="E0B200"/>
                </a:solidFill>
                <a:latin typeface="Arial" charset="0"/>
                <a:cs typeface="Arial" charset="0"/>
              </a:rPr>
              <a:t>equals net income</a:t>
            </a:r>
          </a:p>
          <a:p>
            <a:pPr marL="457200" indent="-457200" eaLnBrk="1" hangingPunct="1">
              <a:buFont typeface="Arial" pitchFamily="34" charset="0"/>
              <a:buChar char="•"/>
              <a:defRPr/>
            </a:pPr>
            <a:r>
              <a:rPr lang="en-GB" b="1" dirty="0">
                <a:solidFill>
                  <a:srgbClr val="7DC242"/>
                </a:solidFill>
                <a:latin typeface="Arial" charset="0"/>
                <a:cs typeface="Arial" charset="0"/>
              </a:rPr>
              <a:t>Net income minus basic spend equals Asda income tracker</a:t>
            </a:r>
          </a:p>
        </p:txBody>
      </p:sp>
      <p:sp>
        <p:nvSpPr>
          <p:cNvPr id="2458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560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5604" name="Rectangle 5"/>
          <p:cNvSpPr>
            <a:spLocks noChangeArrowheads="1"/>
          </p:cNvSpPr>
          <p:nvPr/>
        </p:nvSpPr>
        <p:spPr bwMode="auto">
          <a:xfrm>
            <a:off x="177800" y="2208213"/>
            <a:ext cx="92773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800" b="1" i="1" dirty="0">
                <a:solidFill>
                  <a:srgbClr val="7BC23E"/>
                </a:solidFill>
                <a:latin typeface="Arial" charset="0"/>
                <a:cs typeface="Arial" charset="0"/>
              </a:rPr>
              <a:t>Net income</a:t>
            </a:r>
            <a:r>
              <a:rPr lang="en-US" sz="1800" b="1" i="1" dirty="0">
                <a:solidFill>
                  <a:srgbClr val="000000"/>
                </a:solidFill>
                <a:latin typeface="Arial" charset="0"/>
                <a:cs typeface="Arial" charset="0"/>
              </a:rPr>
              <a:t> </a:t>
            </a:r>
            <a:r>
              <a:rPr lang="en-US" sz="1800" b="1" dirty="0">
                <a:solidFill>
                  <a:srgbClr val="000000"/>
                </a:solidFill>
                <a:latin typeface="Arial" charset="0"/>
                <a:cs typeface="Arial" charset="0"/>
              </a:rPr>
              <a:t>is calculated by deducting our tax estimate from our total household income estimate. </a:t>
            </a:r>
            <a:br>
              <a:rPr lang="en-US" sz="1800" b="1" dirty="0">
                <a:solidFill>
                  <a:srgbClr val="000000"/>
                </a:solidFill>
                <a:latin typeface="Arial" charset="0"/>
                <a:cs typeface="Arial" charset="0"/>
              </a:rPr>
            </a:br>
            <a:r>
              <a:rPr lang="en-US" sz="1800" b="1" dirty="0">
                <a:solidFill>
                  <a:srgbClr val="000000"/>
                </a:solidFill>
                <a:latin typeface="Arial" charset="0"/>
                <a:cs typeface="Arial" charset="0"/>
              </a:rPr>
              <a:t/>
            </a:r>
            <a:br>
              <a:rPr lang="en-US" sz="1800" b="1" dirty="0">
                <a:solidFill>
                  <a:srgbClr val="000000"/>
                </a:solidFill>
                <a:latin typeface="Arial" charset="0"/>
                <a:cs typeface="Arial" charset="0"/>
              </a:rPr>
            </a:br>
            <a:r>
              <a:rPr lang="en-US" sz="1800" b="1" i="1" dirty="0">
                <a:solidFill>
                  <a:srgbClr val="7BC23E"/>
                </a:solidFill>
                <a:latin typeface="Arial" charset="0"/>
                <a:cs typeface="Arial" charset="0"/>
              </a:rPr>
              <a:t>Basic spend (cost of living)</a:t>
            </a:r>
            <a:r>
              <a:rPr lang="en-US" sz="1800" b="1" dirty="0">
                <a:solidFill>
                  <a:srgbClr val="000000"/>
                </a:solidFill>
                <a:latin typeface="Arial" charset="0"/>
                <a:cs typeface="Arial" charset="0"/>
              </a:rPr>
              <a:t> figures are updated using monthly consumer price data and the trend growth rate in the volume of essential goods and services purchased over the most recent ten year period. A full list of items constituting basic (or ‘essential’) spending was created in collaboration between Asda and Cebr when the income tracker concept was originally formed in 2008. This list is available on request.</a:t>
            </a:r>
            <a:br>
              <a:rPr lang="en-US"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The </a:t>
            </a:r>
            <a:r>
              <a:rPr lang="en-GB" sz="1800" b="1" i="1" dirty="0">
                <a:solidFill>
                  <a:srgbClr val="7BC23E"/>
                </a:solidFill>
                <a:latin typeface="Arial" charset="0"/>
                <a:cs typeface="Arial" charset="0"/>
              </a:rPr>
              <a:t>Asda income tracker</a:t>
            </a:r>
            <a:r>
              <a:rPr lang="en-GB" sz="1800" b="1" dirty="0">
                <a:solidFill>
                  <a:srgbClr val="000000"/>
                </a:solidFill>
                <a:latin typeface="Arial" charset="0"/>
                <a:cs typeface="Arial" charset="0"/>
              </a:rPr>
              <a:t> is a measure of ‘discretionary income’, reflecting the amount remaining after the average UK household has had taxes subtracted from their income and bought essential items such as: groceries, electricity, gas, transport costs and mortgage interest payments or rent. The income tracker measures the amount left over to spend on discretionary purchases such as leisure and recreation goods and services.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endParaRPr lang="en-GB" sz="1400" b="1" dirty="0">
              <a:solidFill>
                <a:srgbClr val="000000"/>
              </a:solidFill>
              <a:latin typeface="Arial" charset="0"/>
              <a:cs typeface="Arial" charset="0"/>
            </a:endParaRPr>
          </a:p>
        </p:txBody>
      </p:sp>
      <p:sp>
        <p:nvSpPr>
          <p:cNvPr id="25605" name="Rectangle 6"/>
          <p:cNvSpPr>
            <a:spLocks noChangeArrowheads="1"/>
          </p:cNvSpPr>
          <p:nvPr/>
        </p:nvSpPr>
        <p:spPr bwMode="auto">
          <a:xfrm>
            <a:off x="177800" y="1160463"/>
            <a:ext cx="748506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b="1" dirty="0">
                <a:solidFill>
                  <a:srgbClr val="E0B200"/>
                </a:solidFill>
                <a:latin typeface="Arial" charset="0"/>
                <a:cs typeface="Arial" charset="0"/>
              </a:rPr>
              <a:t>These components are based on official statistics and Cebr calculations.</a:t>
            </a:r>
            <a:r>
              <a:rPr lang="en-GB" b="1" dirty="0">
                <a:solidFill>
                  <a:srgbClr val="FF9900"/>
                </a:solidFill>
                <a:latin typeface="Arial" charset="0"/>
                <a:cs typeface="Arial" charset="0"/>
              </a:rPr>
              <a:t> </a:t>
            </a:r>
          </a:p>
        </p:txBody>
      </p:sp>
      <p:sp>
        <p:nvSpPr>
          <p:cNvPr id="25606"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18</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Disclaimer</a:t>
            </a:r>
            <a:endParaRPr lang="en-GB" sz="5000" b="1" u="sng" dirty="0">
              <a:solidFill>
                <a:srgbClr val="62B030"/>
              </a:solidFill>
              <a:latin typeface="Arial" charset="0"/>
            </a:endParaRPr>
          </a:p>
        </p:txBody>
      </p:sp>
      <p:sp>
        <p:nvSpPr>
          <p:cNvPr id="2662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6628" name="Rectangle 5"/>
          <p:cNvSpPr>
            <a:spLocks noChangeArrowheads="1"/>
          </p:cNvSpPr>
          <p:nvPr/>
        </p:nvSpPr>
        <p:spPr bwMode="auto">
          <a:xfrm>
            <a:off x="461963" y="2192338"/>
            <a:ext cx="9277350" cy="39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2100" b="1" dirty="0">
                <a:solidFill>
                  <a:srgbClr val="003C16"/>
                </a:solidFill>
                <a:latin typeface="Arial" charset="0"/>
                <a:cs typeface="Arial" charset="0"/>
              </a:rPr>
              <a:t>This report was produced by the Centre for Economics and Business Research (Cebr), an independent economics and business research consultancy established in 1993 providing forecasts and advice to City institutions, government departments, local authorities and numerous blue-chip companies throughout Europe. The main contributors to this report are Cebr economists </a:t>
            </a:r>
            <a:r>
              <a:rPr lang="en-GB" sz="2100" b="1" dirty="0" smtClean="0">
                <a:solidFill>
                  <a:srgbClr val="003C16"/>
                </a:solidFill>
                <a:latin typeface="Arial" charset="0"/>
                <a:cs typeface="Arial" charset="0"/>
              </a:rPr>
              <a:t>Sam Alderson and Scott Corfe.</a:t>
            </a: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GB" sz="2100" b="1" dirty="0">
                <a:solidFill>
                  <a:srgbClr val="003C16"/>
                </a:solidFill>
                <a:latin typeface="Arial" charset="0"/>
                <a:cs typeface="Arial" charset="0"/>
              </a:rPr>
              <a:t>Whilst every effort has been made to ensure the accuracy of the material in this report, the authors and Cebr will not be liable for any loss or damages incurred through the use of this report.</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London, </a:t>
            </a:r>
            <a:r>
              <a:rPr lang="en-GB" sz="2100" b="1" dirty="0" smtClean="0">
                <a:solidFill>
                  <a:srgbClr val="003C16"/>
                </a:solidFill>
                <a:latin typeface="Arial" charset="0"/>
                <a:cs typeface="Arial" charset="0"/>
              </a:rPr>
              <a:t>September 2016</a:t>
            </a:r>
            <a:endParaRPr lang="en-GB" sz="2100" b="1" dirty="0">
              <a:solidFill>
                <a:srgbClr val="003C16"/>
              </a:solidFill>
              <a:latin typeface="Arial" charset="0"/>
              <a:cs typeface="Arial" charset="0"/>
            </a:endParaRPr>
          </a:p>
        </p:txBody>
      </p:sp>
      <p:sp>
        <p:nvSpPr>
          <p:cNvPr id="2662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Disclaimer</a:t>
            </a: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19</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7800" y="268288"/>
            <a:ext cx="62388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Contents</a:t>
            </a:r>
            <a:endParaRPr lang="en-GB" sz="5000" b="1" u="sng" dirty="0">
              <a:solidFill>
                <a:srgbClr val="62B030"/>
              </a:solidFill>
              <a:latin typeface="Arial" charset="0"/>
            </a:endParaRPr>
          </a:p>
        </p:txBody>
      </p:sp>
      <p:sp>
        <p:nvSpPr>
          <p:cNvPr id="307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3076" name="Rectangle 4"/>
          <p:cNvSpPr>
            <a:spLocks noChangeArrowheads="1"/>
          </p:cNvSpPr>
          <p:nvPr/>
        </p:nvSpPr>
        <p:spPr bwMode="auto">
          <a:xfrm>
            <a:off x="177800" y="1276350"/>
            <a:ext cx="9090025" cy="4506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defRPr/>
            </a:pPr>
            <a:r>
              <a:rPr lang="en-GB" sz="2600" b="1" dirty="0">
                <a:solidFill>
                  <a:srgbClr val="003C16"/>
                </a:solidFill>
                <a:latin typeface="Arial" charset="0"/>
              </a:rPr>
              <a:t>Introduction</a:t>
            </a:r>
            <a:r>
              <a:rPr lang="en-GB" sz="2600" b="1" dirty="0">
                <a:solidFill>
                  <a:srgbClr val="7DC242"/>
                </a:solidFill>
                <a:latin typeface="Arial" charset="0"/>
              </a:rPr>
              <a:t>					03</a:t>
            </a:r>
            <a:br>
              <a:rPr lang="en-GB" sz="2600" b="1" dirty="0">
                <a:solidFill>
                  <a:srgbClr val="7DC242"/>
                </a:solidFill>
                <a:latin typeface="Arial" charset="0"/>
              </a:rPr>
            </a:br>
            <a:r>
              <a:rPr lang="en-GB" sz="2600" b="1" dirty="0">
                <a:solidFill>
                  <a:srgbClr val="003C16"/>
                </a:solidFill>
                <a:latin typeface="Arial" charset="0"/>
              </a:rPr>
              <a:t>Headlines	</a:t>
            </a:r>
            <a:r>
              <a:rPr lang="en-GB" sz="2600" b="1" dirty="0">
                <a:solidFill>
                  <a:srgbClr val="7DC242"/>
                </a:solidFill>
                <a:latin typeface="Arial" charset="0"/>
              </a:rPr>
              <a:t>					04</a:t>
            </a:r>
            <a:br>
              <a:rPr lang="en-GB" sz="2600" b="1" dirty="0">
                <a:solidFill>
                  <a:srgbClr val="7DC242"/>
                </a:solidFill>
                <a:latin typeface="Arial" charset="0"/>
              </a:rPr>
            </a:br>
            <a:r>
              <a:rPr lang="en-GB" sz="2600" b="1" dirty="0">
                <a:solidFill>
                  <a:srgbClr val="003C16"/>
                </a:solidFill>
                <a:latin typeface="Arial" charset="0"/>
              </a:rPr>
              <a:t>Constructing the Income Tracker </a:t>
            </a:r>
            <a:r>
              <a:rPr lang="en-GB" sz="2600" b="1" dirty="0">
                <a:solidFill>
                  <a:srgbClr val="7DC242"/>
                </a:solidFill>
                <a:latin typeface="Arial" charset="0"/>
              </a:rPr>
              <a:t>		05</a:t>
            </a:r>
            <a:br>
              <a:rPr lang="en-GB" sz="2600" b="1" dirty="0">
                <a:solidFill>
                  <a:srgbClr val="7DC242"/>
                </a:solidFill>
                <a:latin typeface="Arial" charset="0"/>
              </a:rPr>
            </a:br>
            <a:r>
              <a:rPr lang="en-GB" sz="2600" b="1" dirty="0">
                <a:solidFill>
                  <a:srgbClr val="003C16"/>
                </a:solidFill>
                <a:latin typeface="Arial" charset="0"/>
              </a:rPr>
              <a:t>Dashboard</a:t>
            </a:r>
            <a:r>
              <a:rPr lang="en-GB" sz="2600" b="1" dirty="0">
                <a:solidFill>
                  <a:srgbClr val="7DC242"/>
                </a:solidFill>
                <a:latin typeface="Arial" charset="0"/>
              </a:rPr>
              <a:t>						06</a:t>
            </a:r>
            <a:br>
              <a:rPr lang="en-GB" sz="2600" b="1" dirty="0">
                <a:solidFill>
                  <a:srgbClr val="7DC242"/>
                </a:solidFill>
                <a:latin typeface="Arial" charset="0"/>
              </a:rPr>
            </a:br>
            <a:r>
              <a:rPr lang="en-GB" sz="2600" b="1" dirty="0">
                <a:solidFill>
                  <a:srgbClr val="003C16"/>
                </a:solidFill>
                <a:latin typeface="Arial" charset="0"/>
              </a:rPr>
              <a:t>Income Tracker trends</a:t>
            </a:r>
            <a:r>
              <a:rPr lang="en-GB" sz="2600" b="1" dirty="0">
                <a:solidFill>
                  <a:srgbClr val="7DC242"/>
                </a:solidFill>
                <a:latin typeface="Arial" charset="0"/>
              </a:rPr>
              <a:t>				07</a:t>
            </a:r>
            <a:br>
              <a:rPr lang="en-GB" sz="2600" b="1" dirty="0">
                <a:solidFill>
                  <a:srgbClr val="7DC242"/>
                </a:solidFill>
                <a:latin typeface="Arial" charset="0"/>
              </a:rPr>
            </a:br>
            <a:r>
              <a:rPr lang="en-GB" sz="2600" b="1" dirty="0">
                <a:solidFill>
                  <a:srgbClr val="003C16"/>
                </a:solidFill>
                <a:latin typeface="Arial" charset="0"/>
              </a:rPr>
              <a:t>Cost of living</a:t>
            </a:r>
            <a:r>
              <a:rPr lang="en-GB" sz="2600" b="1" dirty="0">
                <a:solidFill>
                  <a:srgbClr val="7DC242"/>
                </a:solidFill>
                <a:latin typeface="Arial" charset="0"/>
              </a:rPr>
              <a:t>					09</a:t>
            </a:r>
            <a:br>
              <a:rPr lang="en-GB" sz="2600" b="1" dirty="0">
                <a:solidFill>
                  <a:srgbClr val="7DC242"/>
                </a:solidFill>
                <a:latin typeface="Arial" charset="0"/>
              </a:rPr>
            </a:br>
            <a:r>
              <a:rPr lang="en-GB" sz="2600" b="1" dirty="0">
                <a:solidFill>
                  <a:srgbClr val="003C16"/>
                </a:solidFill>
                <a:latin typeface="Arial" charset="0"/>
              </a:rPr>
              <a:t>Labour market</a:t>
            </a:r>
            <a:r>
              <a:rPr lang="en-GB" sz="2600" b="1" dirty="0">
                <a:solidFill>
                  <a:srgbClr val="7DC242"/>
                </a:solidFill>
                <a:latin typeface="Arial" charset="0"/>
              </a:rPr>
              <a:t>					11</a:t>
            </a:r>
          </a:p>
          <a:p>
            <a:pPr eaLnBrk="1" hangingPunct="1">
              <a:defRPr/>
            </a:pPr>
            <a:r>
              <a:rPr lang="en-GB" sz="2600" b="1" dirty="0" smtClean="0">
                <a:solidFill>
                  <a:srgbClr val="003C16"/>
                </a:solidFill>
                <a:latin typeface="Arial" charset="0"/>
              </a:rPr>
              <a:t>Contact</a:t>
            </a:r>
            <a:r>
              <a:rPr lang="en-GB" sz="2600" b="1" dirty="0">
                <a:solidFill>
                  <a:srgbClr val="003C16"/>
                </a:solidFill>
                <a:latin typeface="Arial" charset="0"/>
              </a:rPr>
              <a:t>	</a:t>
            </a:r>
            <a:r>
              <a:rPr lang="en-GB" sz="2600" b="1" dirty="0">
                <a:solidFill>
                  <a:srgbClr val="7DC242"/>
                </a:solidFill>
                <a:latin typeface="Arial" charset="0"/>
              </a:rPr>
              <a:t>					16</a:t>
            </a:r>
            <a:br>
              <a:rPr lang="en-GB" sz="2600" b="1" dirty="0">
                <a:solidFill>
                  <a:srgbClr val="7DC242"/>
                </a:solidFill>
                <a:latin typeface="Arial" charset="0"/>
              </a:rPr>
            </a:br>
            <a:r>
              <a:rPr lang="en-GB" sz="2600" b="1" dirty="0">
                <a:solidFill>
                  <a:srgbClr val="003C16"/>
                </a:solidFill>
                <a:latin typeface="Arial" charset="0"/>
              </a:rPr>
              <a:t>Data charts &amp; tables	</a:t>
            </a:r>
            <a:r>
              <a:rPr lang="en-GB" sz="2600" b="1" dirty="0">
                <a:solidFill>
                  <a:srgbClr val="7DC242"/>
                </a:solidFill>
                <a:latin typeface="Arial" charset="0"/>
              </a:rPr>
              <a:t>			17</a:t>
            </a:r>
            <a:br>
              <a:rPr lang="en-GB" sz="2600" b="1" dirty="0">
                <a:solidFill>
                  <a:srgbClr val="7DC242"/>
                </a:solidFill>
                <a:latin typeface="Arial" charset="0"/>
              </a:rPr>
            </a:br>
            <a:r>
              <a:rPr lang="en-GB" sz="2600" b="1" dirty="0" smtClean="0">
                <a:solidFill>
                  <a:srgbClr val="003C16"/>
                </a:solidFill>
                <a:latin typeface="Arial" charset="0"/>
              </a:rPr>
              <a:t>Method </a:t>
            </a:r>
            <a:r>
              <a:rPr lang="en-GB" sz="2600" b="1" dirty="0">
                <a:solidFill>
                  <a:srgbClr val="003C16"/>
                </a:solidFill>
                <a:latin typeface="Arial" charset="0"/>
              </a:rPr>
              <a:t>notes	</a:t>
            </a:r>
            <a:r>
              <a:rPr lang="en-GB" sz="2600" b="1" dirty="0">
                <a:solidFill>
                  <a:srgbClr val="7DC242"/>
                </a:solidFill>
                <a:latin typeface="Arial" charset="0"/>
              </a:rPr>
              <a:t>				</a:t>
            </a:r>
            <a:r>
              <a:rPr lang="en-GB" sz="2600" b="1" dirty="0" smtClean="0">
                <a:solidFill>
                  <a:srgbClr val="7DC242"/>
                </a:solidFill>
                <a:latin typeface="Arial" charset="0"/>
              </a:rPr>
              <a:t>22</a:t>
            </a:r>
            <a:endParaRPr lang="en-GB" sz="2600" b="1" dirty="0">
              <a:solidFill>
                <a:srgbClr val="7DC242"/>
              </a:solidFill>
              <a:latin typeface="Arial" charset="0"/>
            </a:endParaRPr>
          </a:p>
          <a:p>
            <a:pPr eaLnBrk="1" hangingPunct="1">
              <a:defRPr/>
            </a:pPr>
            <a:r>
              <a:rPr lang="en-GB" sz="2600" b="1" dirty="0">
                <a:solidFill>
                  <a:srgbClr val="003C16"/>
                </a:solidFill>
                <a:latin typeface="Arial" charset="0"/>
              </a:rPr>
              <a:t>Disclaimer	</a:t>
            </a:r>
            <a:r>
              <a:rPr lang="en-GB" sz="2600" b="1" dirty="0">
                <a:solidFill>
                  <a:srgbClr val="7DC242"/>
                </a:solidFill>
                <a:latin typeface="Arial" charset="0"/>
              </a:rPr>
              <a:t>					</a:t>
            </a:r>
            <a:r>
              <a:rPr lang="en-GB" sz="2600" b="1" dirty="0" smtClean="0">
                <a:solidFill>
                  <a:srgbClr val="7DC242"/>
                </a:solidFill>
                <a:latin typeface="Arial" charset="0"/>
              </a:rPr>
              <a:t>24</a:t>
            </a:r>
            <a:endParaRPr lang="en-GB" sz="2900" b="1" dirty="0">
              <a:solidFill>
                <a:srgbClr val="7DC242"/>
              </a:solidFill>
              <a:latin typeface="Arial" charset="0"/>
            </a:endParaRPr>
          </a:p>
        </p:txBody>
      </p:sp>
      <p:sp>
        <p:nvSpPr>
          <p:cNvPr id="307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a:t>
            </a:r>
            <a:endParaRPr lang="en-GB" sz="3700" b="1" u="sng" dirty="0">
              <a:solidFill>
                <a:srgbClr val="62B030"/>
              </a:solidFill>
              <a:latin typeface="Arial" charset="0"/>
            </a:endParaRPr>
          </a:p>
        </p:txBody>
      </p:sp>
      <p:sp>
        <p:nvSpPr>
          <p:cNvPr id="7"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a:t>
            </a:fld>
            <a:endParaRPr lang="en-GB" dirty="0"/>
          </a:p>
        </p:txBody>
      </p:sp>
    </p:spTree>
    <p:extLst>
      <p:ext uri="{BB962C8B-B14F-4D97-AF65-F5344CB8AC3E}">
        <p14:creationId xmlns:p14="http://schemas.microsoft.com/office/powerpoint/2010/main" val="2990778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
          <p:cNvSpPr>
            <a:spLocks noChangeArrowheads="1"/>
          </p:cNvSpPr>
          <p:nvPr/>
        </p:nvSpPr>
        <p:spPr bwMode="auto">
          <a:xfrm>
            <a:off x="246485" y="1656351"/>
            <a:ext cx="5041329" cy="350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GB" sz="1600" b="1" dirty="0" smtClean="0">
                <a:solidFill>
                  <a:srgbClr val="7BC23E"/>
                </a:solidFill>
                <a:latin typeface="Arial" panose="020B0604020202020204" pitchFamily="34" charset="0"/>
                <a:cs typeface="Arial" panose="020B0604020202020204" pitchFamily="34" charset="0"/>
              </a:rPr>
              <a:t>“</a:t>
            </a:r>
            <a:r>
              <a:rPr lang="en-GB" sz="1600" b="1" dirty="0" smtClean="0">
                <a:solidFill>
                  <a:srgbClr val="7BC23E"/>
                </a:solidFill>
                <a:latin typeface="Arial" panose="020B0604020202020204" pitchFamily="34" charset="0"/>
                <a:cs typeface="Arial" panose="020B0604020202020204" pitchFamily="34" charset="0"/>
              </a:rPr>
              <a:t>This </a:t>
            </a:r>
            <a:r>
              <a:rPr lang="en-GB" sz="1600" b="1" dirty="0">
                <a:solidFill>
                  <a:srgbClr val="7BC23E"/>
                </a:solidFill>
                <a:latin typeface="Arial" panose="020B0604020202020204" pitchFamily="34" charset="0"/>
                <a:cs typeface="Arial" panose="020B0604020202020204" pitchFamily="34" charset="0"/>
              </a:rPr>
              <a:t>month’s report is a mixed one for families. </a:t>
            </a:r>
            <a:r>
              <a:rPr lang="en-GB" sz="1600" b="1" dirty="0">
                <a:solidFill>
                  <a:srgbClr val="7BC23E"/>
                </a:solidFill>
                <a:latin typeface="Arial" panose="020B0604020202020204" pitchFamily="34" charset="0"/>
                <a:cs typeface="Arial" panose="020B0604020202020204" pitchFamily="34" charset="0"/>
              </a:rPr>
              <a:t>On the one hand it’s encouraging that we continue to see a rise in spending power, courtesy of low levels of essential item inflation, and cuts to interest rates. However, on the other hand, there are some trends beginning to emerge that consumers should be mindful of</a:t>
            </a:r>
            <a:r>
              <a:rPr lang="en-US" sz="1600" b="1" dirty="0">
                <a:solidFill>
                  <a:srgbClr val="7BC23E"/>
                </a:solidFill>
                <a:latin typeface="Arial" panose="020B0604020202020204" pitchFamily="34" charset="0"/>
                <a:cs typeface="Arial" panose="020B0604020202020204" pitchFamily="34" charset="0"/>
              </a:rPr>
              <a:t> </a:t>
            </a:r>
            <a:r>
              <a:rPr lang="en-GB" sz="1600" b="1" dirty="0">
                <a:solidFill>
                  <a:srgbClr val="7BC23E"/>
                </a:solidFill>
                <a:latin typeface="Arial" panose="020B0604020202020204" pitchFamily="34" charset="0"/>
                <a:cs typeface="Arial" panose="020B0604020202020204" pitchFamily="34" charset="0"/>
              </a:rPr>
              <a:t>.” </a:t>
            </a:r>
          </a:p>
          <a:p>
            <a:endParaRPr lang="en-GB" sz="1600" b="1" dirty="0">
              <a:solidFill>
                <a:srgbClr val="7BC23E"/>
              </a:solidFill>
              <a:latin typeface="Arial" panose="020B0604020202020204" pitchFamily="34" charset="0"/>
              <a:cs typeface="Arial" panose="020B0604020202020204" pitchFamily="34" charset="0"/>
            </a:endParaRPr>
          </a:p>
          <a:p>
            <a:r>
              <a:rPr lang="en-GB" sz="1600" b="1" dirty="0" smtClean="0">
                <a:solidFill>
                  <a:srgbClr val="FF9900"/>
                </a:solidFill>
                <a:latin typeface="Arial" panose="020B0604020202020204" pitchFamily="34" charset="0"/>
                <a:cs typeface="Arial" panose="020B0604020202020204" pitchFamily="34" charset="0"/>
              </a:rPr>
              <a:t>“</a:t>
            </a:r>
            <a:r>
              <a:rPr lang="en-GB" sz="1600" b="1" dirty="0" smtClean="0">
                <a:solidFill>
                  <a:srgbClr val="FF9900"/>
                </a:solidFill>
                <a:latin typeface="Arial" panose="020B0604020202020204" pitchFamily="34" charset="0"/>
                <a:cs typeface="Arial" panose="020B0604020202020204" pitchFamily="34" charset="0"/>
              </a:rPr>
              <a:t>With </a:t>
            </a:r>
            <a:r>
              <a:rPr lang="en-GB" sz="1600" b="1" dirty="0">
                <a:solidFill>
                  <a:srgbClr val="FF9900"/>
                </a:solidFill>
                <a:latin typeface="Arial" panose="020B0604020202020204" pitchFamily="34" charset="0"/>
                <a:cs typeface="Arial" panose="020B0604020202020204" pitchFamily="34" charset="0"/>
              </a:rPr>
              <a:t>inflation predicted to creep up as we head towards 2017 and the potential for a continuation in the rising costs of some essentials, families will be watching their wallets with interest over the coming </a:t>
            </a:r>
            <a:r>
              <a:rPr lang="en-GB" sz="1600" b="1" dirty="0" smtClean="0">
                <a:solidFill>
                  <a:srgbClr val="FF9900"/>
                </a:solidFill>
                <a:latin typeface="Arial" panose="020B0604020202020204" pitchFamily="34" charset="0"/>
                <a:cs typeface="Arial" panose="020B0604020202020204" pitchFamily="34" charset="0"/>
              </a:rPr>
              <a:t>months.</a:t>
            </a:r>
            <a:r>
              <a:rPr lang="en-US" sz="1600" b="1" dirty="0">
                <a:solidFill>
                  <a:srgbClr val="FF9900"/>
                </a:solidFill>
                <a:latin typeface="Arial" panose="020B0604020202020204" pitchFamily="34" charset="0"/>
                <a:cs typeface="Arial" panose="020B0604020202020204" pitchFamily="34" charset="0"/>
              </a:rPr>
              <a:t>”</a:t>
            </a:r>
            <a:endParaRPr lang="en-GB" sz="1600" b="1" dirty="0">
              <a:solidFill>
                <a:srgbClr val="FF9900"/>
              </a:solidFill>
              <a:latin typeface="Arial" panose="020B0604020202020204" pitchFamily="34" charset="0"/>
              <a:cs typeface="Arial" panose="020B0604020202020204" pitchFamily="34" charset="0"/>
            </a:endParaRPr>
          </a:p>
          <a:p>
            <a:endParaRPr lang="en-GB" sz="1400" b="1" dirty="0">
              <a:solidFill>
                <a:srgbClr val="FF9900"/>
              </a:solidFill>
              <a:latin typeface="Arial" charset="0"/>
              <a:ea typeface="Times New Roman" pitchFamily="18" charset="0"/>
              <a:cs typeface="Arial" charset="0"/>
            </a:endParaRPr>
          </a:p>
        </p:txBody>
      </p:sp>
      <p:sp>
        <p:nvSpPr>
          <p:cNvPr id="409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cs typeface="Arial" charset="0"/>
              </a:rPr>
              <a:t>Introduction</a:t>
            </a:r>
            <a:endParaRPr lang="en-GB" sz="5000" b="1" u="sng" dirty="0">
              <a:solidFill>
                <a:srgbClr val="62B030"/>
              </a:solidFill>
              <a:latin typeface="Arial" charset="0"/>
              <a:cs typeface="Arial" charset="0"/>
            </a:endParaRPr>
          </a:p>
        </p:txBody>
      </p:sp>
      <p:sp>
        <p:nvSpPr>
          <p:cNvPr id="410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410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cs typeface="Arial" charset="0"/>
              </a:rPr>
              <a:t>Asda Income Tracker</a:t>
            </a:r>
            <a:endParaRPr lang="en-GB" sz="5000" b="1" u="sng" dirty="0">
              <a:solidFill>
                <a:srgbClr val="62B030"/>
              </a:solidFill>
              <a:latin typeface="Arial" charset="0"/>
              <a:cs typeface="Arial" charset="0"/>
            </a:endParaRPr>
          </a:p>
        </p:txBody>
      </p:sp>
      <p:sp>
        <p:nvSpPr>
          <p:cNvPr id="4105" name="Rectangle 12"/>
          <p:cNvSpPr>
            <a:spLocks noChangeArrowheads="1"/>
          </p:cNvSpPr>
          <p:nvPr/>
        </p:nvSpPr>
        <p:spPr bwMode="auto">
          <a:xfrm>
            <a:off x="216183" y="5318039"/>
            <a:ext cx="2160602" cy="351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600" b="1" dirty="0" err="1" smtClean="0">
                <a:solidFill>
                  <a:srgbClr val="2E592C"/>
                </a:solidFill>
                <a:latin typeface="Arial" charset="0"/>
              </a:rPr>
              <a:t>Asda</a:t>
            </a:r>
            <a:r>
              <a:rPr lang="en-US" sz="1600" b="1" dirty="0" smtClean="0">
                <a:solidFill>
                  <a:srgbClr val="2E592C"/>
                </a:solidFill>
                <a:latin typeface="Arial" charset="0"/>
              </a:rPr>
              <a:t> spokesperson</a:t>
            </a:r>
            <a:endParaRPr lang="en-US" sz="1600" dirty="0">
              <a:solidFill>
                <a:srgbClr val="2E592C"/>
              </a:solidFill>
              <a:latin typeface="Arial" charset="0"/>
            </a:endParaRP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3</a:t>
            </a:fld>
            <a:endParaRPr lang="en-GB" dirty="0"/>
          </a:p>
        </p:txBody>
      </p:sp>
    </p:spTree>
    <p:extLst>
      <p:ext uri="{BB962C8B-B14F-4D97-AF65-F5344CB8AC3E}">
        <p14:creationId xmlns:p14="http://schemas.microsoft.com/office/powerpoint/2010/main" val="2015073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621588" y="1332359"/>
            <a:ext cx="2570162" cy="443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Headlines – Asda Income Tracker</a:t>
            </a:r>
            <a:endParaRPr lang="en-GB" sz="5000" b="1" u="sng" dirty="0">
              <a:solidFill>
                <a:srgbClr val="62B030"/>
              </a:solidFill>
              <a:latin typeface="Arial" charset="0"/>
            </a:endParaRPr>
          </a:p>
        </p:txBody>
      </p:sp>
      <p:sp>
        <p:nvSpPr>
          <p:cNvPr id="512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5124" name="Rectangle 4"/>
          <p:cNvSpPr>
            <a:spLocks noChangeArrowheads="1"/>
          </p:cNvSpPr>
          <p:nvPr/>
        </p:nvSpPr>
        <p:spPr bwMode="auto">
          <a:xfrm>
            <a:off x="222721" y="1193180"/>
            <a:ext cx="6924650" cy="2475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US" sz="1400" b="1" dirty="0">
                <a:solidFill>
                  <a:srgbClr val="003C16"/>
                </a:solidFill>
                <a:latin typeface="Arial" charset="0"/>
              </a:rPr>
              <a:t>The average UK household had </a:t>
            </a:r>
            <a:r>
              <a:rPr lang="en-US" sz="1400" b="1" dirty="0" smtClean="0">
                <a:solidFill>
                  <a:srgbClr val="003C16"/>
                </a:solidFill>
                <a:latin typeface="Arial" charset="0"/>
              </a:rPr>
              <a:t>£201 </a:t>
            </a:r>
            <a:r>
              <a:rPr lang="en-US" sz="1400" b="1" dirty="0">
                <a:solidFill>
                  <a:srgbClr val="003C16"/>
                </a:solidFill>
                <a:latin typeface="Arial" charset="0"/>
              </a:rPr>
              <a:t>a week of discretionary income in </a:t>
            </a:r>
            <a:r>
              <a:rPr lang="en-US" sz="1400" b="1" dirty="0" smtClean="0">
                <a:solidFill>
                  <a:srgbClr val="003C16"/>
                </a:solidFill>
                <a:latin typeface="Arial" charset="0"/>
              </a:rPr>
              <a:t>August 2016, </a:t>
            </a:r>
            <a:r>
              <a:rPr lang="en-US" sz="1400" b="1" dirty="0">
                <a:solidFill>
                  <a:srgbClr val="003C16"/>
                </a:solidFill>
                <a:latin typeface="Arial" charset="0"/>
              </a:rPr>
              <a:t>up by </a:t>
            </a:r>
            <a:r>
              <a:rPr lang="en-US" sz="1400" b="1" dirty="0" smtClean="0">
                <a:solidFill>
                  <a:srgbClr val="003C16"/>
                </a:solidFill>
                <a:latin typeface="Arial" charset="0"/>
              </a:rPr>
              <a:t>£10 </a:t>
            </a:r>
            <a:r>
              <a:rPr lang="en-US" sz="1400" b="1" dirty="0">
                <a:solidFill>
                  <a:srgbClr val="003C16"/>
                </a:solidFill>
                <a:latin typeface="Arial" charset="0"/>
              </a:rPr>
              <a:t>a week on the same month a year before.</a:t>
            </a:r>
          </a:p>
          <a:p>
            <a:pPr eaLnBrk="1" hangingPunct="1"/>
            <a:endParaRPr lang="en-US" sz="1400" b="1" dirty="0">
              <a:solidFill>
                <a:srgbClr val="003C16"/>
              </a:solidFill>
              <a:latin typeface="Arial" charset="0"/>
            </a:endParaRPr>
          </a:p>
          <a:p>
            <a:pPr eaLnBrk="1" hangingPunct="1"/>
            <a:r>
              <a:rPr lang="en-GB" sz="1400" b="1" dirty="0" smtClean="0">
                <a:solidFill>
                  <a:srgbClr val="003C16"/>
                </a:solidFill>
                <a:latin typeface="Arial" charset="0"/>
              </a:rPr>
              <a:t>Despite the second consecutive month of rising input costs, the lower levels of sterling do not yet appear to have fed through to the prices consumers face at the tills. </a:t>
            </a:r>
          </a:p>
          <a:p>
            <a:pPr eaLnBrk="1" hangingPunct="1"/>
            <a:endParaRPr lang="en-GB" sz="1400" b="1" dirty="0">
              <a:solidFill>
                <a:srgbClr val="003C16"/>
              </a:solidFill>
              <a:latin typeface="Arial" charset="0"/>
            </a:endParaRPr>
          </a:p>
          <a:p>
            <a:pPr eaLnBrk="1" hangingPunct="1"/>
            <a:r>
              <a:rPr lang="en-GB" sz="1400" b="1" dirty="0" smtClean="0">
                <a:solidFill>
                  <a:srgbClr val="003C16"/>
                </a:solidFill>
                <a:latin typeface="Arial" charset="0"/>
              </a:rPr>
              <a:t>The continued weakness in inflation combined with a cut to interest rates at the beginning of August has helped to offset a slight fall in wage growth, keeping spending power rising at double digit rates in pound terms for yet another month. </a:t>
            </a:r>
          </a:p>
        </p:txBody>
      </p:sp>
      <p:sp>
        <p:nvSpPr>
          <p:cNvPr id="512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Headlines</a:t>
            </a:r>
            <a:endParaRPr lang="en-GB" sz="1300" b="1" dirty="0">
              <a:solidFill>
                <a:schemeClr val="bg2"/>
              </a:solidFill>
              <a:latin typeface="Arial" charset="0"/>
            </a:endParaRPr>
          </a:p>
        </p:txBody>
      </p:sp>
      <p:sp>
        <p:nvSpPr>
          <p:cNvPr id="5126" name="Rectangle 6"/>
          <p:cNvSpPr>
            <a:spLocks noChangeArrowheads="1"/>
          </p:cNvSpPr>
          <p:nvPr/>
        </p:nvSpPr>
        <p:spPr bwMode="auto">
          <a:xfrm>
            <a:off x="177800" y="3982770"/>
            <a:ext cx="7153275" cy="1998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GB" sz="1400" b="1" dirty="0" smtClean="0">
                <a:solidFill>
                  <a:srgbClr val="FFC000"/>
                </a:solidFill>
                <a:latin typeface="Arial" panose="020B0604020202020204" pitchFamily="34" charset="0"/>
                <a:cs typeface="Arial" panose="020B0604020202020204" pitchFamily="34" charset="0"/>
              </a:rPr>
              <a:t>“UK households have continued to help to drive economic activity in the months following the referendum, clearly supported by further robust increases in household spending power.”</a:t>
            </a:r>
          </a:p>
          <a:p>
            <a:endParaRPr lang="en-GB" sz="1400" b="1" dirty="0" smtClean="0">
              <a:solidFill>
                <a:srgbClr val="7BC23E"/>
              </a:solidFill>
              <a:latin typeface="Arial" panose="020B0604020202020204" pitchFamily="34" charset="0"/>
              <a:cs typeface="Arial" panose="020B0604020202020204" pitchFamily="34" charset="0"/>
            </a:endParaRPr>
          </a:p>
          <a:p>
            <a:r>
              <a:rPr lang="en-GB" sz="1400" b="1" dirty="0" smtClean="0">
                <a:solidFill>
                  <a:srgbClr val="7BC23E"/>
                </a:solidFill>
                <a:latin typeface="Arial" panose="020B0604020202020204" pitchFamily="34" charset="0"/>
                <a:cs typeface="Arial" panose="020B0604020202020204" pitchFamily="34" charset="0"/>
              </a:rPr>
              <a:t>“However, whilst the initial turbulence has been navigated, improvements in household finances have slowed, a process that could accelerate if rising production costs begin to feed into prices at the tills.”</a:t>
            </a:r>
          </a:p>
          <a:p>
            <a:pPr>
              <a:spcAft>
                <a:spcPts val="0"/>
              </a:spcAft>
            </a:pPr>
            <a:endParaRPr lang="en-US" sz="1400" b="1" dirty="0" smtClean="0">
              <a:solidFill>
                <a:srgbClr val="7BC23E"/>
              </a:solidFill>
              <a:latin typeface="Arial" charset="0"/>
            </a:endParaRPr>
          </a:p>
          <a:p>
            <a:pPr eaLnBrk="1" hangingPunct="1">
              <a:lnSpc>
                <a:spcPct val="85000"/>
              </a:lnSpc>
            </a:pPr>
            <a:r>
              <a:rPr lang="en-US" sz="1300" b="1" dirty="0" smtClean="0">
                <a:solidFill>
                  <a:srgbClr val="30592D"/>
                </a:solidFill>
                <a:latin typeface="Arial" charset="0"/>
              </a:rPr>
              <a:t>Sam Alderson,</a:t>
            </a:r>
            <a:r>
              <a:rPr lang="en-US" sz="1300" dirty="0" smtClean="0">
                <a:solidFill>
                  <a:srgbClr val="30592D"/>
                </a:solidFill>
                <a:latin typeface="Arial" charset="0"/>
              </a:rPr>
              <a:t> Economist, </a:t>
            </a:r>
            <a:r>
              <a:rPr lang="en-US" sz="1300" dirty="0">
                <a:solidFill>
                  <a:srgbClr val="30592D"/>
                </a:solidFill>
                <a:latin typeface="Arial" charset="0"/>
              </a:rPr>
              <a:t>Cebr</a:t>
            </a:r>
            <a:endParaRPr lang="en-GB" sz="1300" dirty="0">
              <a:solidFill>
                <a:srgbClr val="30592D"/>
              </a:solidFill>
              <a:latin typeface="Arial" charset="0"/>
            </a:endParaRPr>
          </a:p>
        </p:txBody>
      </p:sp>
      <p:sp>
        <p:nvSpPr>
          <p:cNvPr id="5128" name="Text Box 8"/>
          <p:cNvSpPr txBox="1">
            <a:spLocks noChangeArrowheads="1"/>
          </p:cNvSpPr>
          <p:nvPr/>
        </p:nvSpPr>
        <p:spPr bwMode="auto">
          <a:xfrm>
            <a:off x="7973317" y="2146003"/>
            <a:ext cx="1837879" cy="3644755"/>
          </a:xfrm>
          <a:prstGeom prst="rect">
            <a:avLst/>
          </a:prstGeom>
          <a:noFill/>
          <a:ln>
            <a:noFill/>
          </a:ln>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eaLnBrk="1" hangingPunct="1">
              <a:buClr>
                <a:srgbClr val="000000"/>
              </a:buClr>
              <a:buSzPct val="100000"/>
              <a:defRPr/>
            </a:pPr>
            <a:r>
              <a:rPr lang="en-US" sz="2300" b="1" dirty="0" smtClean="0">
                <a:solidFill>
                  <a:srgbClr val="FFFFFF"/>
                </a:solidFill>
                <a:latin typeface="Arial Narrow" pitchFamily="34" charset="0"/>
                <a:cs typeface="Arial" charset="0"/>
              </a:rPr>
              <a:t>Family spending power was up by £10 a week year </a:t>
            </a:r>
            <a:r>
              <a:rPr lang="en-US" sz="2300" b="1" dirty="0">
                <a:solidFill>
                  <a:srgbClr val="FFFFFF"/>
                </a:solidFill>
                <a:latin typeface="Arial Narrow" pitchFamily="34" charset="0"/>
                <a:cs typeface="Arial" charset="0"/>
              </a:rPr>
              <a:t>on year</a:t>
            </a:r>
          </a:p>
          <a:p>
            <a:pPr algn="ctr" eaLnBrk="1" hangingPunct="1">
              <a:buClr>
                <a:srgbClr val="000000"/>
              </a:buClr>
              <a:buSzPct val="100000"/>
              <a:buFont typeface="Times New Roman" pitchFamily="18" charset="0"/>
              <a:buNone/>
              <a:defRPr/>
            </a:pPr>
            <a:r>
              <a:rPr lang="en-US" sz="2300" b="1" dirty="0" smtClean="0">
                <a:solidFill>
                  <a:srgbClr val="FFFFFF"/>
                </a:solidFill>
                <a:latin typeface="Arial Narrow" pitchFamily="34" charset="0"/>
                <a:cs typeface="Arial" charset="0"/>
              </a:rPr>
              <a:t> in April</a:t>
            </a:r>
          </a:p>
          <a:p>
            <a:pPr algn="ctr" eaLnBrk="1" hangingPunct="1">
              <a:buClr>
                <a:srgbClr val="000000"/>
              </a:buClr>
              <a:buSzPct val="100000"/>
              <a:buFont typeface="Times New Roman" pitchFamily="18" charset="0"/>
              <a:buNone/>
              <a:defRPr/>
            </a:pPr>
            <a:endParaRPr lang="en-US" sz="2300" b="1" dirty="0" smtClean="0">
              <a:solidFill>
                <a:srgbClr val="FFFFFF"/>
              </a:solidFill>
              <a:latin typeface="Arial Narrow" pitchFamily="34" charset="0"/>
              <a:cs typeface="Arial" charset="0"/>
            </a:endParaRPr>
          </a:p>
          <a:p>
            <a:pPr algn="ctr" eaLnBrk="1" hangingPunct="1">
              <a:buClr>
                <a:srgbClr val="000000"/>
              </a:buClr>
              <a:buSzPct val="100000"/>
              <a:buFont typeface="Times New Roman" pitchFamily="18" charset="0"/>
              <a:buNone/>
              <a:defRPr/>
            </a:pPr>
            <a:r>
              <a:rPr lang="en-US" sz="2300" b="1" dirty="0" smtClean="0">
                <a:solidFill>
                  <a:schemeClr val="accent4">
                    <a:lumMod val="75000"/>
                    <a:lumOff val="25000"/>
                  </a:schemeClr>
                </a:solidFill>
                <a:latin typeface="Arial Narrow" pitchFamily="34" charset="0"/>
                <a:cs typeface="Arial" charset="0"/>
              </a:rPr>
              <a:t>(a 5.3% annual increase)</a:t>
            </a:r>
          </a:p>
        </p:txBody>
      </p:sp>
      <p:sp>
        <p:nvSpPr>
          <p:cNvPr id="2" name="Flowchart: Process 1"/>
          <p:cNvSpPr/>
          <p:nvPr/>
        </p:nvSpPr>
        <p:spPr bwMode="auto">
          <a:xfrm>
            <a:off x="7527925" y="1476375"/>
            <a:ext cx="114300" cy="4824413"/>
          </a:xfrm>
          <a:prstGeom prst="flowChartProcess">
            <a:avLst/>
          </a:prstGeom>
          <a:solidFill>
            <a:schemeClr val="accent3">
              <a:lumMod val="95000"/>
            </a:schemeClr>
          </a:solidFill>
          <a:ln w="9525" cap="flat" cmpd="sng" algn="ctr">
            <a:noFill/>
            <a:prstDash val="solid"/>
            <a:round/>
            <a:headEnd type="none" w="med" len="med"/>
            <a:tailEnd type="none" w="med" len="med"/>
          </a:ln>
          <a:effectLst/>
          <a:extLst/>
        </p:spPr>
        <p:txBody>
          <a:bodyPr/>
          <a:lstStyle/>
          <a:p>
            <a:pPr>
              <a:defRPr/>
            </a:pPr>
            <a:endParaRPr lang="en-GB" sz="2400" dirty="0"/>
          </a:p>
        </p:txBody>
      </p:sp>
      <p:sp>
        <p:nvSpPr>
          <p:cNvPr id="16"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4</a:t>
            </a:fld>
            <a:endParaRPr lang="en-GB" dirty="0"/>
          </a:p>
        </p:txBody>
      </p:sp>
    </p:spTree>
    <p:extLst>
      <p:ext uri="{BB962C8B-B14F-4D97-AF65-F5344CB8AC3E}">
        <p14:creationId xmlns:p14="http://schemas.microsoft.com/office/powerpoint/2010/main" val="11187677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p:cNvSpPr>
            <a:spLocks noChangeArrowheads="1"/>
          </p:cNvSpPr>
          <p:nvPr/>
        </p:nvSpPr>
        <p:spPr bwMode="auto">
          <a:xfrm>
            <a:off x="357188" y="1397000"/>
            <a:ext cx="3206750" cy="1344613"/>
          </a:xfrm>
          <a:prstGeom prst="rect">
            <a:avLst/>
          </a:prstGeom>
          <a:solidFill>
            <a:srgbClr val="7DC242">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47" name="Rectangle 2"/>
          <p:cNvSpPr>
            <a:spLocks noChangeArrowheads="1"/>
          </p:cNvSpPr>
          <p:nvPr/>
        </p:nvSpPr>
        <p:spPr bwMode="auto">
          <a:xfrm>
            <a:off x="177800" y="268288"/>
            <a:ext cx="94456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Constructing the Asda Income Tracker</a:t>
            </a:r>
          </a:p>
        </p:txBody>
      </p:sp>
      <p:sp>
        <p:nvSpPr>
          <p:cNvPr id="6148" name="Rectangle 3"/>
          <p:cNvSpPr>
            <a:spLocks noChangeArrowheads="1"/>
          </p:cNvSpPr>
          <p:nvPr/>
        </p:nvSpPr>
        <p:spPr bwMode="auto">
          <a:xfrm>
            <a:off x="4672013" y="186531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6149" name="Rectangle 8"/>
          <p:cNvSpPr>
            <a:spLocks noChangeArrowheads="1"/>
          </p:cNvSpPr>
          <p:nvPr/>
        </p:nvSpPr>
        <p:spPr bwMode="auto">
          <a:xfrm>
            <a:off x="446088" y="1492250"/>
            <a:ext cx="25558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Total household</a:t>
            </a: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£752 </a:t>
            </a:r>
            <a:r>
              <a:rPr lang="en-US" sz="2400" b="1" dirty="0">
                <a:solidFill>
                  <a:srgbClr val="FFFFFF"/>
                </a:solidFill>
                <a:latin typeface="Arial" charset="0"/>
              </a:rPr>
              <a:t>per week</a:t>
            </a:r>
          </a:p>
        </p:txBody>
      </p:sp>
      <p:sp>
        <p:nvSpPr>
          <p:cNvPr id="6150" name="Rectangle 11"/>
          <p:cNvSpPr>
            <a:spLocks noChangeArrowheads="1"/>
          </p:cNvSpPr>
          <p:nvPr/>
        </p:nvSpPr>
        <p:spPr bwMode="auto">
          <a:xfrm>
            <a:off x="5881688" y="1397000"/>
            <a:ext cx="3224212"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1" name="Rectangle 15"/>
          <p:cNvSpPr>
            <a:spLocks noChangeArrowheads="1"/>
          </p:cNvSpPr>
          <p:nvPr/>
        </p:nvSpPr>
        <p:spPr bwMode="auto">
          <a:xfrm>
            <a:off x="434975" y="2825750"/>
            <a:ext cx="259556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e.g</a:t>
            </a:r>
            <a:r>
              <a:rPr lang="en-US" sz="1000" b="1" dirty="0" smtClean="0">
                <a:solidFill>
                  <a:srgbClr val="003C16"/>
                </a:solidFill>
                <a:latin typeface="Arial" charset="0"/>
              </a:rPr>
              <a:t>. </a:t>
            </a:r>
            <a:r>
              <a:rPr lang="en-US" sz="1000" b="1" dirty="0">
                <a:solidFill>
                  <a:srgbClr val="003C16"/>
                </a:solidFill>
                <a:latin typeface="Arial" charset="0"/>
              </a:rPr>
              <a:t>wages, investment income, pensions, social security, self employment earnings</a:t>
            </a:r>
          </a:p>
        </p:txBody>
      </p:sp>
      <p:sp>
        <p:nvSpPr>
          <p:cNvPr id="6152" name="Rectangle 16"/>
          <p:cNvSpPr>
            <a:spLocks noChangeArrowheads="1"/>
          </p:cNvSpPr>
          <p:nvPr/>
        </p:nvSpPr>
        <p:spPr bwMode="auto">
          <a:xfrm>
            <a:off x="3652838" y="1649413"/>
            <a:ext cx="21399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national insurance contributions, income tax</a:t>
            </a:r>
          </a:p>
        </p:txBody>
      </p:sp>
      <p:sp>
        <p:nvSpPr>
          <p:cNvPr id="6153" name="Rectangle 25"/>
          <p:cNvSpPr>
            <a:spLocks noChangeArrowheads="1"/>
          </p:cNvSpPr>
          <p:nvPr/>
        </p:nvSpPr>
        <p:spPr bwMode="auto">
          <a:xfrm>
            <a:off x="6594475" y="5597525"/>
            <a:ext cx="28511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holidays, cinema, theatre, eating out, toys, sports, savings, jewellery, national lottery and other gambling payments, computer software and games</a:t>
            </a:r>
          </a:p>
        </p:txBody>
      </p:sp>
      <p:sp>
        <p:nvSpPr>
          <p:cNvPr id="6154" name="Rectangle 26"/>
          <p:cNvSpPr>
            <a:spLocks noChangeArrowheads="1"/>
          </p:cNvSpPr>
          <p:nvPr/>
        </p:nvSpPr>
        <p:spPr bwMode="auto">
          <a:xfrm>
            <a:off x="3579813" y="4154488"/>
            <a:ext cx="2479675"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food, clothing, housing costs, bills, transport, communication costs, health, children’s schooling, house maintenance and repair</a:t>
            </a:r>
          </a:p>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1000" b="1" dirty="0">
              <a:solidFill>
                <a:srgbClr val="003C16"/>
              </a:solidFill>
              <a:latin typeface="Arial" charset="0"/>
            </a:endParaRPr>
          </a:p>
        </p:txBody>
      </p:sp>
      <p:sp>
        <p:nvSpPr>
          <p:cNvPr id="6155" name="Rectangle 27"/>
          <p:cNvSpPr>
            <a:spLocks noChangeArrowheads="1"/>
          </p:cNvSpPr>
          <p:nvPr/>
        </p:nvSpPr>
        <p:spPr bwMode="auto">
          <a:xfrm>
            <a:off x="6397625" y="2825750"/>
            <a:ext cx="22463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6" name="Rectangle 28"/>
          <p:cNvSpPr>
            <a:spLocks noChangeArrowheads="1"/>
          </p:cNvSpPr>
          <p:nvPr/>
        </p:nvSpPr>
        <p:spPr bwMode="auto">
          <a:xfrm>
            <a:off x="461963" y="5580063"/>
            <a:ext cx="2246312" cy="26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7" name="Rectangle 9"/>
          <p:cNvSpPr>
            <a:spLocks noChangeArrowheads="1"/>
          </p:cNvSpPr>
          <p:nvPr/>
        </p:nvSpPr>
        <p:spPr bwMode="auto">
          <a:xfrm>
            <a:off x="3136900" y="2152650"/>
            <a:ext cx="3189288" cy="1260475"/>
          </a:xfrm>
          <a:prstGeom prst="rect">
            <a:avLst/>
          </a:prstGeom>
          <a:solidFill>
            <a:srgbClr val="E0B200">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8" name="Rectangle 10"/>
          <p:cNvSpPr>
            <a:spLocks noChangeArrowheads="1"/>
          </p:cNvSpPr>
          <p:nvPr/>
        </p:nvSpPr>
        <p:spPr bwMode="auto">
          <a:xfrm>
            <a:off x="3534813" y="2257425"/>
            <a:ext cx="2363306"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Taxes</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£118 </a:t>
            </a:r>
            <a:r>
              <a:rPr lang="en-US" sz="2500" b="1" dirty="0">
                <a:solidFill>
                  <a:srgbClr val="FFFFFF"/>
                </a:solidFill>
                <a:latin typeface="Arial" charset="0"/>
              </a:rPr>
              <a:t>per week</a:t>
            </a:r>
          </a:p>
        </p:txBody>
      </p:sp>
      <p:sp>
        <p:nvSpPr>
          <p:cNvPr id="6159" name="Rectangle 14"/>
          <p:cNvSpPr>
            <a:spLocks noChangeArrowheads="1"/>
          </p:cNvSpPr>
          <p:nvPr/>
        </p:nvSpPr>
        <p:spPr bwMode="auto">
          <a:xfrm>
            <a:off x="588168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0" name="Rectangle 29"/>
          <p:cNvSpPr>
            <a:spLocks noChangeArrowheads="1"/>
          </p:cNvSpPr>
          <p:nvPr/>
        </p:nvSpPr>
        <p:spPr bwMode="auto">
          <a:xfrm>
            <a:off x="311943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1" name="Rectangle 30"/>
          <p:cNvSpPr>
            <a:spLocks noChangeArrowheads="1"/>
          </p:cNvSpPr>
          <p:nvPr/>
        </p:nvSpPr>
        <p:spPr bwMode="auto">
          <a:xfrm>
            <a:off x="6703429" y="1649413"/>
            <a:ext cx="2296109"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£634 </a:t>
            </a:r>
            <a:r>
              <a:rPr lang="en-US" sz="2400" b="1" dirty="0">
                <a:solidFill>
                  <a:srgbClr val="FFFFFF"/>
                </a:solidFill>
                <a:latin typeface="Arial" charset="0"/>
              </a:rPr>
              <a:t>per week</a:t>
            </a:r>
          </a:p>
        </p:txBody>
      </p:sp>
      <p:sp>
        <p:nvSpPr>
          <p:cNvPr id="6162" name="Rectangle 31"/>
          <p:cNvSpPr>
            <a:spLocks noChangeArrowheads="1"/>
          </p:cNvSpPr>
          <p:nvPr/>
        </p:nvSpPr>
        <p:spPr bwMode="auto">
          <a:xfrm>
            <a:off x="357188" y="4168775"/>
            <a:ext cx="3206750"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3" name="Rectangle 33"/>
          <p:cNvSpPr>
            <a:spLocks noChangeArrowheads="1"/>
          </p:cNvSpPr>
          <p:nvPr/>
        </p:nvSpPr>
        <p:spPr bwMode="auto">
          <a:xfrm>
            <a:off x="6059488" y="4168775"/>
            <a:ext cx="3224212" cy="13446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4" name="Rectangle 34"/>
          <p:cNvSpPr>
            <a:spLocks noChangeArrowheads="1"/>
          </p:cNvSpPr>
          <p:nvPr/>
        </p:nvSpPr>
        <p:spPr bwMode="auto">
          <a:xfrm>
            <a:off x="3136900" y="4880013"/>
            <a:ext cx="3368675" cy="1258887"/>
          </a:xfrm>
          <a:prstGeom prst="rect">
            <a:avLst/>
          </a:prstGeom>
          <a:solidFill>
            <a:srgbClr val="003C16">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5" name="Rectangle 35"/>
          <p:cNvSpPr>
            <a:spLocks noChangeArrowheads="1"/>
          </p:cNvSpPr>
          <p:nvPr/>
        </p:nvSpPr>
        <p:spPr bwMode="auto">
          <a:xfrm>
            <a:off x="3592636" y="5030788"/>
            <a:ext cx="2381004"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Cost of living</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£433 </a:t>
            </a:r>
            <a:r>
              <a:rPr lang="en-US" sz="2500" b="1" dirty="0">
                <a:solidFill>
                  <a:srgbClr val="FFFFFF"/>
                </a:solidFill>
                <a:latin typeface="Arial" charset="0"/>
              </a:rPr>
              <a:t>per week</a:t>
            </a:r>
          </a:p>
        </p:txBody>
      </p:sp>
      <p:sp>
        <p:nvSpPr>
          <p:cNvPr id="6166" name="Rectangle 36"/>
          <p:cNvSpPr>
            <a:spLocks noChangeArrowheads="1"/>
          </p:cNvSpPr>
          <p:nvPr/>
        </p:nvSpPr>
        <p:spPr bwMode="auto">
          <a:xfrm>
            <a:off x="6059488" y="4926013"/>
            <a:ext cx="4460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7" name="Rectangle 37"/>
          <p:cNvSpPr>
            <a:spLocks noChangeArrowheads="1"/>
          </p:cNvSpPr>
          <p:nvPr/>
        </p:nvSpPr>
        <p:spPr bwMode="auto">
          <a:xfrm>
            <a:off x="3119438" y="4926013"/>
            <a:ext cx="444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8" name="Rectangle 38"/>
          <p:cNvSpPr>
            <a:spLocks noChangeArrowheads="1"/>
          </p:cNvSpPr>
          <p:nvPr/>
        </p:nvSpPr>
        <p:spPr bwMode="auto">
          <a:xfrm>
            <a:off x="446088" y="4421188"/>
            <a:ext cx="2296044"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£634 per </a:t>
            </a:r>
            <a:r>
              <a:rPr lang="en-US" sz="2400" b="1" dirty="0">
                <a:solidFill>
                  <a:srgbClr val="FFFFFF"/>
                </a:solidFill>
                <a:latin typeface="Arial" charset="0"/>
              </a:rPr>
              <a:t>week</a:t>
            </a:r>
          </a:p>
        </p:txBody>
      </p:sp>
      <p:sp>
        <p:nvSpPr>
          <p:cNvPr id="6169" name="Rectangle 32"/>
          <p:cNvSpPr>
            <a:spLocks noChangeArrowheads="1"/>
          </p:cNvSpPr>
          <p:nvPr/>
        </p:nvSpPr>
        <p:spPr bwMode="auto">
          <a:xfrm>
            <a:off x="6615113" y="4265613"/>
            <a:ext cx="2563812"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Average family</a:t>
            </a: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spending power</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£201 per </a:t>
            </a:r>
            <a:r>
              <a:rPr lang="en-US" sz="2400" b="1" dirty="0">
                <a:solidFill>
                  <a:srgbClr val="FFFFFF"/>
                </a:solidFill>
                <a:latin typeface="Arial" charset="0"/>
              </a:rPr>
              <a:t>week</a:t>
            </a:r>
          </a:p>
        </p:txBody>
      </p:sp>
      <p:sp>
        <p:nvSpPr>
          <p:cNvPr id="617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Model</a:t>
            </a:r>
            <a:endParaRPr lang="en-GB" sz="5000" b="1" u="sng" dirty="0">
              <a:solidFill>
                <a:srgbClr val="62B030"/>
              </a:solidFill>
              <a:latin typeface="Arial" charset="0"/>
            </a:endParaRPr>
          </a:p>
        </p:txBody>
      </p:sp>
      <p:sp>
        <p:nvSpPr>
          <p:cNvPr id="29"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5</a:t>
            </a:fld>
            <a:endParaRPr lang="en-GB" dirty="0"/>
          </a:p>
        </p:txBody>
      </p:sp>
    </p:spTree>
    <p:extLst>
      <p:ext uri="{BB962C8B-B14F-4D97-AF65-F5344CB8AC3E}">
        <p14:creationId xmlns:p14="http://schemas.microsoft.com/office/powerpoint/2010/main" val="17118507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9"/>
          <p:cNvSpPr>
            <a:spLocks noChangeArrowheads="1"/>
          </p:cNvSpPr>
          <p:nvPr/>
        </p:nvSpPr>
        <p:spPr bwMode="auto">
          <a:xfrm>
            <a:off x="4187825"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1" name="Rectangle 48"/>
          <p:cNvSpPr>
            <a:spLocks noChangeArrowheads="1"/>
          </p:cNvSpPr>
          <p:nvPr/>
        </p:nvSpPr>
        <p:spPr bwMode="auto">
          <a:xfrm>
            <a:off x="266700"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2" name="Rectangle 2"/>
          <p:cNvSpPr>
            <a:spLocks noChangeArrowheads="1"/>
          </p:cNvSpPr>
          <p:nvPr/>
        </p:nvSpPr>
        <p:spPr bwMode="auto">
          <a:xfrm>
            <a:off x="90116" y="268288"/>
            <a:ext cx="10512797" cy="68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50" b="1" u="sng" dirty="0">
                <a:solidFill>
                  <a:srgbClr val="7DC242"/>
                </a:solidFill>
                <a:latin typeface="Arial" charset="0"/>
              </a:rPr>
              <a:t>Asda Income Tracker Dashboard: </a:t>
            </a:r>
            <a:r>
              <a:rPr lang="en-GB" sz="3750" b="1" u="sng" dirty="0" smtClean="0">
                <a:solidFill>
                  <a:srgbClr val="7DC242"/>
                </a:solidFill>
                <a:latin typeface="Arial" charset="0"/>
              </a:rPr>
              <a:t>August</a:t>
            </a:r>
            <a:endParaRPr lang="en-GB" sz="3750" b="1" u="sng" dirty="0">
              <a:solidFill>
                <a:srgbClr val="7DC242"/>
              </a:solidFill>
              <a:latin typeface="Arial" charset="0"/>
            </a:endParaRPr>
          </a:p>
        </p:txBody>
      </p:sp>
      <p:sp>
        <p:nvSpPr>
          <p:cNvPr id="7173" name="Rectangle 3"/>
          <p:cNvSpPr>
            <a:spLocks noChangeArrowheads="1"/>
          </p:cNvSpPr>
          <p:nvPr/>
        </p:nvSpPr>
        <p:spPr bwMode="auto">
          <a:xfrm>
            <a:off x="4672013" y="147796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7174" name="Text Box 67"/>
          <p:cNvSpPr txBox="1">
            <a:spLocks noChangeArrowheads="1"/>
          </p:cNvSpPr>
          <p:nvPr/>
        </p:nvSpPr>
        <p:spPr bwMode="auto">
          <a:xfrm>
            <a:off x="4251325" y="1160463"/>
            <a:ext cx="35369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Annual percentage change</a:t>
            </a:r>
          </a:p>
        </p:txBody>
      </p:sp>
      <p:sp>
        <p:nvSpPr>
          <p:cNvPr id="7175" name="Text Box 69"/>
          <p:cNvSpPr txBox="1">
            <a:spLocks noChangeArrowheads="1"/>
          </p:cNvSpPr>
          <p:nvPr/>
        </p:nvSpPr>
        <p:spPr bwMode="auto">
          <a:xfrm>
            <a:off x="379413" y="1160463"/>
            <a:ext cx="345281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Indicator</a:t>
            </a:r>
          </a:p>
        </p:txBody>
      </p:sp>
      <p:sp>
        <p:nvSpPr>
          <p:cNvPr id="7176" name="Text Box 79"/>
          <p:cNvSpPr txBox="1">
            <a:spLocks noChangeArrowheads="1"/>
          </p:cNvSpPr>
          <p:nvPr/>
        </p:nvSpPr>
        <p:spPr bwMode="auto">
          <a:xfrm>
            <a:off x="4276725" y="1763713"/>
            <a:ext cx="3427413"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+2.1% </a:t>
            </a:r>
            <a:r>
              <a:rPr lang="en-US" sz="1800" b="1" dirty="0">
                <a:latin typeface="Arial" charset="0"/>
              </a:rPr>
              <a:t>(excl. bonuses)</a:t>
            </a:r>
          </a:p>
        </p:txBody>
      </p:sp>
      <p:sp>
        <p:nvSpPr>
          <p:cNvPr id="7177" name="Text Box 81"/>
          <p:cNvSpPr txBox="1">
            <a:spLocks noChangeArrowheads="1"/>
          </p:cNvSpPr>
          <p:nvPr/>
        </p:nvSpPr>
        <p:spPr bwMode="auto">
          <a:xfrm>
            <a:off x="357188" y="1763713"/>
            <a:ext cx="369411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Regular earnings growth (Jul)</a:t>
            </a:r>
            <a:endParaRPr lang="en-US" sz="1800" b="1" dirty="0">
              <a:latin typeface="Arial" charset="0"/>
            </a:endParaRPr>
          </a:p>
        </p:txBody>
      </p:sp>
      <p:sp>
        <p:nvSpPr>
          <p:cNvPr id="7178" name="Text Box 122"/>
          <p:cNvSpPr txBox="1">
            <a:spLocks noChangeArrowheads="1"/>
          </p:cNvSpPr>
          <p:nvPr/>
        </p:nvSpPr>
        <p:spPr bwMode="auto">
          <a:xfrm>
            <a:off x="4276724" y="2677964"/>
            <a:ext cx="3374231"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4.9% (-0.6% points on year)</a:t>
            </a:r>
            <a:endParaRPr lang="en-US" sz="1800" b="1" dirty="0">
              <a:latin typeface="Arial" charset="0"/>
            </a:endParaRPr>
          </a:p>
        </p:txBody>
      </p:sp>
      <p:sp>
        <p:nvSpPr>
          <p:cNvPr id="7179" name="Text Box 124"/>
          <p:cNvSpPr txBox="1">
            <a:spLocks noChangeArrowheads="1"/>
          </p:cNvSpPr>
          <p:nvPr/>
        </p:nvSpPr>
        <p:spPr bwMode="auto">
          <a:xfrm>
            <a:off x="357188" y="2677964"/>
            <a:ext cx="34750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Unemployment rate (Jul)</a:t>
            </a:r>
            <a:endParaRPr lang="en-US" sz="1800" b="1" dirty="0">
              <a:latin typeface="Arial" charset="0"/>
            </a:endParaRPr>
          </a:p>
        </p:txBody>
      </p:sp>
      <p:sp>
        <p:nvSpPr>
          <p:cNvPr id="7180" name="Rectangle 51"/>
          <p:cNvSpPr>
            <a:spLocks noChangeArrowheads="1"/>
          </p:cNvSpPr>
          <p:nvPr/>
        </p:nvSpPr>
        <p:spPr bwMode="auto">
          <a:xfrm>
            <a:off x="8108950" y="1081088"/>
            <a:ext cx="2317750"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81" name="Text Box 67"/>
          <p:cNvSpPr txBox="1">
            <a:spLocks noChangeArrowheads="1"/>
          </p:cNvSpPr>
          <p:nvPr/>
        </p:nvSpPr>
        <p:spPr bwMode="auto">
          <a:xfrm>
            <a:off x="8208963" y="1160463"/>
            <a:ext cx="22018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Recent trend</a:t>
            </a:r>
            <a:endParaRPr lang="en-US" sz="1800" b="1" baseline="30000" dirty="0">
              <a:solidFill>
                <a:srgbClr val="003C16"/>
              </a:solidFill>
              <a:latin typeface="Arial" charset="0"/>
              <a:cs typeface="Arial" charset="0"/>
            </a:endParaRPr>
          </a:p>
        </p:txBody>
      </p:sp>
      <p:grpSp>
        <p:nvGrpSpPr>
          <p:cNvPr id="7182" name="Group 56"/>
          <p:cNvGrpSpPr>
            <a:grpSpLocks/>
          </p:cNvGrpSpPr>
          <p:nvPr/>
        </p:nvGrpSpPr>
        <p:grpSpPr bwMode="auto">
          <a:xfrm>
            <a:off x="266700" y="2184400"/>
            <a:ext cx="10160000" cy="0"/>
            <a:chOff x="144" y="1440"/>
            <a:chExt cx="5472" cy="0"/>
          </a:xfrm>
        </p:grpSpPr>
        <p:sp>
          <p:nvSpPr>
            <p:cNvPr id="7249" name="Line 53"/>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0" name="Line 54"/>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1" name="Line 55"/>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grpSp>
        <p:nvGrpSpPr>
          <p:cNvPr id="7183" name="Group 57"/>
          <p:cNvGrpSpPr>
            <a:grpSpLocks/>
          </p:cNvGrpSpPr>
          <p:nvPr/>
        </p:nvGrpSpPr>
        <p:grpSpPr bwMode="auto">
          <a:xfrm>
            <a:off x="266700" y="3060551"/>
            <a:ext cx="10160000" cy="0"/>
            <a:chOff x="144" y="1440"/>
            <a:chExt cx="5472" cy="0"/>
          </a:xfrm>
        </p:grpSpPr>
        <p:sp>
          <p:nvSpPr>
            <p:cNvPr id="7246"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7"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8"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4" name="Text Box 122"/>
          <p:cNvSpPr txBox="1">
            <a:spLocks noChangeArrowheads="1"/>
          </p:cNvSpPr>
          <p:nvPr/>
        </p:nvSpPr>
        <p:spPr bwMode="auto">
          <a:xfrm>
            <a:off x="4276725" y="3110011"/>
            <a:ext cx="311943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+2.0%</a:t>
            </a:r>
            <a:endParaRPr lang="en-US" sz="1800" b="1" dirty="0">
              <a:latin typeface="Arial" charset="0"/>
            </a:endParaRPr>
          </a:p>
        </p:txBody>
      </p:sp>
      <p:sp>
        <p:nvSpPr>
          <p:cNvPr id="7185" name="Text Box 124"/>
          <p:cNvSpPr txBox="1">
            <a:spLocks noChangeArrowheads="1"/>
          </p:cNvSpPr>
          <p:nvPr/>
        </p:nvSpPr>
        <p:spPr bwMode="auto">
          <a:xfrm>
            <a:off x="357188" y="3110011"/>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Net income</a:t>
            </a:r>
          </a:p>
        </p:txBody>
      </p:sp>
      <p:grpSp>
        <p:nvGrpSpPr>
          <p:cNvPr id="7186" name="Group 67"/>
          <p:cNvGrpSpPr>
            <a:grpSpLocks/>
          </p:cNvGrpSpPr>
          <p:nvPr/>
        </p:nvGrpSpPr>
        <p:grpSpPr bwMode="auto">
          <a:xfrm>
            <a:off x="266700" y="3527548"/>
            <a:ext cx="10160000" cy="0"/>
            <a:chOff x="144" y="1440"/>
            <a:chExt cx="5472" cy="0"/>
          </a:xfrm>
        </p:grpSpPr>
        <p:sp>
          <p:nvSpPr>
            <p:cNvPr id="7243" name="Line 6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4" name="Line 6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5" name="Line 7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7" name="Text Box 122"/>
          <p:cNvSpPr txBox="1">
            <a:spLocks noChangeArrowheads="1"/>
          </p:cNvSpPr>
          <p:nvPr/>
        </p:nvSpPr>
        <p:spPr bwMode="auto">
          <a:xfrm>
            <a:off x="4276725" y="361168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-5.3%</a:t>
            </a:r>
            <a:endParaRPr lang="en-US" sz="1800" b="1" dirty="0">
              <a:latin typeface="Arial" charset="0"/>
            </a:endParaRPr>
          </a:p>
        </p:txBody>
      </p:sp>
      <p:sp>
        <p:nvSpPr>
          <p:cNvPr id="7188" name="Text Box 124"/>
          <p:cNvSpPr txBox="1">
            <a:spLocks noChangeArrowheads="1"/>
          </p:cNvSpPr>
          <p:nvPr/>
        </p:nvSpPr>
        <p:spPr bwMode="auto">
          <a:xfrm>
            <a:off x="353786" y="3570733"/>
            <a:ext cx="34565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Mortgage costs</a:t>
            </a:r>
          </a:p>
        </p:txBody>
      </p:sp>
      <p:grpSp>
        <p:nvGrpSpPr>
          <p:cNvPr id="7189" name="Group 73"/>
          <p:cNvGrpSpPr>
            <a:grpSpLocks/>
          </p:cNvGrpSpPr>
          <p:nvPr/>
        </p:nvGrpSpPr>
        <p:grpSpPr bwMode="auto">
          <a:xfrm>
            <a:off x="266700" y="3999036"/>
            <a:ext cx="10160000" cy="0"/>
            <a:chOff x="144" y="1440"/>
            <a:chExt cx="5472" cy="0"/>
          </a:xfrm>
        </p:grpSpPr>
        <p:sp>
          <p:nvSpPr>
            <p:cNvPr id="7240" name="Line 7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1" name="Line 7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2" name="Line 7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0" name="Text Box 122"/>
          <p:cNvSpPr txBox="1">
            <a:spLocks noChangeArrowheads="1"/>
          </p:cNvSpPr>
          <p:nvPr/>
        </p:nvSpPr>
        <p:spPr bwMode="auto">
          <a:xfrm>
            <a:off x="4276725" y="4048598"/>
            <a:ext cx="31194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-2.2%</a:t>
            </a:r>
            <a:endParaRPr lang="en-US" sz="1800" b="1" dirty="0">
              <a:latin typeface="Arial" charset="0"/>
            </a:endParaRPr>
          </a:p>
        </p:txBody>
      </p:sp>
      <p:sp>
        <p:nvSpPr>
          <p:cNvPr id="7191" name="Text Box 124"/>
          <p:cNvSpPr txBox="1">
            <a:spLocks noChangeArrowheads="1"/>
          </p:cNvSpPr>
          <p:nvPr/>
        </p:nvSpPr>
        <p:spPr bwMode="auto">
          <a:xfrm>
            <a:off x="357188" y="4065711"/>
            <a:ext cx="3295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Food &amp; non-alcoholic drinks</a:t>
            </a:r>
            <a:endParaRPr lang="en-US" sz="1800" b="1" dirty="0">
              <a:latin typeface="Arial" charset="0"/>
            </a:endParaRPr>
          </a:p>
        </p:txBody>
      </p:sp>
      <p:grpSp>
        <p:nvGrpSpPr>
          <p:cNvPr id="7192" name="Group 79"/>
          <p:cNvGrpSpPr>
            <a:grpSpLocks/>
          </p:cNvGrpSpPr>
          <p:nvPr/>
        </p:nvGrpSpPr>
        <p:grpSpPr bwMode="auto">
          <a:xfrm>
            <a:off x="266700" y="4451473"/>
            <a:ext cx="10160000" cy="0"/>
            <a:chOff x="144" y="1440"/>
            <a:chExt cx="5472" cy="0"/>
          </a:xfrm>
        </p:grpSpPr>
        <p:sp>
          <p:nvSpPr>
            <p:cNvPr id="7237" name="Line 80"/>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8" name="Line 81"/>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9" name="Line 82"/>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3" name="Text Box 122"/>
          <p:cNvSpPr txBox="1">
            <a:spLocks noChangeArrowheads="1"/>
          </p:cNvSpPr>
          <p:nvPr/>
        </p:nvSpPr>
        <p:spPr bwMode="auto">
          <a:xfrm>
            <a:off x="4276725" y="453561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-2.6%</a:t>
            </a:r>
            <a:endParaRPr lang="en-US" sz="1800" b="1" dirty="0">
              <a:latin typeface="Arial" charset="0"/>
            </a:endParaRPr>
          </a:p>
        </p:txBody>
      </p:sp>
      <p:sp>
        <p:nvSpPr>
          <p:cNvPr id="7194" name="Text Box 124"/>
          <p:cNvSpPr txBox="1">
            <a:spLocks noChangeArrowheads="1"/>
          </p:cNvSpPr>
          <p:nvPr/>
        </p:nvSpPr>
        <p:spPr bwMode="auto">
          <a:xfrm>
            <a:off x="357188" y="453561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Vehicle fuels</a:t>
            </a:r>
          </a:p>
        </p:txBody>
      </p:sp>
      <p:grpSp>
        <p:nvGrpSpPr>
          <p:cNvPr id="7195" name="Group 85"/>
          <p:cNvGrpSpPr>
            <a:grpSpLocks/>
          </p:cNvGrpSpPr>
          <p:nvPr/>
        </p:nvGrpSpPr>
        <p:grpSpPr bwMode="auto">
          <a:xfrm>
            <a:off x="266700" y="4922961"/>
            <a:ext cx="10160000" cy="0"/>
            <a:chOff x="144" y="1440"/>
            <a:chExt cx="5472" cy="0"/>
          </a:xfrm>
        </p:grpSpPr>
        <p:sp>
          <p:nvSpPr>
            <p:cNvPr id="7234" name="Line 86"/>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5" name="Line 87"/>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6" name="Line 88"/>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6" name="Text Box 122"/>
          <p:cNvSpPr txBox="1">
            <a:spLocks noChangeArrowheads="1"/>
          </p:cNvSpPr>
          <p:nvPr/>
        </p:nvSpPr>
        <p:spPr bwMode="auto">
          <a:xfrm>
            <a:off x="4276725" y="49896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-3.1%</a:t>
            </a:r>
            <a:endParaRPr lang="en-US" sz="1800" b="1" dirty="0">
              <a:latin typeface="Arial" charset="0"/>
            </a:endParaRPr>
          </a:p>
        </p:txBody>
      </p:sp>
      <p:sp>
        <p:nvSpPr>
          <p:cNvPr id="7197" name="Text Box 124"/>
          <p:cNvSpPr txBox="1">
            <a:spLocks noChangeArrowheads="1"/>
          </p:cNvSpPr>
          <p:nvPr/>
        </p:nvSpPr>
        <p:spPr bwMode="auto">
          <a:xfrm>
            <a:off x="357188" y="49896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Home electricity, gas &amp; fuel</a:t>
            </a:r>
            <a:endParaRPr lang="en-US" sz="1800" b="1" dirty="0">
              <a:latin typeface="Arial" charset="0"/>
            </a:endParaRPr>
          </a:p>
        </p:txBody>
      </p:sp>
      <p:grpSp>
        <p:nvGrpSpPr>
          <p:cNvPr id="7198" name="Group 91"/>
          <p:cNvGrpSpPr>
            <a:grpSpLocks/>
          </p:cNvGrpSpPr>
          <p:nvPr/>
        </p:nvGrpSpPr>
        <p:grpSpPr bwMode="auto">
          <a:xfrm>
            <a:off x="266700" y="5375398"/>
            <a:ext cx="10160000" cy="0"/>
            <a:chOff x="144" y="1440"/>
            <a:chExt cx="5472" cy="0"/>
          </a:xfrm>
        </p:grpSpPr>
        <p:sp>
          <p:nvSpPr>
            <p:cNvPr id="7231" name="Line 92"/>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2" name="Line 93"/>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3" name="Line 94"/>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9" name="Text Box 122"/>
          <p:cNvSpPr txBox="1">
            <a:spLocks noChangeArrowheads="1"/>
          </p:cNvSpPr>
          <p:nvPr/>
        </p:nvSpPr>
        <p:spPr bwMode="auto">
          <a:xfrm>
            <a:off x="4276725" y="54595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+0.0%</a:t>
            </a:r>
            <a:endParaRPr lang="en-US" sz="1800" b="1" dirty="0">
              <a:latin typeface="Arial" charset="0"/>
            </a:endParaRPr>
          </a:p>
        </p:txBody>
      </p:sp>
      <p:sp>
        <p:nvSpPr>
          <p:cNvPr id="7200" name="Text Box 124"/>
          <p:cNvSpPr txBox="1">
            <a:spLocks noChangeArrowheads="1"/>
          </p:cNvSpPr>
          <p:nvPr/>
        </p:nvSpPr>
        <p:spPr bwMode="auto">
          <a:xfrm>
            <a:off x="357188" y="54595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Essential item inflation</a:t>
            </a:r>
          </a:p>
        </p:txBody>
      </p:sp>
      <p:grpSp>
        <p:nvGrpSpPr>
          <p:cNvPr id="7201" name="Group 97"/>
          <p:cNvGrpSpPr>
            <a:grpSpLocks/>
          </p:cNvGrpSpPr>
          <p:nvPr/>
        </p:nvGrpSpPr>
        <p:grpSpPr bwMode="auto">
          <a:xfrm>
            <a:off x="266700" y="5846886"/>
            <a:ext cx="10160000" cy="0"/>
            <a:chOff x="144" y="1440"/>
            <a:chExt cx="5472" cy="0"/>
          </a:xfrm>
        </p:grpSpPr>
        <p:sp>
          <p:nvSpPr>
            <p:cNvPr id="7228" name="Line 9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9" name="Line 9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0" name="Line 10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2" name="Text Box 122"/>
          <p:cNvSpPr txBox="1">
            <a:spLocks noChangeArrowheads="1"/>
          </p:cNvSpPr>
          <p:nvPr/>
        </p:nvSpPr>
        <p:spPr bwMode="auto">
          <a:xfrm>
            <a:off x="4276725" y="591356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+5.3%</a:t>
            </a:r>
            <a:endParaRPr lang="en-US" sz="1800" b="1" dirty="0">
              <a:latin typeface="Arial" charset="0"/>
            </a:endParaRPr>
          </a:p>
        </p:txBody>
      </p:sp>
      <p:sp>
        <p:nvSpPr>
          <p:cNvPr id="7203" name="Text Box 124"/>
          <p:cNvSpPr txBox="1">
            <a:spLocks noChangeArrowheads="1"/>
          </p:cNvSpPr>
          <p:nvPr/>
        </p:nvSpPr>
        <p:spPr bwMode="auto">
          <a:xfrm>
            <a:off x="357188" y="591356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Family spending power</a:t>
            </a:r>
          </a:p>
        </p:txBody>
      </p:sp>
      <p:grpSp>
        <p:nvGrpSpPr>
          <p:cNvPr id="7204" name="Group 103"/>
          <p:cNvGrpSpPr>
            <a:grpSpLocks/>
          </p:cNvGrpSpPr>
          <p:nvPr/>
        </p:nvGrpSpPr>
        <p:grpSpPr bwMode="auto">
          <a:xfrm>
            <a:off x="266700" y="6300911"/>
            <a:ext cx="10160000" cy="0"/>
            <a:chOff x="144" y="1440"/>
            <a:chExt cx="5472" cy="0"/>
          </a:xfrm>
        </p:grpSpPr>
        <p:sp>
          <p:nvSpPr>
            <p:cNvPr id="7225" name="Line 10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6" name="Line 10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7" name="Line 10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5" name="Rectangle 108"/>
          <p:cNvSpPr>
            <a:spLocks noChangeArrowheads="1"/>
          </p:cNvSpPr>
          <p:nvPr/>
        </p:nvSpPr>
        <p:spPr bwMode="auto">
          <a:xfrm>
            <a:off x="438150" y="6372919"/>
            <a:ext cx="5016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7DC242"/>
                </a:solidFill>
                <a:latin typeface="Arial" charset="0"/>
              </a:rPr>
              <a:t>KEY</a:t>
            </a:r>
          </a:p>
        </p:txBody>
      </p:sp>
      <p:sp>
        <p:nvSpPr>
          <p:cNvPr id="7206" name="Rectangle 109"/>
          <p:cNvSpPr>
            <a:spLocks noChangeArrowheads="1"/>
          </p:cNvSpPr>
          <p:nvPr/>
        </p:nvSpPr>
        <p:spPr bwMode="auto">
          <a:xfrm>
            <a:off x="884238" y="6372919"/>
            <a:ext cx="1544348"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IMPROVING TREND</a:t>
            </a:r>
            <a:endParaRPr lang="en-US" sz="1100" b="1" dirty="0">
              <a:solidFill>
                <a:srgbClr val="003C16"/>
              </a:solidFill>
              <a:latin typeface="Arial" charset="0"/>
            </a:endParaRPr>
          </a:p>
        </p:txBody>
      </p:sp>
      <p:sp>
        <p:nvSpPr>
          <p:cNvPr id="7207" name="Oval 122"/>
          <p:cNvSpPr>
            <a:spLocks noChangeArrowheads="1"/>
          </p:cNvSpPr>
          <p:nvPr/>
        </p:nvSpPr>
        <p:spPr bwMode="auto">
          <a:xfrm>
            <a:off x="2322364" y="6372919"/>
            <a:ext cx="268287" cy="252413"/>
          </a:xfrm>
          <a:prstGeom prst="ellipse">
            <a:avLst/>
          </a:prstGeom>
          <a:solidFill>
            <a:srgbClr val="0099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08" name="Rectangle 123"/>
          <p:cNvSpPr>
            <a:spLocks noChangeArrowheads="1"/>
          </p:cNvSpPr>
          <p:nvPr/>
        </p:nvSpPr>
        <p:spPr bwMode="auto">
          <a:xfrm>
            <a:off x="2740025" y="6372919"/>
            <a:ext cx="2722555"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003C16"/>
                </a:solidFill>
                <a:latin typeface="Arial" charset="0"/>
              </a:rPr>
              <a:t>NO SIGNIFICANT </a:t>
            </a:r>
            <a:r>
              <a:rPr lang="en-US" sz="1100" b="1" dirty="0" smtClean="0">
                <a:solidFill>
                  <a:srgbClr val="003C16"/>
                </a:solidFill>
                <a:latin typeface="Arial" charset="0"/>
              </a:rPr>
              <a:t>CHANGE IN TREND</a:t>
            </a:r>
            <a:endParaRPr lang="en-US" sz="1100" b="1" dirty="0">
              <a:solidFill>
                <a:srgbClr val="003C16"/>
              </a:solidFill>
              <a:latin typeface="Arial" charset="0"/>
            </a:endParaRPr>
          </a:p>
        </p:txBody>
      </p:sp>
      <p:sp>
        <p:nvSpPr>
          <p:cNvPr id="7209" name="Oval 124"/>
          <p:cNvSpPr>
            <a:spLocks noChangeArrowheads="1"/>
          </p:cNvSpPr>
          <p:nvPr/>
        </p:nvSpPr>
        <p:spPr bwMode="auto">
          <a:xfrm>
            <a:off x="5366445" y="6372919"/>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0" name="Rectangle 125"/>
          <p:cNvSpPr>
            <a:spLocks noChangeArrowheads="1"/>
          </p:cNvSpPr>
          <p:nvPr/>
        </p:nvSpPr>
        <p:spPr bwMode="auto">
          <a:xfrm>
            <a:off x="5886742" y="6372919"/>
            <a:ext cx="1908230"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DETERIORATING TREND</a:t>
            </a:r>
            <a:endParaRPr lang="en-US" sz="1100" b="1" dirty="0">
              <a:solidFill>
                <a:srgbClr val="003C16"/>
              </a:solidFill>
              <a:latin typeface="Arial" charset="0"/>
            </a:endParaRPr>
          </a:p>
        </p:txBody>
      </p:sp>
      <p:sp>
        <p:nvSpPr>
          <p:cNvPr id="7211" name="Oval 126"/>
          <p:cNvSpPr>
            <a:spLocks noChangeArrowheads="1"/>
          </p:cNvSpPr>
          <p:nvPr/>
        </p:nvSpPr>
        <p:spPr bwMode="auto">
          <a:xfrm>
            <a:off x="7742708" y="6372919"/>
            <a:ext cx="268288" cy="252413"/>
          </a:xfrm>
          <a:prstGeom prst="ellipse">
            <a:avLst/>
          </a:prstGeom>
          <a:solidFill>
            <a:srgbClr val="A7212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Dashboard</a:t>
            </a:r>
            <a:endParaRPr lang="en-GB" sz="5000" b="1" u="sng" dirty="0">
              <a:solidFill>
                <a:srgbClr val="62B030"/>
              </a:solidFill>
              <a:latin typeface="Arial" charset="0"/>
            </a:endParaRPr>
          </a:p>
        </p:txBody>
      </p:sp>
      <p:grpSp>
        <p:nvGrpSpPr>
          <p:cNvPr id="83" name="Group 57"/>
          <p:cNvGrpSpPr>
            <a:grpSpLocks/>
          </p:cNvGrpSpPr>
          <p:nvPr/>
        </p:nvGrpSpPr>
        <p:grpSpPr bwMode="auto">
          <a:xfrm>
            <a:off x="266700" y="2628503"/>
            <a:ext cx="10160000" cy="0"/>
            <a:chOff x="144" y="1440"/>
            <a:chExt cx="5472" cy="0"/>
          </a:xfrm>
        </p:grpSpPr>
        <p:sp>
          <p:nvSpPr>
            <p:cNvPr id="84"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5"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6"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87" name="Text Box 122"/>
          <p:cNvSpPr txBox="1">
            <a:spLocks noChangeArrowheads="1"/>
          </p:cNvSpPr>
          <p:nvPr/>
        </p:nvSpPr>
        <p:spPr bwMode="auto">
          <a:xfrm>
            <a:off x="4273322" y="2245915"/>
            <a:ext cx="452976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+1.8% (+559,000 employment on year)</a:t>
            </a:r>
            <a:endParaRPr lang="en-US" sz="1800" b="1" dirty="0">
              <a:latin typeface="Arial" charset="0"/>
            </a:endParaRPr>
          </a:p>
        </p:txBody>
      </p:sp>
      <p:sp>
        <p:nvSpPr>
          <p:cNvPr id="88" name="Text Box 124"/>
          <p:cNvSpPr txBox="1">
            <a:spLocks noChangeArrowheads="1"/>
          </p:cNvSpPr>
          <p:nvPr/>
        </p:nvSpPr>
        <p:spPr bwMode="auto">
          <a:xfrm>
            <a:off x="353785" y="2245915"/>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Employment growth (Jul)</a:t>
            </a:r>
            <a:endParaRPr lang="en-US" sz="1800" b="1" dirty="0">
              <a:latin typeface="Arial" charset="0"/>
            </a:endParaRPr>
          </a:p>
        </p:txBody>
      </p:sp>
      <p:sp>
        <p:nvSpPr>
          <p:cNvPr id="9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6</a:t>
            </a:fld>
            <a:endParaRPr lang="en-GB" dirty="0"/>
          </a:p>
        </p:txBody>
      </p:sp>
      <p:sp>
        <p:nvSpPr>
          <p:cNvPr id="95" name="Oval 220"/>
          <p:cNvSpPr>
            <a:spLocks noChangeArrowheads="1"/>
          </p:cNvSpPr>
          <p:nvPr/>
        </p:nvSpPr>
        <p:spPr bwMode="auto">
          <a:xfrm>
            <a:off x="9019105" y="5003600"/>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2" name="Text Box 143"/>
          <p:cNvSpPr txBox="1">
            <a:spLocks noChangeArrowheads="1"/>
          </p:cNvSpPr>
          <p:nvPr/>
        </p:nvSpPr>
        <p:spPr bwMode="auto">
          <a:xfrm>
            <a:off x="379413" y="6660951"/>
            <a:ext cx="10104437"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200" dirty="0">
                <a:latin typeface="Arial Narrow" pitchFamily="34" charset="0"/>
              </a:rPr>
              <a:t>* </a:t>
            </a:r>
            <a:r>
              <a:rPr lang="en-GB" sz="1200" dirty="0" smtClean="0">
                <a:latin typeface="Arial Narrow" pitchFamily="34" charset="0"/>
              </a:rPr>
              <a:t>three-month average, to </a:t>
            </a:r>
            <a:r>
              <a:rPr lang="en-GB" sz="1200" dirty="0">
                <a:latin typeface="Arial Narrow" pitchFamily="34" charset="0"/>
              </a:rPr>
              <a:t>month stated 	**unemployment rate for three months to month </a:t>
            </a:r>
            <a:r>
              <a:rPr lang="en-GB" sz="1200" dirty="0" smtClean="0">
                <a:latin typeface="Arial Narrow" pitchFamily="34" charset="0"/>
              </a:rPr>
              <a:t>stated</a:t>
            </a:r>
            <a:endParaRPr lang="en-GB" sz="1200" dirty="0">
              <a:latin typeface="Arial Narrow" pitchFamily="34" charset="0"/>
            </a:endParaRPr>
          </a:p>
        </p:txBody>
      </p:sp>
      <p:sp>
        <p:nvSpPr>
          <p:cNvPr id="97" name="Oval 220"/>
          <p:cNvSpPr>
            <a:spLocks noChangeArrowheads="1"/>
          </p:cNvSpPr>
          <p:nvPr/>
        </p:nvSpPr>
        <p:spPr bwMode="auto">
          <a:xfrm>
            <a:off x="9008717" y="3645818"/>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0" name="Oval 220"/>
          <p:cNvSpPr>
            <a:spLocks noChangeArrowheads="1"/>
          </p:cNvSpPr>
          <p:nvPr/>
        </p:nvSpPr>
        <p:spPr bwMode="auto">
          <a:xfrm>
            <a:off x="9019102" y="4089523"/>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4" name="Oval 220"/>
          <p:cNvSpPr>
            <a:spLocks noChangeArrowheads="1"/>
          </p:cNvSpPr>
          <p:nvPr/>
        </p:nvSpPr>
        <p:spPr bwMode="auto">
          <a:xfrm>
            <a:off x="9008716" y="2286273"/>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7" name="Oval 124"/>
          <p:cNvSpPr>
            <a:spLocks noChangeArrowheads="1"/>
          </p:cNvSpPr>
          <p:nvPr/>
        </p:nvSpPr>
        <p:spPr bwMode="auto">
          <a:xfrm>
            <a:off x="9021121" y="5974179"/>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4" name="Oval 124"/>
          <p:cNvSpPr>
            <a:spLocks noChangeArrowheads="1"/>
          </p:cNvSpPr>
          <p:nvPr/>
        </p:nvSpPr>
        <p:spPr bwMode="auto">
          <a:xfrm>
            <a:off x="9023956" y="2730921"/>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108" name="Oval 124"/>
          <p:cNvSpPr>
            <a:spLocks noChangeArrowheads="1"/>
          </p:cNvSpPr>
          <p:nvPr/>
        </p:nvSpPr>
        <p:spPr bwMode="auto">
          <a:xfrm>
            <a:off x="9019100" y="5494754"/>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103" name="Oval 124"/>
          <p:cNvSpPr>
            <a:spLocks noChangeArrowheads="1"/>
          </p:cNvSpPr>
          <p:nvPr/>
        </p:nvSpPr>
        <p:spPr bwMode="auto">
          <a:xfrm>
            <a:off x="9019100" y="3166393"/>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105" name="Oval 124"/>
          <p:cNvSpPr>
            <a:spLocks noChangeArrowheads="1"/>
          </p:cNvSpPr>
          <p:nvPr/>
        </p:nvSpPr>
        <p:spPr bwMode="auto">
          <a:xfrm>
            <a:off x="9008715" y="1850690"/>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106" name="Oval 126"/>
          <p:cNvSpPr>
            <a:spLocks noChangeArrowheads="1"/>
          </p:cNvSpPr>
          <p:nvPr/>
        </p:nvSpPr>
        <p:spPr bwMode="auto">
          <a:xfrm>
            <a:off x="9019100" y="4578151"/>
            <a:ext cx="268288" cy="252413"/>
          </a:xfrm>
          <a:prstGeom prst="ellipse">
            <a:avLst/>
          </a:prstGeom>
          <a:solidFill>
            <a:srgbClr val="A7212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Tree>
    <p:extLst>
      <p:ext uri="{BB962C8B-B14F-4D97-AF65-F5344CB8AC3E}">
        <p14:creationId xmlns:p14="http://schemas.microsoft.com/office/powerpoint/2010/main" val="28062583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77652" y="307898"/>
            <a:ext cx="10065444"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rgbClr val="7DC242"/>
                </a:solidFill>
                <a:latin typeface="Arial" charset="0"/>
              </a:rPr>
              <a:t>Spending power growth continues to fall back in August</a:t>
            </a:r>
          </a:p>
        </p:txBody>
      </p:sp>
      <p:sp>
        <p:nvSpPr>
          <p:cNvPr id="819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8196" name="Rectangle 4"/>
          <p:cNvSpPr>
            <a:spLocks noChangeArrowheads="1"/>
          </p:cNvSpPr>
          <p:nvPr/>
        </p:nvSpPr>
        <p:spPr bwMode="auto">
          <a:xfrm>
            <a:off x="186441" y="2283524"/>
            <a:ext cx="4800219" cy="3721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a:t>
            </a:r>
            <a:r>
              <a:rPr lang="en-US" sz="1400" b="1" dirty="0">
                <a:solidFill>
                  <a:schemeClr val="hlink"/>
                </a:solidFill>
                <a:latin typeface="Arial" charset="0"/>
              </a:rPr>
              <a:t>A</a:t>
            </a:r>
            <a:r>
              <a:rPr lang="en-US" sz="1400" b="1" dirty="0" smtClean="0">
                <a:solidFill>
                  <a:schemeClr val="hlink"/>
                </a:solidFill>
                <a:latin typeface="Arial" charset="0"/>
              </a:rPr>
              <a:t>verage household discretionary incomes excluding bonuses were 5.3% higher in August 2016 compared  with the same period in 2015. </a:t>
            </a:r>
          </a:p>
          <a:p>
            <a:pPr algn="just" eaLnBrk="1" hangingPunct="1"/>
            <a:endParaRPr lang="en-US" sz="1400" b="1" dirty="0">
              <a:solidFill>
                <a:schemeClr val="hlink"/>
              </a:solidFill>
              <a:latin typeface="Arial" charset="0"/>
            </a:endParaRPr>
          </a:p>
          <a:p>
            <a:pPr algn="just" eaLnBrk="1" hangingPunct="1"/>
            <a:r>
              <a:rPr lang="en-US" sz="1400" b="1" dirty="0">
                <a:solidFill>
                  <a:schemeClr val="hlink"/>
                </a:solidFill>
                <a:latin typeface="Arial" charset="0"/>
              </a:rPr>
              <a:t>• This </a:t>
            </a:r>
            <a:r>
              <a:rPr lang="en-US" sz="1400" b="1" dirty="0" smtClean="0">
                <a:solidFill>
                  <a:schemeClr val="hlink"/>
                </a:solidFill>
                <a:latin typeface="Arial" charset="0"/>
              </a:rPr>
              <a:t>represents a further fall on the rate of spending power growth, which stood at over 10% year-on-year in August 2015. </a:t>
            </a:r>
          </a:p>
          <a:p>
            <a:pPr algn="just" eaLnBrk="1" hangingPunct="1"/>
            <a:r>
              <a:rPr lang="en-US" sz="1400" b="1" dirty="0" smtClean="0">
                <a:solidFill>
                  <a:schemeClr val="hlink"/>
                </a:solidFill>
                <a:latin typeface="Arial" charset="0"/>
              </a:rPr>
              <a:t>  </a:t>
            </a:r>
            <a:endParaRPr lang="en-US" sz="11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However, in pound terms, annual growth once again held just above the £10 per week level – the 22</a:t>
            </a:r>
            <a:r>
              <a:rPr lang="en-US" sz="1400" b="1" baseline="30000" dirty="0" smtClean="0">
                <a:solidFill>
                  <a:schemeClr val="hlink"/>
                </a:solidFill>
                <a:latin typeface="Arial" charset="0"/>
              </a:rPr>
              <a:t>nd</a:t>
            </a:r>
            <a:r>
              <a:rPr lang="en-US" sz="1400" b="1" dirty="0" smtClean="0">
                <a:solidFill>
                  <a:schemeClr val="hlink"/>
                </a:solidFill>
                <a:latin typeface="Arial" charset="0"/>
              </a:rPr>
              <a:t> consecutive month of double digit increases. </a:t>
            </a:r>
          </a:p>
          <a:p>
            <a:pPr algn="just" eaLnBrk="1" hangingPunct="1"/>
            <a:endParaRPr lang="en-US" sz="1100" b="1" dirty="0" smtClean="0">
              <a:solidFill>
                <a:schemeClr val="hlink"/>
              </a:solidFill>
              <a:latin typeface="Arial" charset="0"/>
            </a:endParaRPr>
          </a:p>
          <a:p>
            <a:pPr algn="just" eaLnBrk="1" hangingPunct="1"/>
            <a:r>
              <a:rPr lang="en-US" sz="1400" b="1" dirty="0" smtClean="0">
                <a:solidFill>
                  <a:schemeClr val="hlink"/>
                </a:solidFill>
                <a:latin typeface="Arial" charset="0"/>
              </a:rPr>
              <a:t>• Whilst wage growth slowed in the latest reading, inflation remained unchanged at 0.6%. As such, wage growth remains well above the rate of price changes across the economy, helping to continue to bolster the spending power of UK households. </a:t>
            </a:r>
          </a:p>
        </p:txBody>
      </p:sp>
      <p:sp>
        <p:nvSpPr>
          <p:cNvPr id="819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8200" name="Rectangle 13"/>
          <p:cNvSpPr>
            <a:spLocks noChangeArrowheads="1"/>
          </p:cNvSpPr>
          <p:nvPr/>
        </p:nvSpPr>
        <p:spPr bwMode="auto">
          <a:xfrm>
            <a:off x="5659437" y="1761927"/>
            <a:ext cx="42957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Year-on-year change in Asda income </a:t>
            </a:r>
            <a:r>
              <a:rPr lang="en-US" sz="1200" b="1" dirty="0" smtClean="0">
                <a:latin typeface="Arial" charset="0"/>
              </a:rPr>
              <a:t>tracker</a:t>
            </a:r>
            <a:r>
              <a:rPr lang="en-US" sz="1200" b="1" dirty="0">
                <a:latin typeface="Arial" charset="0"/>
              </a:rPr>
              <a:t>, £</a:t>
            </a:r>
          </a:p>
        </p:txBody>
      </p:sp>
      <p:sp>
        <p:nvSpPr>
          <p:cNvPr id="11" name="Text Box 14"/>
          <p:cNvSpPr txBox="1">
            <a:spLocks noChangeArrowheads="1"/>
          </p:cNvSpPr>
          <p:nvPr/>
        </p:nvSpPr>
        <p:spPr bwMode="auto">
          <a:xfrm>
            <a:off x="177653" y="1540119"/>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£10 a week higher in August 2016 than a year before</a:t>
            </a:r>
            <a:endParaRPr lang="en-US" sz="1700" b="1" dirty="0">
              <a:solidFill>
                <a:srgbClr val="003C16"/>
              </a:solidFill>
              <a:latin typeface="Arial" charset="0"/>
            </a:endParaRPr>
          </a:p>
        </p:txBody>
      </p:sp>
      <p:graphicFrame>
        <p:nvGraphicFramePr>
          <p:cNvPr id="2" name="Chart 1"/>
          <p:cNvGraphicFramePr/>
          <p:nvPr>
            <p:extLst>
              <p:ext uri="{D42A27DB-BD31-4B8C-83A1-F6EECF244321}">
                <p14:modId xmlns:p14="http://schemas.microsoft.com/office/powerpoint/2010/main" val="2143855381"/>
              </p:ext>
            </p:extLst>
          </p:nvPr>
        </p:nvGraphicFramePr>
        <p:xfrm>
          <a:off x="5275263" y="2031946"/>
          <a:ext cx="5240337" cy="4556997"/>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9219" name="Rectangle 3"/>
          <p:cNvSpPr>
            <a:spLocks noChangeArrowheads="1"/>
          </p:cNvSpPr>
          <p:nvPr/>
        </p:nvSpPr>
        <p:spPr bwMode="auto">
          <a:xfrm>
            <a:off x="177801" y="2461615"/>
            <a:ext cx="4494212" cy="39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rgbClr val="7BC23E"/>
                </a:solidFill>
                <a:latin typeface="Arial" charset="0"/>
              </a:rPr>
              <a:t>• The average UK household had £201 a week of discretionary income in August 2016, up from £191 at the same point a year ago.</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Despite the introduction of the National Living Wage at the beginning of April, annual wage growth remains around the levels seen at the beginning of the year.   </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However, with essential item inflation remaining at near-zero levels, household spending power continues to rise at relatively robust rates. </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The falling rate of unemployment over the past 12 months has also contributed to the improvements in household finances.   </a:t>
            </a:r>
            <a:endParaRPr lang="en-US" sz="1400" b="1" dirty="0">
              <a:solidFill>
                <a:srgbClr val="7BC23E"/>
              </a:solidFill>
              <a:latin typeface="Arial" charset="0"/>
            </a:endParaRPr>
          </a:p>
          <a:p>
            <a:pPr algn="just" eaLnBrk="1" hangingPunct="1"/>
            <a:endParaRPr lang="en-US" sz="1400" b="1" dirty="0">
              <a:solidFill>
                <a:srgbClr val="7BC23E"/>
              </a:solidFill>
              <a:latin typeface="Arial" charset="0"/>
            </a:endParaRPr>
          </a:p>
          <a:p>
            <a:pPr algn="just" eaLnBrk="1" hangingPunct="1"/>
            <a:endParaRPr lang="en-US" sz="1400" b="1" dirty="0">
              <a:solidFill>
                <a:srgbClr val="FF0000"/>
              </a:solidFill>
              <a:latin typeface="Arial" charset="0"/>
            </a:endParaRPr>
          </a:p>
        </p:txBody>
      </p:sp>
      <p:sp>
        <p:nvSpPr>
          <p:cNvPr id="9223" name="Rectangle 13"/>
          <p:cNvSpPr>
            <a:spLocks noChangeArrowheads="1"/>
          </p:cNvSpPr>
          <p:nvPr/>
        </p:nvSpPr>
        <p:spPr bwMode="auto">
          <a:xfrm>
            <a:off x="6642844" y="1617663"/>
            <a:ext cx="3600399"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smtClean="0">
                <a:latin typeface="Arial" charset="0"/>
              </a:rPr>
              <a:t>Contributions to annual change in the Income Tracker (excluding bonuses), August 2016</a:t>
            </a:r>
            <a:endParaRPr lang="en-US" sz="1200" b="1" dirty="0">
              <a:latin typeface="Arial" charset="0"/>
            </a:endParaRPr>
          </a:p>
        </p:txBody>
      </p:sp>
      <p:sp>
        <p:nvSpPr>
          <p:cNvPr id="9225" name="Rectangle 2"/>
          <p:cNvSpPr>
            <a:spLocks noChangeArrowheads="1"/>
          </p:cNvSpPr>
          <p:nvPr/>
        </p:nvSpPr>
        <p:spPr bwMode="auto">
          <a:xfrm>
            <a:off x="177800" y="345515"/>
            <a:ext cx="10337800" cy="1244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00" b="1" u="sng" dirty="0" err="1" smtClean="0">
                <a:solidFill>
                  <a:srgbClr val="7DC242"/>
                </a:solidFill>
                <a:latin typeface="Arial" charset="0"/>
              </a:rPr>
              <a:t>Noflation</a:t>
            </a:r>
            <a:r>
              <a:rPr lang="en-GB" sz="3700" b="1" u="sng" dirty="0" smtClean="0">
                <a:solidFill>
                  <a:srgbClr val="7DC242"/>
                </a:solidFill>
                <a:latin typeface="Arial" charset="0"/>
              </a:rPr>
              <a:t> across essential items remains key driver of discretionary income growth</a:t>
            </a:r>
            <a:endParaRPr lang="en-GB" sz="3700" b="1" u="sng" dirty="0">
              <a:solidFill>
                <a:srgbClr val="7DC242"/>
              </a:solidFill>
              <a:latin typeface="Arial" charset="0"/>
            </a:endParaRPr>
          </a:p>
        </p:txBody>
      </p:sp>
      <p:graphicFrame>
        <p:nvGraphicFramePr>
          <p:cNvPr id="2" name="Chart 1"/>
          <p:cNvGraphicFramePr/>
          <p:nvPr>
            <p:extLst>
              <p:ext uri="{D42A27DB-BD31-4B8C-83A1-F6EECF244321}">
                <p14:modId xmlns:p14="http://schemas.microsoft.com/office/powerpoint/2010/main" val="3589026011"/>
              </p:ext>
            </p:extLst>
          </p:nvPr>
        </p:nvGraphicFramePr>
        <p:xfrm>
          <a:off x="5202684" y="2073275"/>
          <a:ext cx="5312916" cy="45876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13"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8</a:t>
            </a:fld>
            <a:endParaRPr lang="en-GB" dirty="0"/>
          </a:p>
        </p:txBody>
      </p:sp>
      <p:sp>
        <p:nvSpPr>
          <p:cNvPr id="11" name="Text Box 14"/>
          <p:cNvSpPr txBox="1">
            <a:spLocks noChangeArrowheads="1"/>
          </p:cNvSpPr>
          <p:nvPr/>
        </p:nvSpPr>
        <p:spPr bwMode="auto">
          <a:xfrm>
            <a:off x="177800" y="1717675"/>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10 </a:t>
            </a:r>
            <a:r>
              <a:rPr lang="en-US" sz="1700" b="1" dirty="0">
                <a:solidFill>
                  <a:srgbClr val="003C16"/>
                </a:solidFill>
                <a:latin typeface="Arial" charset="0"/>
              </a:rPr>
              <a:t>a week higher in </a:t>
            </a:r>
            <a:r>
              <a:rPr lang="en-US" sz="1700" b="1" dirty="0" smtClean="0">
                <a:solidFill>
                  <a:srgbClr val="003C16"/>
                </a:solidFill>
                <a:latin typeface="Arial" charset="0"/>
              </a:rPr>
              <a:t>August 2016 than </a:t>
            </a:r>
            <a:r>
              <a:rPr lang="en-US" sz="1700" b="1" dirty="0">
                <a:solidFill>
                  <a:srgbClr val="003C16"/>
                </a:solidFill>
                <a:latin typeface="Arial" charset="0"/>
              </a:rPr>
              <a:t>a year before</a:t>
            </a:r>
          </a:p>
        </p:txBody>
      </p:sp>
    </p:spTree>
    <p:extLst>
      <p:ext uri="{BB962C8B-B14F-4D97-AF65-F5344CB8AC3E}">
        <p14:creationId xmlns:p14="http://schemas.microsoft.com/office/powerpoint/2010/main" val="3951130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88484" y="90426"/>
            <a:ext cx="9433047" cy="121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600" b="1" u="sng" dirty="0" smtClean="0">
                <a:solidFill>
                  <a:srgbClr val="7BC23E"/>
                </a:solidFill>
                <a:latin typeface="Arial" charset="0"/>
              </a:rPr>
              <a:t>Inflation holds steady despite rising input prices</a:t>
            </a:r>
            <a:endParaRPr lang="en-GB" sz="3600" b="1" u="sng" dirty="0">
              <a:solidFill>
                <a:srgbClr val="7BC23E"/>
              </a:solidFill>
              <a:latin typeface="Arial" charset="0"/>
            </a:endParaRPr>
          </a:p>
        </p:txBody>
      </p:sp>
      <p:sp>
        <p:nvSpPr>
          <p:cNvPr id="1024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0244" name="Rectangle 4"/>
          <p:cNvSpPr>
            <a:spLocks noChangeArrowheads="1"/>
          </p:cNvSpPr>
          <p:nvPr/>
        </p:nvSpPr>
        <p:spPr bwMode="auto">
          <a:xfrm>
            <a:off x="186441" y="1950066"/>
            <a:ext cx="4930319" cy="5060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Despite the weaker pound in the aftermath of the UK’s referendum on EU membership, annual consumer price inflation remained unchanged at 0.6% in August. </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GB" sz="1400" b="1" dirty="0">
                <a:solidFill>
                  <a:srgbClr val="7BC23E"/>
                </a:solidFill>
                <a:latin typeface="Arial" charset="0"/>
              </a:rPr>
              <a:t>The subdued </a:t>
            </a:r>
            <a:r>
              <a:rPr lang="en-GB" sz="1400" b="1" dirty="0" smtClean="0">
                <a:solidFill>
                  <a:srgbClr val="7BC23E"/>
                </a:solidFill>
                <a:latin typeface="Arial" charset="0"/>
              </a:rPr>
              <a:t>rise in inflation levels </a:t>
            </a:r>
            <a:r>
              <a:rPr lang="en-GB" sz="1400" b="1" dirty="0">
                <a:solidFill>
                  <a:srgbClr val="7BC23E"/>
                </a:solidFill>
                <a:latin typeface="Arial" charset="0"/>
              </a:rPr>
              <a:t>came despite separate producer price data </a:t>
            </a:r>
            <a:r>
              <a:rPr lang="en-GB" sz="1400" b="1" dirty="0" smtClean="0">
                <a:solidFill>
                  <a:srgbClr val="7BC23E"/>
                </a:solidFill>
                <a:latin typeface="Arial" charset="0"/>
              </a:rPr>
              <a:t>showing that </a:t>
            </a:r>
            <a:r>
              <a:rPr lang="en-GB" sz="1400" b="1" dirty="0">
                <a:solidFill>
                  <a:srgbClr val="7BC23E"/>
                </a:solidFill>
                <a:latin typeface="Arial" charset="0"/>
              </a:rPr>
              <a:t>manufacturers’ costs climbed at the fastest annual rate in almost five years</a:t>
            </a:r>
            <a:r>
              <a:rPr lang="en-GB" sz="1400" b="1" dirty="0" smtClean="0">
                <a:solidFill>
                  <a:srgbClr val="7BC23E"/>
                </a:solidFill>
                <a:latin typeface="Arial" charset="0"/>
              </a:rPr>
              <a:t>.</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GB" sz="1400" b="1" dirty="0" smtClean="0">
                <a:solidFill>
                  <a:srgbClr val="7BC23E"/>
                </a:solidFill>
                <a:latin typeface="Arial" panose="020B0604020202020204" pitchFamily="34" charset="0"/>
                <a:cs typeface="Arial" panose="020B0604020202020204" pitchFamily="34" charset="0"/>
              </a:rPr>
              <a:t>In part, the delays in higher input costs feeding through into higher prices to the consumer are likely to be the result of the intense competition seen across the retail environment in recent years. </a:t>
            </a:r>
            <a:r>
              <a:rPr lang="en-US" sz="1400" b="1" dirty="0" smtClean="0">
                <a:solidFill>
                  <a:srgbClr val="7BC23E"/>
                </a:solidFill>
                <a:latin typeface="Arial" charset="0"/>
              </a:rPr>
              <a:t> </a:t>
            </a:r>
            <a:endParaRPr lang="en-US" sz="1400" b="1" dirty="0">
              <a:solidFill>
                <a:srgbClr val="7BC23E"/>
              </a:solidFill>
              <a:latin typeface="Arial" charset="0"/>
            </a:endParaRPr>
          </a:p>
          <a:p>
            <a:pPr algn="just" eaLnBrk="1" hangingPunct="1"/>
            <a:r>
              <a:rPr lang="en-US" sz="1400" b="1" dirty="0" smtClean="0">
                <a:solidFill>
                  <a:srgbClr val="7BC23E"/>
                </a:solidFill>
                <a:latin typeface="Arial" charset="0"/>
              </a:rPr>
              <a:t> </a:t>
            </a:r>
          </a:p>
          <a:p>
            <a:pPr algn="just" eaLnBrk="1" hangingPunct="1"/>
            <a:r>
              <a:rPr lang="en-US" sz="1400" b="1" dirty="0">
                <a:solidFill>
                  <a:srgbClr val="7BC23E"/>
                </a:solidFill>
                <a:latin typeface="Arial" charset="0"/>
              </a:rPr>
              <a:t>• </a:t>
            </a:r>
            <a:r>
              <a:rPr lang="en-GB" sz="1400" b="1" dirty="0" smtClean="0">
                <a:solidFill>
                  <a:srgbClr val="7BC23E"/>
                </a:solidFill>
                <a:latin typeface="Arial" panose="020B0604020202020204" pitchFamily="34" charset="0"/>
                <a:cs typeface="Arial" panose="020B0604020202020204" pitchFamily="34" charset="0"/>
              </a:rPr>
              <a:t>However, whilst inflation has yet to show the impact of the weaker pound and the associated rise in import costs, prices are expected to rise in the coming months, pushing headline inflation towards its 2% target in 2017. </a:t>
            </a:r>
            <a:endParaRPr lang="en-GB" sz="1400" b="1" dirty="0" smtClean="0">
              <a:solidFill>
                <a:srgbClr val="7BC23E"/>
              </a:solidFill>
              <a:latin typeface="Arial" charset="0"/>
            </a:endParaRPr>
          </a:p>
          <a:p>
            <a:pPr algn="just" eaLnBrk="1" hangingPunct="1"/>
            <a:endParaRPr lang="en-GB"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GB" sz="1400" b="1" dirty="0" smtClean="0">
              <a:solidFill>
                <a:schemeClr val="hlink"/>
              </a:solidFill>
              <a:latin typeface="Arial" charset="0"/>
            </a:endParaRPr>
          </a:p>
        </p:txBody>
      </p:sp>
      <p:sp>
        <p:nvSpPr>
          <p:cNvPr id="1024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0248" name="Text Box 11"/>
          <p:cNvSpPr txBox="1">
            <a:spLocks noChangeArrowheads="1"/>
          </p:cNvSpPr>
          <p:nvPr/>
        </p:nvSpPr>
        <p:spPr bwMode="auto">
          <a:xfrm>
            <a:off x="186441" y="1291562"/>
            <a:ext cx="4880868"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700" b="1">
                <a:solidFill>
                  <a:srgbClr val="003C16"/>
                </a:solidFill>
                <a:latin typeface="Arial"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a:t>Essential item </a:t>
            </a:r>
            <a:r>
              <a:rPr lang="en-US" dirty="0" smtClean="0"/>
              <a:t>inflation rises slightly but remains negative</a:t>
            </a:r>
            <a:endParaRPr lang="en-US" dirty="0"/>
          </a:p>
        </p:txBody>
      </p:sp>
      <p:sp>
        <p:nvSpPr>
          <p:cNvPr id="10249" name="Rectangle 8"/>
          <p:cNvSpPr>
            <a:spLocks noChangeArrowheads="1"/>
          </p:cNvSpPr>
          <p:nvPr/>
        </p:nvSpPr>
        <p:spPr bwMode="auto">
          <a:xfrm>
            <a:off x="5778748" y="1692399"/>
            <a:ext cx="4700587"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smtClean="0">
                <a:latin typeface="Arial" charset="0"/>
              </a:rPr>
              <a:t>Annual inflation on the consumer </a:t>
            </a:r>
            <a:r>
              <a:rPr lang="en-US" sz="1200" b="1" dirty="0">
                <a:latin typeface="Arial" charset="0"/>
              </a:rPr>
              <a:t>price index </a:t>
            </a:r>
            <a:r>
              <a:rPr lang="en-US" sz="1200" b="1" dirty="0" smtClean="0">
                <a:latin typeface="Arial" charset="0"/>
              </a:rPr>
              <a:t>(CPI), and essential item annual inflation</a:t>
            </a:r>
            <a:endParaRPr lang="en-US" sz="1200" b="1" dirty="0">
              <a:latin typeface="Arial" charset="0"/>
            </a:endParaRP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9</a:t>
            </a:fld>
            <a:endParaRPr lang="en-GB" dirty="0"/>
          </a:p>
        </p:txBody>
      </p:sp>
      <p:graphicFrame>
        <p:nvGraphicFramePr>
          <p:cNvPr id="2" name="Chart 1"/>
          <p:cNvGraphicFramePr/>
          <p:nvPr>
            <p:extLst>
              <p:ext uri="{D42A27DB-BD31-4B8C-83A1-F6EECF244321}">
                <p14:modId xmlns:p14="http://schemas.microsoft.com/office/powerpoint/2010/main" val="3630405839"/>
              </p:ext>
            </p:extLst>
          </p:nvPr>
        </p:nvGraphicFramePr>
        <p:xfrm>
          <a:off x="5274692" y="2167055"/>
          <a:ext cx="5204643" cy="45156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49643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BC23E"/>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49081</TotalTime>
  <Words>2197</Words>
  <Application>Microsoft Macintosh PowerPoint</Application>
  <PresentationFormat>Custom</PresentationFormat>
  <Paragraphs>360</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Michael Bodansky</cp:lastModifiedBy>
  <cp:revision>3158</cp:revision>
  <cp:lastPrinted>2016-06-16T08:04:32Z</cp:lastPrinted>
  <dcterms:created xsi:type="dcterms:W3CDTF">2010-04-21T08:31:46Z</dcterms:created>
  <dcterms:modified xsi:type="dcterms:W3CDTF">2016-09-28T16:07:28Z</dcterms:modified>
</cp:coreProperties>
</file>